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5"/>
  </p:handoutMasterIdLst>
  <p:sldIdLst>
    <p:sldId id="302" r:id="rId2"/>
    <p:sldId id="306" r:id="rId3"/>
    <p:sldId id="274" r:id="rId4"/>
    <p:sldId id="303" r:id="rId5"/>
    <p:sldId id="300" r:id="rId6"/>
    <p:sldId id="304" r:id="rId7"/>
    <p:sldId id="305" r:id="rId8"/>
    <p:sldId id="307" r:id="rId9"/>
    <p:sldId id="308" r:id="rId10"/>
    <p:sldId id="309" r:id="rId11"/>
    <p:sldId id="310" r:id="rId12"/>
    <p:sldId id="311" r:id="rId13"/>
    <p:sldId id="312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FF9900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56" d="100"/>
          <a:sy n="56" d="100"/>
        </p:scale>
        <p:origin x="51" y="86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23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331B9645-AA81-159F-EDBE-0E531DDF6E2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B7C34A-6D4A-303C-0D0F-99BD0009E9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0525480-A6CE-6212-62DC-DA5380641560}"/>
              </a:ext>
            </a:extLst>
          </p:cNvPr>
          <p:cNvSpPr/>
          <p:nvPr/>
        </p:nvSpPr>
        <p:spPr>
          <a:xfrm>
            <a:off x="0" y="312821"/>
            <a:ext cx="9144000" cy="666549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C7AADE5-BB3B-EDDD-8B7D-5EE0D379A240}"/>
              </a:ext>
            </a:extLst>
          </p:cNvPr>
          <p:cNvSpPr txBox="1"/>
          <p:nvPr/>
        </p:nvSpPr>
        <p:spPr>
          <a:xfrm>
            <a:off x="316194" y="2095695"/>
            <a:ext cx="851161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>
                <a:solidFill>
                  <a:schemeClr val="bg1"/>
                </a:solidFill>
              </a:rPr>
              <a:t>CM1 CM2</a:t>
            </a:r>
          </a:p>
          <a:p>
            <a:pPr algn="ctr"/>
            <a:endParaRPr lang="fr-FR" sz="3200" b="1" dirty="0">
              <a:solidFill>
                <a:schemeClr val="bg1"/>
              </a:solidFill>
            </a:endParaRPr>
          </a:p>
          <a:p>
            <a:pPr algn="ctr"/>
            <a:r>
              <a:rPr lang="fr-FR" sz="3200" b="1" dirty="0">
                <a:solidFill>
                  <a:schemeClr val="bg1"/>
                </a:solidFill>
              </a:rPr>
              <a:t>Je m’entraine à résoudre des problèmes à étapes.</a:t>
            </a:r>
          </a:p>
          <a:p>
            <a:pPr algn="ctr"/>
            <a:endParaRPr lang="fr-FR" sz="3200" b="1" dirty="0">
              <a:solidFill>
                <a:schemeClr val="bg1"/>
              </a:solidFill>
            </a:endParaRPr>
          </a:p>
          <a:p>
            <a:pPr algn="ctr"/>
            <a:r>
              <a:rPr lang="fr-FR" sz="3200" b="1" dirty="0">
                <a:solidFill>
                  <a:schemeClr val="bg1"/>
                </a:solidFill>
              </a:rPr>
              <a:t>1</a:t>
            </a:r>
            <a:r>
              <a:rPr lang="fr-FR" sz="3200" b="1" baseline="30000" dirty="0">
                <a:solidFill>
                  <a:schemeClr val="bg1"/>
                </a:solidFill>
              </a:rPr>
              <a:t>re</a:t>
            </a:r>
            <a:r>
              <a:rPr lang="fr-FR" sz="3200" b="1" dirty="0">
                <a:solidFill>
                  <a:schemeClr val="bg1"/>
                </a:solidFill>
              </a:rPr>
              <a:t> partie : CM1</a:t>
            </a:r>
          </a:p>
          <a:p>
            <a:pPr algn="ctr"/>
            <a:endParaRPr lang="fr-FR" sz="3200" b="1" dirty="0">
              <a:solidFill>
                <a:schemeClr val="bg1"/>
              </a:solidFill>
            </a:endParaRPr>
          </a:p>
          <a:p>
            <a:pPr algn="ctr"/>
            <a:r>
              <a:rPr lang="fr-FR" sz="3200" b="1" dirty="0">
                <a:solidFill>
                  <a:schemeClr val="bg1"/>
                </a:solidFill>
              </a:rPr>
              <a:t>2</a:t>
            </a:r>
            <a:r>
              <a:rPr lang="fr-FR" sz="3200" b="1" baseline="30000" dirty="0">
                <a:solidFill>
                  <a:schemeClr val="bg1"/>
                </a:solidFill>
              </a:rPr>
              <a:t>nde</a:t>
            </a:r>
            <a:r>
              <a:rPr lang="fr-FR" sz="3200" b="1" dirty="0">
                <a:solidFill>
                  <a:schemeClr val="bg1"/>
                </a:solidFill>
              </a:rPr>
              <a:t> partie : CM2</a:t>
            </a: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ED5F0D24-B1E8-1AD1-9724-6EE59BD364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571176"/>
            <a:ext cx="1835150" cy="126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9937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00E4EA-D891-1A9C-F52B-939A8AFCE9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3DAA9DF-C214-82C5-2C63-D3808C2FE3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088" y="217880"/>
            <a:ext cx="8606911" cy="896817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J’identifie les étapes pour résoudre le problème.</a:t>
            </a:r>
          </a:p>
        </p:txBody>
      </p:sp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17B6CF35-3D7E-106F-CFC1-797E10FE0ACD}"/>
              </a:ext>
            </a:extLst>
          </p:cNvPr>
          <p:cNvSpPr/>
          <p:nvPr/>
        </p:nvSpPr>
        <p:spPr>
          <a:xfrm>
            <a:off x="1387117" y="1829890"/>
            <a:ext cx="613692" cy="61369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16FE27A3-C143-B8FF-6276-BDD6BD9D0C48}"/>
              </a:ext>
            </a:extLst>
          </p:cNvPr>
          <p:cNvSpPr/>
          <p:nvPr/>
        </p:nvSpPr>
        <p:spPr>
          <a:xfrm>
            <a:off x="1387117" y="3534155"/>
            <a:ext cx="613692" cy="61369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bg1">
                    <a:lumMod val="95000"/>
                  </a:schemeClr>
                </a:solidFill>
              </a:rPr>
              <a:t>2</a:t>
            </a: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FF166156-1AC7-296C-86F4-9BD8CD3023CA}"/>
              </a:ext>
            </a:extLst>
          </p:cNvPr>
          <p:cNvSpPr/>
          <p:nvPr/>
        </p:nvSpPr>
        <p:spPr>
          <a:xfrm>
            <a:off x="1387117" y="5238420"/>
            <a:ext cx="613692" cy="61369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bg1">
                    <a:lumMod val="95000"/>
                  </a:schemeClr>
                </a:solidFill>
              </a:rPr>
              <a:t>3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A95247EB-2EDF-A882-6F89-3EADE6DBC82F}"/>
              </a:ext>
            </a:extLst>
          </p:cNvPr>
          <p:cNvSpPr txBox="1"/>
          <p:nvPr/>
        </p:nvSpPr>
        <p:spPr>
          <a:xfrm>
            <a:off x="2272033" y="1703646"/>
            <a:ext cx="60881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7030A0"/>
                </a:solidFill>
              </a:rPr>
              <a:t>Je cherche le nombre total de bandes.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733C1845-6ADB-C8DC-1D44-46385251F2CF}"/>
              </a:ext>
            </a:extLst>
          </p:cNvPr>
          <p:cNvSpPr txBox="1"/>
          <p:nvPr/>
        </p:nvSpPr>
        <p:spPr>
          <a:xfrm>
            <a:off x="2272033" y="5267337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7030A0"/>
                </a:solidFill>
              </a:rPr>
              <a:t>Je calcule le cout total. 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6BDCEA46-754A-0AD5-0EC9-713826264332}"/>
              </a:ext>
            </a:extLst>
          </p:cNvPr>
          <p:cNvSpPr txBox="1"/>
          <p:nvPr/>
        </p:nvSpPr>
        <p:spPr>
          <a:xfrm>
            <a:off x="2272033" y="3302392"/>
            <a:ext cx="60881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7030A0"/>
                </a:solidFill>
              </a:rPr>
              <a:t>Je calcule le nombre de rouleaux nécessaires. </a:t>
            </a:r>
          </a:p>
        </p:txBody>
      </p:sp>
    </p:spTree>
    <p:extLst>
      <p:ext uri="{BB962C8B-B14F-4D97-AF65-F5344CB8AC3E}">
        <p14:creationId xmlns:p14="http://schemas.microsoft.com/office/powerpoint/2010/main" val="1747790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2" grpId="0"/>
      <p:bldP spid="16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F06E47-0C5D-1C89-A3C3-A30E908AB1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52610B38-7F6E-4B12-88E9-9BC4B9F011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6F9BC8E0-91F0-05D9-4551-EFA330A1EE4A}"/>
              </a:ext>
            </a:extLst>
          </p:cNvPr>
          <p:cNvSpPr txBox="1"/>
          <p:nvPr/>
        </p:nvSpPr>
        <p:spPr>
          <a:xfrm>
            <a:off x="354110" y="2000863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4 × 7 = 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713539CE-44CB-527C-3E6E-9EDBD9C5FEE6}"/>
              </a:ext>
            </a:extLst>
          </p:cNvPr>
          <p:cNvSpPr txBox="1"/>
          <p:nvPr/>
        </p:nvSpPr>
        <p:spPr>
          <a:xfrm>
            <a:off x="1607286" y="2000863"/>
            <a:ext cx="1040641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28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9792E5C1-D668-E95D-EA10-FF5AAAC5730C}"/>
              </a:ext>
            </a:extLst>
          </p:cNvPr>
          <p:cNvSpPr txBox="1"/>
          <p:nvPr/>
        </p:nvSpPr>
        <p:spPr>
          <a:xfrm>
            <a:off x="354110" y="2778326"/>
            <a:ext cx="54344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  <a:latin typeface="Cursive standard" pitchFamily="2" charset="0"/>
              </a:rPr>
              <a:t>Il faut 28 bandes.</a:t>
            </a:r>
          </a:p>
        </p:txBody>
      </p:sp>
      <p:sp>
        <p:nvSpPr>
          <p:cNvPr id="21" name="Rectangle : coins arrondis 20">
            <a:extLst>
              <a:ext uri="{FF2B5EF4-FFF2-40B4-BE49-F238E27FC236}">
                <a16:creationId xmlns:a16="http://schemas.microsoft.com/office/drawing/2014/main" id="{41D656F4-B01E-9593-D3B9-B628B34E8CFA}"/>
              </a:ext>
            </a:extLst>
          </p:cNvPr>
          <p:cNvSpPr/>
          <p:nvPr/>
        </p:nvSpPr>
        <p:spPr>
          <a:xfrm>
            <a:off x="96991" y="407220"/>
            <a:ext cx="613692" cy="61369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8269AE52-F122-8B58-3AEF-296EA94B7C9C}"/>
              </a:ext>
            </a:extLst>
          </p:cNvPr>
          <p:cNvSpPr txBox="1"/>
          <p:nvPr/>
        </p:nvSpPr>
        <p:spPr>
          <a:xfrm>
            <a:off x="981907" y="280976"/>
            <a:ext cx="60881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7030A0"/>
                </a:solidFill>
              </a:rPr>
              <a:t>Je cherche le nombre total de bandes. </a:t>
            </a:r>
          </a:p>
        </p:txBody>
      </p:sp>
    </p:spTree>
    <p:extLst>
      <p:ext uri="{BB962C8B-B14F-4D97-AF65-F5344CB8AC3E}">
        <p14:creationId xmlns:p14="http://schemas.microsoft.com/office/powerpoint/2010/main" val="130865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animBg="1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D70876-1BC1-327A-E636-C0DD234383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ZoneTexte 15">
            <a:extLst>
              <a:ext uri="{FF2B5EF4-FFF2-40B4-BE49-F238E27FC236}">
                <a16:creationId xmlns:a16="http://schemas.microsoft.com/office/drawing/2014/main" id="{371AA7ED-A706-B618-235E-2C42328D7029}"/>
              </a:ext>
            </a:extLst>
          </p:cNvPr>
          <p:cNvSpPr txBox="1"/>
          <p:nvPr/>
        </p:nvSpPr>
        <p:spPr>
          <a:xfrm>
            <a:off x="272063" y="1677551"/>
            <a:ext cx="51871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C’est un problème de proportionnalité. </a:t>
            </a:r>
          </a:p>
        </p:txBody>
      </p:sp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868A7223-8269-8626-9726-116C10EA183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7C64580A-CDED-FA4F-3079-41604F2C1EC8}"/>
              </a:ext>
            </a:extLst>
          </p:cNvPr>
          <p:cNvSpPr txBox="1"/>
          <p:nvPr/>
        </p:nvSpPr>
        <p:spPr>
          <a:xfrm>
            <a:off x="272062" y="2902074"/>
            <a:ext cx="894318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Chaque rouleau permet de faire 8 bandes.</a:t>
            </a:r>
          </a:p>
          <a:p>
            <a:r>
              <a:rPr lang="fr-FR" sz="3200" dirty="0">
                <a:solidFill>
                  <a:srgbClr val="C00000"/>
                </a:solidFill>
              </a:rPr>
              <a:t>Donc :</a:t>
            </a:r>
          </a:p>
          <a:p>
            <a:pPr marL="457200" indent="-457200">
              <a:buFontTx/>
              <a:buChar char="-"/>
            </a:pPr>
            <a:r>
              <a:rPr lang="fr-FR" sz="3200" dirty="0">
                <a:solidFill>
                  <a:srgbClr val="C00000"/>
                </a:solidFill>
              </a:rPr>
              <a:t>avec 3 rouleaux, je fais 3 × 8 = 24 bandes</a:t>
            </a:r>
          </a:p>
          <a:p>
            <a:pPr marL="457200" indent="-457200">
              <a:buFontTx/>
              <a:buChar char="-"/>
            </a:pPr>
            <a:r>
              <a:rPr lang="fr-FR" sz="3200" dirty="0">
                <a:solidFill>
                  <a:srgbClr val="C00000"/>
                </a:solidFill>
              </a:rPr>
              <a:t>avec 4 rouleaux, je fais 4 × 8 = 32 bandes</a:t>
            </a:r>
          </a:p>
          <a:p>
            <a:pPr marL="457200" indent="-457200">
              <a:buFontTx/>
              <a:buChar char="-"/>
            </a:pPr>
            <a:endParaRPr lang="fr-FR" sz="3200" dirty="0">
              <a:solidFill>
                <a:srgbClr val="C00000"/>
              </a:solidFill>
            </a:endParaRP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E4817270-509A-749F-5B8A-3ADF2579191C}"/>
              </a:ext>
            </a:extLst>
          </p:cNvPr>
          <p:cNvSpPr txBox="1"/>
          <p:nvPr/>
        </p:nvSpPr>
        <p:spPr>
          <a:xfrm>
            <a:off x="314367" y="4964177"/>
            <a:ext cx="543447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  <a:latin typeface="Cursive standard" pitchFamily="2" charset="0"/>
              </a:rPr>
              <a:t>Il faut donc prendre 4 rouleaux pour être sûr de tout faire. </a:t>
            </a:r>
          </a:p>
        </p:txBody>
      </p:sp>
      <p:sp>
        <p:nvSpPr>
          <p:cNvPr id="2" name="Rectangle : coins arrondis 1">
            <a:extLst>
              <a:ext uri="{FF2B5EF4-FFF2-40B4-BE49-F238E27FC236}">
                <a16:creationId xmlns:a16="http://schemas.microsoft.com/office/drawing/2014/main" id="{7670D54F-0A60-9898-BD8D-B837F94A09D3}"/>
              </a:ext>
            </a:extLst>
          </p:cNvPr>
          <p:cNvSpPr/>
          <p:nvPr/>
        </p:nvSpPr>
        <p:spPr>
          <a:xfrm>
            <a:off x="96990" y="520299"/>
            <a:ext cx="810451" cy="61369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bg1">
                    <a:lumMod val="95000"/>
                  </a:schemeClr>
                </a:solidFill>
              </a:rPr>
              <a:t>2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83F98F38-32A3-DEDA-8C70-788EC8A8F6E8}"/>
              </a:ext>
            </a:extLst>
          </p:cNvPr>
          <p:cNvSpPr txBox="1"/>
          <p:nvPr/>
        </p:nvSpPr>
        <p:spPr>
          <a:xfrm>
            <a:off x="998653" y="497571"/>
            <a:ext cx="80401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7030A0"/>
                </a:solidFill>
              </a:rPr>
              <a:t>Je calcule le nombre de rouleaux nécessaires. </a:t>
            </a:r>
          </a:p>
        </p:txBody>
      </p:sp>
    </p:spTree>
    <p:extLst>
      <p:ext uri="{BB962C8B-B14F-4D97-AF65-F5344CB8AC3E}">
        <p14:creationId xmlns:p14="http://schemas.microsoft.com/office/powerpoint/2010/main" val="3828222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4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EFDDB6-C700-22FA-65E4-FD39AD4AAB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FF3D0DC1-1A77-50C1-C41B-15C7B825B94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85179231-B011-ED69-43A3-2D3DFCC70194}"/>
              </a:ext>
            </a:extLst>
          </p:cNvPr>
          <p:cNvSpPr txBox="1"/>
          <p:nvPr/>
        </p:nvSpPr>
        <p:spPr>
          <a:xfrm>
            <a:off x="314367" y="2171921"/>
            <a:ext cx="2048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4 × 39,50 = 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73889371-4926-A36B-54F1-11C6E30B5885}"/>
              </a:ext>
            </a:extLst>
          </p:cNvPr>
          <p:cNvSpPr txBox="1"/>
          <p:nvPr/>
        </p:nvSpPr>
        <p:spPr>
          <a:xfrm>
            <a:off x="2269637" y="2171921"/>
            <a:ext cx="3695735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158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CD997B2A-868B-D5D9-55A2-BDD269948923}"/>
              </a:ext>
            </a:extLst>
          </p:cNvPr>
          <p:cNvSpPr txBox="1"/>
          <p:nvPr/>
        </p:nvSpPr>
        <p:spPr>
          <a:xfrm>
            <a:off x="314367" y="3292132"/>
            <a:ext cx="54344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  <a:latin typeface="Cursive standard" pitchFamily="2" charset="0"/>
              </a:rPr>
              <a:t>Cela coute 158 €.</a:t>
            </a:r>
          </a:p>
        </p:txBody>
      </p:sp>
      <p:sp>
        <p:nvSpPr>
          <p:cNvPr id="2" name="Rectangle : coins arrondis 1">
            <a:extLst>
              <a:ext uri="{FF2B5EF4-FFF2-40B4-BE49-F238E27FC236}">
                <a16:creationId xmlns:a16="http://schemas.microsoft.com/office/drawing/2014/main" id="{0CB5435F-7D18-D04E-1E06-8EFFC6D4FB97}"/>
              </a:ext>
            </a:extLst>
          </p:cNvPr>
          <p:cNvSpPr/>
          <p:nvPr/>
        </p:nvSpPr>
        <p:spPr>
          <a:xfrm>
            <a:off x="96990" y="520299"/>
            <a:ext cx="810451" cy="61369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bg1">
                    <a:lumMod val="95000"/>
                  </a:schemeClr>
                </a:solidFill>
              </a:rPr>
              <a:t>3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354E48EA-43F1-5272-079D-7FA8230EDE8A}"/>
              </a:ext>
            </a:extLst>
          </p:cNvPr>
          <p:cNvSpPr txBox="1"/>
          <p:nvPr/>
        </p:nvSpPr>
        <p:spPr>
          <a:xfrm>
            <a:off x="998653" y="497571"/>
            <a:ext cx="804016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7030A0"/>
                </a:solidFill>
              </a:rPr>
              <a:t>Je calcule le cout total. </a:t>
            </a:r>
          </a:p>
          <a:p>
            <a:endParaRPr lang="fr-FR" sz="32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3040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animBg="1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1A45EB-D654-9B31-1588-43A6CFCA8C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9BF041E-5E0F-0864-01A5-B6F47F5C2E88}"/>
              </a:ext>
            </a:extLst>
          </p:cNvPr>
          <p:cNvSpPr/>
          <p:nvPr/>
        </p:nvSpPr>
        <p:spPr>
          <a:xfrm>
            <a:off x="0" y="312821"/>
            <a:ext cx="9144000" cy="666549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A5D0B992-5725-BEAC-DAD3-D4E7620AB5DD}"/>
              </a:ext>
            </a:extLst>
          </p:cNvPr>
          <p:cNvSpPr txBox="1"/>
          <p:nvPr/>
        </p:nvSpPr>
        <p:spPr>
          <a:xfrm>
            <a:off x="316194" y="2095695"/>
            <a:ext cx="85116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r-FR" sz="3200" b="1" dirty="0">
              <a:solidFill>
                <a:schemeClr val="bg1"/>
              </a:solidFill>
            </a:endParaRPr>
          </a:p>
          <a:p>
            <a:pPr algn="ctr"/>
            <a:r>
              <a:rPr lang="fr-FR" sz="3200" b="1" dirty="0">
                <a:solidFill>
                  <a:schemeClr val="bg1"/>
                </a:solidFill>
              </a:rPr>
              <a:t>1</a:t>
            </a:r>
            <a:r>
              <a:rPr lang="fr-FR" sz="3200" b="1" baseline="30000" dirty="0">
                <a:solidFill>
                  <a:schemeClr val="bg1"/>
                </a:solidFill>
              </a:rPr>
              <a:t>re</a:t>
            </a:r>
            <a:r>
              <a:rPr lang="fr-FR" sz="3200" b="1" dirty="0">
                <a:solidFill>
                  <a:schemeClr val="bg1"/>
                </a:solidFill>
              </a:rPr>
              <a:t> partie : CM1</a:t>
            </a:r>
          </a:p>
          <a:p>
            <a:pPr algn="ctr"/>
            <a:endParaRPr lang="fr-FR" sz="3200" b="1" dirty="0">
              <a:solidFill>
                <a:schemeClr val="bg1"/>
              </a:solidFill>
            </a:endParaRP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D8D97ADB-D66A-3611-8708-BB58A30E9A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571176"/>
            <a:ext cx="1835150" cy="126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0741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oneTexte 6">
            <a:extLst>
              <a:ext uri="{FF2B5EF4-FFF2-40B4-BE49-F238E27FC236}">
                <a16:creationId xmlns:a16="http://schemas.microsoft.com/office/drawing/2014/main" id="{6B5276F6-DFF5-6DA9-91B0-F7C8BF7533EF}"/>
              </a:ext>
            </a:extLst>
          </p:cNvPr>
          <p:cNvSpPr txBox="1"/>
          <p:nvPr/>
        </p:nvSpPr>
        <p:spPr>
          <a:xfrm>
            <a:off x="374468" y="1209377"/>
            <a:ext cx="7135465" cy="33332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Emilie pose du papier peint dans sa chambre. Les 4 murs sont identiques. Pour chaque mur, elle pose 5 bandes de papier. Avec un rouleau, elle peut faire 10 bandes. Un rouleau coute 39,50€.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b="1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Combien </a:t>
            </a:r>
            <a:r>
              <a:rPr lang="fr-FR" sz="3200" b="1" kern="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cela va-t-il lui couter </a:t>
            </a:r>
            <a:r>
              <a:rPr lang="fr-FR" sz="3200" b="1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 </a:t>
            </a:r>
            <a:endParaRPr lang="fr-FR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Cherchez la solution au problème :</a:t>
            </a:r>
          </a:p>
        </p:txBody>
      </p:sp>
      <p:pic>
        <p:nvPicPr>
          <p:cNvPr id="1026" name="Picture 2" descr="Image générée">
            <a:extLst>
              <a:ext uri="{FF2B5EF4-FFF2-40B4-BE49-F238E27FC236}">
                <a16:creationId xmlns:a16="http://schemas.microsoft.com/office/drawing/2014/main" id="{611BB24A-77F0-B5EE-ADC1-D9DC81C0EB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0808" y="4054808"/>
            <a:ext cx="2803192" cy="2803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65470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00E4EA-D891-1A9C-F52B-939A8AFCE9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3DAA9DF-C214-82C5-2C63-D3808C2FE3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088" y="217880"/>
            <a:ext cx="8606911" cy="896817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J’identifie les étapes pour résoudre le problème.</a:t>
            </a:r>
          </a:p>
        </p:txBody>
      </p:sp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17B6CF35-3D7E-106F-CFC1-797E10FE0ACD}"/>
              </a:ext>
            </a:extLst>
          </p:cNvPr>
          <p:cNvSpPr/>
          <p:nvPr/>
        </p:nvSpPr>
        <p:spPr>
          <a:xfrm>
            <a:off x="1387117" y="1829890"/>
            <a:ext cx="613692" cy="61369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16FE27A3-C143-B8FF-6276-BDD6BD9D0C48}"/>
              </a:ext>
            </a:extLst>
          </p:cNvPr>
          <p:cNvSpPr/>
          <p:nvPr/>
        </p:nvSpPr>
        <p:spPr>
          <a:xfrm>
            <a:off x="1387117" y="3534155"/>
            <a:ext cx="613692" cy="61369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bg1">
                    <a:lumMod val="95000"/>
                  </a:schemeClr>
                </a:solidFill>
              </a:rPr>
              <a:t>2</a:t>
            </a: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FF166156-1AC7-296C-86F4-9BD8CD3023CA}"/>
              </a:ext>
            </a:extLst>
          </p:cNvPr>
          <p:cNvSpPr/>
          <p:nvPr/>
        </p:nvSpPr>
        <p:spPr>
          <a:xfrm>
            <a:off x="1387117" y="5238420"/>
            <a:ext cx="613692" cy="61369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bg1">
                    <a:lumMod val="95000"/>
                  </a:schemeClr>
                </a:solidFill>
              </a:rPr>
              <a:t>3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A95247EB-2EDF-A882-6F89-3EADE6DBC82F}"/>
              </a:ext>
            </a:extLst>
          </p:cNvPr>
          <p:cNvSpPr txBox="1"/>
          <p:nvPr/>
        </p:nvSpPr>
        <p:spPr>
          <a:xfrm>
            <a:off x="2272033" y="1703646"/>
            <a:ext cx="60881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7030A0"/>
                </a:solidFill>
              </a:rPr>
              <a:t>Je cherche le nombre total de bandes.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733C1845-6ADB-C8DC-1D44-46385251F2CF}"/>
              </a:ext>
            </a:extLst>
          </p:cNvPr>
          <p:cNvSpPr txBox="1"/>
          <p:nvPr/>
        </p:nvSpPr>
        <p:spPr>
          <a:xfrm>
            <a:off x="2272033" y="5267337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7030A0"/>
                </a:solidFill>
              </a:rPr>
              <a:t>Je calcule le cout total. 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6BDCEA46-754A-0AD5-0EC9-713826264332}"/>
              </a:ext>
            </a:extLst>
          </p:cNvPr>
          <p:cNvSpPr txBox="1"/>
          <p:nvPr/>
        </p:nvSpPr>
        <p:spPr>
          <a:xfrm>
            <a:off x="2272033" y="3302392"/>
            <a:ext cx="60881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7030A0"/>
                </a:solidFill>
              </a:rPr>
              <a:t>Je calcule le nombre de rouleaux nécessaires. </a:t>
            </a:r>
          </a:p>
        </p:txBody>
      </p:sp>
    </p:spTree>
    <p:extLst>
      <p:ext uri="{BB962C8B-B14F-4D97-AF65-F5344CB8AC3E}">
        <p14:creationId xmlns:p14="http://schemas.microsoft.com/office/powerpoint/2010/main" val="2896150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2" grpId="0"/>
      <p:bldP spid="16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F06E47-0C5D-1C89-A3C3-A30E908AB1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52610B38-7F6E-4B12-88E9-9BC4B9F011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6F9BC8E0-91F0-05D9-4551-EFA330A1EE4A}"/>
              </a:ext>
            </a:extLst>
          </p:cNvPr>
          <p:cNvSpPr txBox="1"/>
          <p:nvPr/>
        </p:nvSpPr>
        <p:spPr>
          <a:xfrm>
            <a:off x="354110" y="2000863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4 × 5 = 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713539CE-44CB-527C-3E6E-9EDBD9C5FEE6}"/>
              </a:ext>
            </a:extLst>
          </p:cNvPr>
          <p:cNvSpPr txBox="1"/>
          <p:nvPr/>
        </p:nvSpPr>
        <p:spPr>
          <a:xfrm>
            <a:off x="1607286" y="2000863"/>
            <a:ext cx="1040641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20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9792E5C1-D668-E95D-EA10-FF5AAAC5730C}"/>
              </a:ext>
            </a:extLst>
          </p:cNvPr>
          <p:cNvSpPr txBox="1"/>
          <p:nvPr/>
        </p:nvSpPr>
        <p:spPr>
          <a:xfrm>
            <a:off x="354110" y="2778326"/>
            <a:ext cx="54344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  <a:latin typeface="Cursive standard" pitchFamily="2" charset="0"/>
              </a:rPr>
              <a:t>Il faut 20 bandes.</a:t>
            </a:r>
          </a:p>
        </p:txBody>
      </p:sp>
      <p:sp>
        <p:nvSpPr>
          <p:cNvPr id="21" name="Rectangle : coins arrondis 20">
            <a:extLst>
              <a:ext uri="{FF2B5EF4-FFF2-40B4-BE49-F238E27FC236}">
                <a16:creationId xmlns:a16="http://schemas.microsoft.com/office/drawing/2014/main" id="{41D656F4-B01E-9593-D3B9-B628B34E8CFA}"/>
              </a:ext>
            </a:extLst>
          </p:cNvPr>
          <p:cNvSpPr/>
          <p:nvPr/>
        </p:nvSpPr>
        <p:spPr>
          <a:xfrm>
            <a:off x="96991" y="407220"/>
            <a:ext cx="613692" cy="61369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8269AE52-F122-8B58-3AEF-296EA94B7C9C}"/>
              </a:ext>
            </a:extLst>
          </p:cNvPr>
          <p:cNvSpPr txBox="1"/>
          <p:nvPr/>
        </p:nvSpPr>
        <p:spPr>
          <a:xfrm>
            <a:off x="981907" y="280976"/>
            <a:ext cx="60881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7030A0"/>
                </a:solidFill>
              </a:rPr>
              <a:t>Je cherche le nombre total de bandes. </a:t>
            </a:r>
          </a:p>
        </p:txBody>
      </p:sp>
    </p:spTree>
    <p:extLst>
      <p:ext uri="{BB962C8B-B14F-4D97-AF65-F5344CB8AC3E}">
        <p14:creationId xmlns:p14="http://schemas.microsoft.com/office/powerpoint/2010/main" val="3512697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animBg="1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D70876-1BC1-327A-E636-C0DD234383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ZoneTexte 15">
            <a:extLst>
              <a:ext uri="{FF2B5EF4-FFF2-40B4-BE49-F238E27FC236}">
                <a16:creationId xmlns:a16="http://schemas.microsoft.com/office/drawing/2014/main" id="{371AA7ED-A706-B618-235E-2C42328D7029}"/>
              </a:ext>
            </a:extLst>
          </p:cNvPr>
          <p:cNvSpPr txBox="1"/>
          <p:nvPr/>
        </p:nvSpPr>
        <p:spPr>
          <a:xfrm>
            <a:off x="272063" y="1677551"/>
            <a:ext cx="51871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représente </a:t>
            </a:r>
          </a:p>
          <a:p>
            <a:r>
              <a:rPr lang="fr-FR" sz="3200" dirty="0">
                <a:solidFill>
                  <a:srgbClr val="C00000"/>
                </a:solidFill>
              </a:rPr>
              <a:t>le problème.</a:t>
            </a:r>
          </a:p>
        </p:txBody>
      </p:sp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868A7223-8269-8626-9726-116C10EA183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7C64580A-CDED-FA4F-3079-41604F2C1EC8}"/>
              </a:ext>
            </a:extLst>
          </p:cNvPr>
          <p:cNvSpPr txBox="1"/>
          <p:nvPr/>
        </p:nvSpPr>
        <p:spPr>
          <a:xfrm>
            <a:off x="314367" y="3620657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20 : 10 = 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7ADD9FB4-6E60-2759-6F6C-5A0B7C74F0E3}"/>
              </a:ext>
            </a:extLst>
          </p:cNvPr>
          <p:cNvSpPr txBox="1"/>
          <p:nvPr/>
        </p:nvSpPr>
        <p:spPr>
          <a:xfrm>
            <a:off x="2095338" y="3620657"/>
            <a:ext cx="1040641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2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E4817270-509A-749F-5B8A-3ADF2579191C}"/>
              </a:ext>
            </a:extLst>
          </p:cNvPr>
          <p:cNvSpPr txBox="1"/>
          <p:nvPr/>
        </p:nvSpPr>
        <p:spPr>
          <a:xfrm>
            <a:off x="314367" y="4964177"/>
            <a:ext cx="54344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  <a:latin typeface="Cursive standard" pitchFamily="2" charset="0"/>
              </a:rPr>
              <a:t>Il faut 2 rouleaux.</a:t>
            </a:r>
          </a:p>
        </p:txBody>
      </p:sp>
      <p:sp>
        <p:nvSpPr>
          <p:cNvPr id="2" name="Rectangle : coins arrondis 1">
            <a:extLst>
              <a:ext uri="{FF2B5EF4-FFF2-40B4-BE49-F238E27FC236}">
                <a16:creationId xmlns:a16="http://schemas.microsoft.com/office/drawing/2014/main" id="{7670D54F-0A60-9898-BD8D-B837F94A09D3}"/>
              </a:ext>
            </a:extLst>
          </p:cNvPr>
          <p:cNvSpPr/>
          <p:nvPr/>
        </p:nvSpPr>
        <p:spPr>
          <a:xfrm>
            <a:off x="96990" y="520299"/>
            <a:ext cx="810451" cy="61369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bg1">
                    <a:lumMod val="95000"/>
                  </a:schemeClr>
                </a:solidFill>
              </a:rPr>
              <a:t>2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83F98F38-32A3-DEDA-8C70-788EC8A8F6E8}"/>
              </a:ext>
            </a:extLst>
          </p:cNvPr>
          <p:cNvSpPr txBox="1"/>
          <p:nvPr/>
        </p:nvSpPr>
        <p:spPr>
          <a:xfrm>
            <a:off x="998653" y="497571"/>
            <a:ext cx="80401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7030A0"/>
                </a:solidFill>
              </a:rPr>
              <a:t>Je calcule le nombre de rouleaux nécessaires. 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D25BF519-5D43-AC02-0C2C-5A16428D484A}"/>
              </a:ext>
            </a:extLst>
          </p:cNvPr>
          <p:cNvGrpSpPr/>
          <p:nvPr/>
        </p:nvGrpSpPr>
        <p:grpSpPr>
          <a:xfrm>
            <a:off x="4310313" y="1657495"/>
            <a:ext cx="3647334" cy="1963162"/>
            <a:chOff x="6951344" y="4681159"/>
            <a:chExt cx="3647334" cy="1963162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9AAAADF-535E-73FF-3801-2225B3116A5C}"/>
                </a:ext>
              </a:extLst>
            </p:cNvPr>
            <p:cNvSpPr/>
            <p:nvPr/>
          </p:nvSpPr>
          <p:spPr>
            <a:xfrm>
              <a:off x="6951346" y="4681159"/>
              <a:ext cx="3647332" cy="563947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dirty="0">
                  <a:solidFill>
                    <a:schemeClr val="tx1"/>
                  </a:solidFill>
                </a:rPr>
                <a:t> 20 bandes</a:t>
              </a:r>
            </a:p>
          </p:txBody>
        </p:sp>
        <p:sp>
          <p:nvSpPr>
            <p:cNvPr id="7" name="Accolade fermante 6">
              <a:extLst>
                <a:ext uri="{FF2B5EF4-FFF2-40B4-BE49-F238E27FC236}">
                  <a16:creationId xmlns:a16="http://schemas.microsoft.com/office/drawing/2014/main" id="{38C45D27-F1EF-7700-1F88-E6557DC8BD84}"/>
                </a:ext>
              </a:extLst>
            </p:cNvPr>
            <p:cNvSpPr/>
            <p:nvPr/>
          </p:nvSpPr>
          <p:spPr>
            <a:xfrm rot="5400000">
              <a:off x="8637361" y="4338433"/>
              <a:ext cx="281969" cy="3365180"/>
            </a:xfrm>
            <a:prstGeom prst="rightBrace">
              <a:avLst>
                <a:gd name="adj1" fmla="val 38492"/>
                <a:gd name="adj2" fmla="val 50000"/>
              </a:avLst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406FFF38-4B1F-1F49-9082-BD79F491DCBF}"/>
                </a:ext>
              </a:extLst>
            </p:cNvPr>
            <p:cNvSpPr/>
            <p:nvPr/>
          </p:nvSpPr>
          <p:spPr>
            <a:xfrm>
              <a:off x="6951344" y="5276763"/>
              <a:ext cx="1794396" cy="563947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dirty="0">
                  <a:solidFill>
                    <a:schemeClr val="tx1"/>
                  </a:solidFill>
                </a:rPr>
                <a:t>10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085E85A9-F8BB-D834-AA0C-1E9324AA8FD8}"/>
                </a:ext>
              </a:extLst>
            </p:cNvPr>
            <p:cNvSpPr/>
            <p:nvPr/>
          </p:nvSpPr>
          <p:spPr>
            <a:xfrm>
              <a:off x="7531856" y="6080374"/>
              <a:ext cx="2492978" cy="56394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600" dirty="0">
                  <a:solidFill>
                    <a:schemeClr val="tx1"/>
                  </a:solidFill>
                </a:rPr>
                <a:t>2</a:t>
              </a:r>
            </a:p>
          </p:txBody>
        </p:sp>
      </p:grpSp>
      <p:sp>
        <p:nvSpPr>
          <p:cNvPr id="12" name="Rectangle 11">
            <a:extLst>
              <a:ext uri="{FF2B5EF4-FFF2-40B4-BE49-F238E27FC236}">
                <a16:creationId xmlns:a16="http://schemas.microsoft.com/office/drawing/2014/main" id="{5A4EDC19-02B0-3430-5FC1-7E0F2596D15E}"/>
              </a:ext>
            </a:extLst>
          </p:cNvPr>
          <p:cNvSpPr/>
          <p:nvPr/>
        </p:nvSpPr>
        <p:spPr>
          <a:xfrm>
            <a:off x="6153478" y="2253098"/>
            <a:ext cx="1794396" cy="56394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FR" dirty="0">
                <a:solidFill>
                  <a:schemeClr val="tx1"/>
                </a:solidFill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2456732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4" grpId="0"/>
      <p:bldP spid="15" grpId="0" animBg="1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EFDDB6-C700-22FA-65E4-FD39AD4AAB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FF3D0DC1-1A77-50C1-C41B-15C7B825B94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85179231-B011-ED69-43A3-2D3DFCC70194}"/>
              </a:ext>
            </a:extLst>
          </p:cNvPr>
          <p:cNvSpPr txBox="1"/>
          <p:nvPr/>
        </p:nvSpPr>
        <p:spPr>
          <a:xfrm>
            <a:off x="314367" y="2171921"/>
            <a:ext cx="21414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2 × 39,50 = 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73889371-4926-A36B-54F1-11C6E30B5885}"/>
              </a:ext>
            </a:extLst>
          </p:cNvPr>
          <p:cNvSpPr txBox="1"/>
          <p:nvPr/>
        </p:nvSpPr>
        <p:spPr>
          <a:xfrm>
            <a:off x="2269637" y="2171921"/>
            <a:ext cx="3695735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79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CD997B2A-868B-D5D9-55A2-BDD269948923}"/>
              </a:ext>
            </a:extLst>
          </p:cNvPr>
          <p:cNvSpPr txBox="1"/>
          <p:nvPr/>
        </p:nvSpPr>
        <p:spPr>
          <a:xfrm>
            <a:off x="314367" y="3292132"/>
            <a:ext cx="54344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  <a:latin typeface="Cursive standard" pitchFamily="2" charset="0"/>
              </a:rPr>
              <a:t>Cela coute 79 €.</a:t>
            </a:r>
          </a:p>
        </p:txBody>
      </p:sp>
      <p:sp>
        <p:nvSpPr>
          <p:cNvPr id="2" name="Rectangle : coins arrondis 1">
            <a:extLst>
              <a:ext uri="{FF2B5EF4-FFF2-40B4-BE49-F238E27FC236}">
                <a16:creationId xmlns:a16="http://schemas.microsoft.com/office/drawing/2014/main" id="{0CB5435F-7D18-D04E-1E06-8EFFC6D4FB97}"/>
              </a:ext>
            </a:extLst>
          </p:cNvPr>
          <p:cNvSpPr/>
          <p:nvPr/>
        </p:nvSpPr>
        <p:spPr>
          <a:xfrm>
            <a:off x="96990" y="520299"/>
            <a:ext cx="810451" cy="61369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bg1">
                    <a:lumMod val="95000"/>
                  </a:schemeClr>
                </a:solidFill>
              </a:rPr>
              <a:t>3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354E48EA-43F1-5272-079D-7FA8230EDE8A}"/>
              </a:ext>
            </a:extLst>
          </p:cNvPr>
          <p:cNvSpPr txBox="1"/>
          <p:nvPr/>
        </p:nvSpPr>
        <p:spPr>
          <a:xfrm>
            <a:off x="998653" y="497571"/>
            <a:ext cx="804016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7030A0"/>
                </a:solidFill>
              </a:rPr>
              <a:t>Je calcule le cout total. </a:t>
            </a:r>
          </a:p>
          <a:p>
            <a:endParaRPr lang="fr-FR" sz="32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2294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animBg="1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B9002C-C8DF-B751-2544-D622977A60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17675CD-8C89-F14B-FC98-C082F069DD8B}"/>
              </a:ext>
            </a:extLst>
          </p:cNvPr>
          <p:cNvSpPr/>
          <p:nvPr/>
        </p:nvSpPr>
        <p:spPr>
          <a:xfrm>
            <a:off x="0" y="312821"/>
            <a:ext cx="9144000" cy="666549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D2628F09-AD52-6CCE-5485-B3939850AA72}"/>
              </a:ext>
            </a:extLst>
          </p:cNvPr>
          <p:cNvSpPr txBox="1"/>
          <p:nvPr/>
        </p:nvSpPr>
        <p:spPr>
          <a:xfrm>
            <a:off x="316194" y="2095695"/>
            <a:ext cx="851161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r-FR" sz="3200" b="1" dirty="0">
              <a:solidFill>
                <a:schemeClr val="bg1"/>
              </a:solidFill>
            </a:endParaRPr>
          </a:p>
          <a:p>
            <a:pPr algn="ctr"/>
            <a:r>
              <a:rPr lang="fr-FR" sz="3200" b="1" dirty="0">
                <a:solidFill>
                  <a:schemeClr val="bg1"/>
                </a:solidFill>
              </a:rPr>
              <a:t>2</a:t>
            </a:r>
            <a:r>
              <a:rPr lang="fr-FR" sz="3200" b="1" baseline="30000" dirty="0">
                <a:solidFill>
                  <a:schemeClr val="bg1"/>
                </a:solidFill>
              </a:rPr>
              <a:t>nde</a:t>
            </a:r>
            <a:r>
              <a:rPr lang="fr-FR" sz="3200" b="1" dirty="0">
                <a:solidFill>
                  <a:schemeClr val="bg1"/>
                </a:solidFill>
              </a:rPr>
              <a:t> partie : CM2</a:t>
            </a: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F8E12D12-AABD-8C6A-01F3-DCB7657FF2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571176"/>
            <a:ext cx="1835150" cy="126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2826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Cherchez la solution au problème :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64327A38-9B88-557A-0CFE-715226389CD0}"/>
              </a:ext>
            </a:extLst>
          </p:cNvPr>
          <p:cNvSpPr txBox="1"/>
          <p:nvPr/>
        </p:nvSpPr>
        <p:spPr>
          <a:xfrm>
            <a:off x="386344" y="1294834"/>
            <a:ext cx="7135465" cy="33332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Emilie pose du papier peint dans sa chambre. Les 4 murs sont identiques. Pour chaque mur, elle pose 7 bandes de papier. Avec un rouleau, elle peut faire 8 bandes. Un rouleau coute 39,50€.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b="1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Combien </a:t>
            </a:r>
            <a:r>
              <a:rPr lang="fr-FR" sz="3200" b="1" kern="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cela va-t-il lui couter </a:t>
            </a:r>
            <a:r>
              <a:rPr lang="fr-FR" sz="3200" b="1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 </a:t>
            </a:r>
            <a:endParaRPr lang="fr-FR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Image générée">
            <a:extLst>
              <a:ext uri="{FF2B5EF4-FFF2-40B4-BE49-F238E27FC236}">
                <a16:creationId xmlns:a16="http://schemas.microsoft.com/office/drawing/2014/main" id="{611BB24A-77F0-B5EE-ADC1-D9DC81C0EB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0808" y="4054808"/>
            <a:ext cx="2803192" cy="2803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49558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21</TotalTime>
  <Words>365</Words>
  <Application>Microsoft Office PowerPoint</Application>
  <PresentationFormat>Affichage à l'écran (4:3)</PresentationFormat>
  <Paragraphs>70</Paragraphs>
  <Slides>13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Cursive standard</vt:lpstr>
      <vt:lpstr>Webdings</vt:lpstr>
      <vt:lpstr>Thème Office</vt:lpstr>
      <vt:lpstr>Présentation PowerPoint</vt:lpstr>
      <vt:lpstr>Présentation PowerPoint</vt:lpstr>
      <vt:lpstr>Cherchez la solution au problème :</vt:lpstr>
      <vt:lpstr>J’identifie les étapes pour résoudre le problème.</vt:lpstr>
      <vt:lpstr>Présentation PowerPoint</vt:lpstr>
      <vt:lpstr>Présentation PowerPoint</vt:lpstr>
      <vt:lpstr>Présentation PowerPoint</vt:lpstr>
      <vt:lpstr>Présentation PowerPoint</vt:lpstr>
      <vt:lpstr>Cherchez la solution au problème :</vt:lpstr>
      <vt:lpstr>J’identifie les étapes pour résoudre le problème.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Emmanuelle Petit</cp:lastModifiedBy>
  <cp:revision>109</cp:revision>
  <dcterms:created xsi:type="dcterms:W3CDTF">2023-02-07T14:55:57Z</dcterms:created>
  <dcterms:modified xsi:type="dcterms:W3CDTF">2026-08-06T13:23:45Z</dcterms:modified>
</cp:coreProperties>
</file>