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89" r:id="rId2"/>
    <p:sldId id="294" r:id="rId3"/>
    <p:sldId id="295" r:id="rId4"/>
    <p:sldId id="296" r:id="rId5"/>
    <p:sldId id="297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87575" autoAdjust="0"/>
  </p:normalViewPr>
  <p:slideViewPr>
    <p:cSldViewPr snapToGrid="0">
      <p:cViewPr varScale="1">
        <p:scale>
          <a:sx n="55" d="100"/>
          <a:sy n="55" d="100"/>
        </p:scale>
        <p:origin x="84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94D68-82EB-48F5-92CA-412FD72E34BB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87BC6-1056-4939-9AA7-B699BF2D7B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6012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5900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962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6521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689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comprends la division.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9C23381-DA4F-331D-FB5F-5102E99CFD69}"/>
              </a:ext>
            </a:extLst>
          </p:cNvPr>
          <p:cNvSpPr txBox="1"/>
          <p:nvPr/>
        </p:nvSpPr>
        <p:spPr>
          <a:xfrm>
            <a:off x="643466" y="1035264"/>
            <a:ext cx="69892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tx1"/>
                </a:solidFill>
              </a:rPr>
              <a:t>Dans le magasin, la chef de rayon veut que les 48 cartons soient rangés par piles de 4.</a:t>
            </a:r>
          </a:p>
          <a:p>
            <a:r>
              <a:rPr lang="fr-FR" sz="2800" b="1" dirty="0">
                <a:solidFill>
                  <a:schemeClr val="tx1"/>
                </a:solidFill>
              </a:rPr>
              <a:t>Combien y a-t-il de cartons dans chaque pile ? </a:t>
            </a:r>
            <a:endParaRPr lang="fr-FR" sz="28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15D17CE-1953-D802-7600-772AC1ED8134}"/>
              </a:ext>
            </a:extLst>
          </p:cNvPr>
          <p:cNvSpPr txBox="1"/>
          <p:nvPr/>
        </p:nvSpPr>
        <p:spPr>
          <a:xfrm>
            <a:off x="588736" y="4975484"/>
            <a:ext cx="6373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12 cartons dans chaque pile.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21F09C1-A78E-99C5-B741-21280F823CAA}"/>
              </a:ext>
            </a:extLst>
          </p:cNvPr>
          <p:cNvSpPr txBox="1"/>
          <p:nvPr/>
        </p:nvSpPr>
        <p:spPr>
          <a:xfrm>
            <a:off x="3991099" y="3405484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4 × … = 48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7E60471F-C91F-3498-EC38-AAB743357D17}"/>
              </a:ext>
            </a:extLst>
          </p:cNvPr>
          <p:cNvGrpSpPr/>
          <p:nvPr/>
        </p:nvGrpSpPr>
        <p:grpSpPr>
          <a:xfrm>
            <a:off x="732246" y="3144316"/>
            <a:ext cx="2660890" cy="1432213"/>
            <a:chOff x="6951345" y="4681159"/>
            <a:chExt cx="3647333" cy="196316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9F97D58-9971-3C99-389E-751B310A65D1}"/>
                </a:ext>
              </a:extLst>
            </p:cNvPr>
            <p:cNvSpPr/>
            <p:nvPr/>
          </p:nvSpPr>
          <p:spPr>
            <a:xfrm>
              <a:off x="6951346" y="4681159"/>
              <a:ext cx="3647332" cy="56394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48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AB72852-3196-013A-C1FB-F487E961AB1D}"/>
                </a:ext>
              </a:extLst>
            </p:cNvPr>
            <p:cNvSpPr/>
            <p:nvPr/>
          </p:nvSpPr>
          <p:spPr>
            <a:xfrm>
              <a:off x="8786900" y="5276762"/>
              <a:ext cx="922160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…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1" name="Accolade fermante 10">
              <a:extLst>
                <a:ext uri="{FF2B5EF4-FFF2-40B4-BE49-F238E27FC236}">
                  <a16:creationId xmlns:a16="http://schemas.microsoft.com/office/drawing/2014/main" id="{4DB08138-AEF7-62DE-145F-FD523CC9C0B9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CEB5124-159C-882C-3CDF-9A5651B38E0F}"/>
                </a:ext>
              </a:extLst>
            </p:cNvPr>
            <p:cNvSpPr/>
            <p:nvPr/>
          </p:nvSpPr>
          <p:spPr>
            <a:xfrm>
              <a:off x="6951345" y="5276763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EA44C71-F139-FB1F-6A8F-A6906B590AF0}"/>
                </a:ext>
              </a:extLst>
            </p:cNvPr>
            <p:cNvSpPr/>
            <p:nvPr/>
          </p:nvSpPr>
          <p:spPr>
            <a:xfrm>
              <a:off x="7531856" y="6080374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5E3AE1-DB0A-0632-E96C-A2FD8F058970}"/>
                </a:ext>
              </a:extLst>
            </p:cNvPr>
            <p:cNvSpPr/>
            <p:nvPr/>
          </p:nvSpPr>
          <p:spPr>
            <a:xfrm>
              <a:off x="7875012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DC32D38-BF8E-2061-4FF6-DF67403EBF91}"/>
                </a:ext>
              </a:extLst>
            </p:cNvPr>
            <p:cNvSpPr/>
            <p:nvPr/>
          </p:nvSpPr>
          <p:spPr>
            <a:xfrm>
              <a:off x="9695040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921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421F09C1-A78E-99C5-B741-21280F823CAA}"/>
              </a:ext>
            </a:extLst>
          </p:cNvPr>
          <p:cNvSpPr txBox="1"/>
          <p:nvPr/>
        </p:nvSpPr>
        <p:spPr>
          <a:xfrm>
            <a:off x="3004511" y="1316802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4 × … = 48</a:t>
            </a:r>
            <a:endParaRPr lang="fr-FR" sz="32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C87CCE4-E06B-5B3E-FDCB-F601F39F3B53}"/>
              </a:ext>
            </a:extLst>
          </p:cNvPr>
          <p:cNvSpPr txBox="1"/>
          <p:nvPr/>
        </p:nvSpPr>
        <p:spPr>
          <a:xfrm>
            <a:off x="3542300" y="3978654"/>
            <a:ext cx="1833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48 : 4 =</a:t>
            </a:r>
            <a:endParaRPr lang="fr-FR" sz="32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B6F1C8B-6DED-CCA6-2C13-A932859790DA}"/>
              </a:ext>
            </a:extLst>
          </p:cNvPr>
          <p:cNvSpPr txBox="1"/>
          <p:nvPr/>
        </p:nvSpPr>
        <p:spPr>
          <a:xfrm>
            <a:off x="1406770" y="2370729"/>
            <a:ext cx="6998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Combien de fois je peux mettre 4 dans 48 ? </a:t>
            </a:r>
            <a:endParaRPr lang="fr-FR" sz="3200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92E6E09-1D35-DC9F-7D6F-65FCE87D8709}"/>
              </a:ext>
            </a:extLst>
          </p:cNvPr>
          <p:cNvSpPr txBox="1"/>
          <p:nvPr/>
        </p:nvSpPr>
        <p:spPr>
          <a:xfrm>
            <a:off x="1708452" y="5171147"/>
            <a:ext cx="21792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Quantité qu’on veut partager</a:t>
            </a:r>
            <a:endParaRPr lang="fr-FR" sz="2000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BEB2B43E-F886-EFE4-F9C9-A98A48F0D004}"/>
              </a:ext>
            </a:extLst>
          </p:cNvPr>
          <p:cNvSpPr txBox="1"/>
          <p:nvPr/>
        </p:nvSpPr>
        <p:spPr>
          <a:xfrm>
            <a:off x="5117470" y="5171147"/>
            <a:ext cx="2839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En combien </a:t>
            </a:r>
          </a:p>
          <a:p>
            <a:r>
              <a:rPr lang="fr-FR" sz="2400" dirty="0"/>
              <a:t>on partage</a:t>
            </a:r>
            <a:endParaRPr lang="fr-FR" sz="2000" dirty="0"/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EF6D337A-3704-EF60-29CF-4E7D313D4C68}"/>
              </a:ext>
            </a:extLst>
          </p:cNvPr>
          <p:cNvCxnSpPr>
            <a:stCxn id="18" idx="0"/>
          </p:cNvCxnSpPr>
          <p:nvPr/>
        </p:nvCxnSpPr>
        <p:spPr>
          <a:xfrm flipV="1">
            <a:off x="2798083" y="4475747"/>
            <a:ext cx="970208" cy="695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2E142E2E-0DA9-F700-69B4-08E9E350E26B}"/>
              </a:ext>
            </a:extLst>
          </p:cNvPr>
          <p:cNvCxnSpPr/>
          <p:nvPr/>
        </p:nvCxnSpPr>
        <p:spPr>
          <a:xfrm flipH="1" flipV="1">
            <a:off x="4677878" y="4494998"/>
            <a:ext cx="707457" cy="6761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0D69DBAB-A950-FAF6-4F6A-9D70B66ADD2A}"/>
              </a:ext>
            </a:extLst>
          </p:cNvPr>
          <p:cNvSpPr txBox="1"/>
          <p:nvPr/>
        </p:nvSpPr>
        <p:spPr>
          <a:xfrm>
            <a:off x="5038015" y="3978654"/>
            <a:ext cx="887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b="1" dirty="0">
                <a:solidFill>
                  <a:srgbClr val="C00000"/>
                </a:solidFill>
              </a:rPr>
              <a:t>12</a:t>
            </a:r>
            <a:endParaRPr lang="fr-FR" sz="3200" b="1" dirty="0">
              <a:solidFill>
                <a:srgbClr val="C0000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D31D286B-CCFD-8FE8-0239-85BBDE92A3B9}"/>
              </a:ext>
            </a:extLst>
          </p:cNvPr>
          <p:cNvSpPr txBox="1"/>
          <p:nvPr/>
        </p:nvSpPr>
        <p:spPr>
          <a:xfrm>
            <a:off x="6763594" y="4202758"/>
            <a:ext cx="2839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C00000"/>
                </a:solidFill>
              </a:rPr>
              <a:t>Résultat</a:t>
            </a:r>
            <a:endParaRPr lang="fr-FR" sz="2000" dirty="0">
              <a:solidFill>
                <a:srgbClr val="C00000"/>
              </a:solidFill>
            </a:endParaRP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C669AFD3-BAF5-3735-F166-F5C7F58293FD}"/>
              </a:ext>
            </a:extLst>
          </p:cNvPr>
          <p:cNvCxnSpPr>
            <a:cxnSpLocks/>
            <a:endCxn id="24" idx="3"/>
          </p:cNvCxnSpPr>
          <p:nvPr/>
        </p:nvCxnSpPr>
        <p:spPr>
          <a:xfrm flipH="1" flipV="1">
            <a:off x="5925161" y="4301820"/>
            <a:ext cx="891326" cy="1534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125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8" grpId="0"/>
      <p:bldP spid="19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39147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dans le cahier et fais une estimation du résultat.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678FF3-A27C-D096-35A1-1BE4178CDB28}"/>
              </a:ext>
            </a:extLst>
          </p:cNvPr>
          <p:cNvSpPr txBox="1"/>
          <p:nvPr/>
        </p:nvSpPr>
        <p:spPr>
          <a:xfrm>
            <a:off x="1142014" y="2352525"/>
            <a:ext cx="327758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125 + 384  ≈ </a:t>
            </a:r>
            <a:r>
              <a:rPr lang="fr-FR" dirty="0"/>
              <a:t>	</a:t>
            </a:r>
          </a:p>
          <a:p>
            <a:endParaRPr lang="fr-FR" sz="3200" dirty="0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EAAA9E0F-E1BF-2EE2-21DD-858761ACC402}"/>
              </a:ext>
            </a:extLst>
          </p:cNvPr>
          <p:cNvSpPr/>
          <p:nvPr/>
        </p:nvSpPr>
        <p:spPr>
          <a:xfrm>
            <a:off x="588736" y="2490742"/>
            <a:ext cx="418699" cy="41869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E27CB32-0D7E-F663-494D-A2C13947CCA8}"/>
              </a:ext>
            </a:extLst>
          </p:cNvPr>
          <p:cNvSpPr txBox="1"/>
          <p:nvPr/>
        </p:nvSpPr>
        <p:spPr>
          <a:xfrm>
            <a:off x="1142014" y="3120908"/>
            <a:ext cx="4188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4 601 + 895 ≈ </a:t>
            </a:r>
            <a:endParaRPr lang="fr-FR" sz="3200" dirty="0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BE37C5AC-6153-AAF9-C3CC-2333B78B6329}"/>
              </a:ext>
            </a:extLst>
          </p:cNvPr>
          <p:cNvSpPr/>
          <p:nvPr/>
        </p:nvSpPr>
        <p:spPr>
          <a:xfrm>
            <a:off x="588736" y="3259125"/>
            <a:ext cx="418699" cy="41869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2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C72C98F-D8FF-817C-A714-B9525C708635}"/>
              </a:ext>
            </a:extLst>
          </p:cNvPr>
          <p:cNvSpPr txBox="1"/>
          <p:nvPr/>
        </p:nvSpPr>
        <p:spPr>
          <a:xfrm>
            <a:off x="1142014" y="3887090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435 – </a:t>
            </a:r>
            <a:r>
              <a:rPr lang="fr-FR" sz="3600"/>
              <a:t>148 ≈ </a:t>
            </a:r>
            <a:endParaRPr lang="fr-FR" sz="3200" dirty="0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9DD66E0-0CEC-AD49-1071-FFEE8E0229ED}"/>
              </a:ext>
            </a:extLst>
          </p:cNvPr>
          <p:cNvSpPr/>
          <p:nvPr/>
        </p:nvSpPr>
        <p:spPr>
          <a:xfrm>
            <a:off x="588736" y="4025307"/>
            <a:ext cx="418699" cy="41869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3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DF6F503-47C2-6F4B-B9D6-FF6CD8551C3D}"/>
              </a:ext>
            </a:extLst>
          </p:cNvPr>
          <p:cNvSpPr txBox="1"/>
          <p:nvPr/>
        </p:nvSpPr>
        <p:spPr>
          <a:xfrm>
            <a:off x="1142014" y="4557738"/>
            <a:ext cx="4386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1 871 – 529 ≈</a:t>
            </a:r>
            <a:endParaRPr lang="fr-FR" sz="3200" dirty="0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F2F10669-B39D-B09A-8BFC-C5B03FD2DC3B}"/>
              </a:ext>
            </a:extLst>
          </p:cNvPr>
          <p:cNvSpPr/>
          <p:nvPr/>
        </p:nvSpPr>
        <p:spPr>
          <a:xfrm>
            <a:off x="588736" y="4695955"/>
            <a:ext cx="418699" cy="41869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4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3399061-EEEE-6EB1-8DC4-E49383D94E84}"/>
              </a:ext>
            </a:extLst>
          </p:cNvPr>
          <p:cNvSpPr txBox="1"/>
          <p:nvPr/>
        </p:nvSpPr>
        <p:spPr>
          <a:xfrm>
            <a:off x="1142014" y="5236706"/>
            <a:ext cx="3723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62 × 11 ≈</a:t>
            </a:r>
            <a:endParaRPr lang="fr-FR" sz="3200" dirty="0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606D1408-B46C-8D9D-2AE4-B8572D72EEB3}"/>
              </a:ext>
            </a:extLst>
          </p:cNvPr>
          <p:cNvSpPr/>
          <p:nvPr/>
        </p:nvSpPr>
        <p:spPr>
          <a:xfrm>
            <a:off x="588736" y="5374923"/>
            <a:ext cx="418699" cy="41869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24341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  <p:bldP spid="1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209587"/>
            <a:ext cx="7886700" cy="939147"/>
          </a:xfrm>
        </p:spPr>
        <p:txBody>
          <a:bodyPr>
            <a:normAutofit/>
          </a:bodyPr>
          <a:lstStyle/>
          <a:p>
            <a:r>
              <a:rPr lang="fr-FR" sz="3200" dirty="0"/>
              <a:t>Pose et calcule. Vérifie ton estimation.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678FF3-A27C-D096-35A1-1BE4178CDB28}"/>
              </a:ext>
            </a:extLst>
          </p:cNvPr>
          <p:cNvSpPr txBox="1"/>
          <p:nvPr/>
        </p:nvSpPr>
        <p:spPr>
          <a:xfrm>
            <a:off x="1142014" y="2352525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125 + 384 =</a:t>
            </a:r>
            <a:endParaRPr lang="fr-FR" sz="3200" dirty="0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EAAA9E0F-E1BF-2EE2-21DD-858761ACC402}"/>
              </a:ext>
            </a:extLst>
          </p:cNvPr>
          <p:cNvSpPr/>
          <p:nvPr/>
        </p:nvSpPr>
        <p:spPr>
          <a:xfrm>
            <a:off x="588736" y="2490742"/>
            <a:ext cx="418699" cy="41869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E27CB32-0D7E-F663-494D-A2C13947CCA8}"/>
              </a:ext>
            </a:extLst>
          </p:cNvPr>
          <p:cNvSpPr txBox="1"/>
          <p:nvPr/>
        </p:nvSpPr>
        <p:spPr>
          <a:xfrm>
            <a:off x="1142014" y="3120908"/>
            <a:ext cx="4188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4 601 + 895 = </a:t>
            </a:r>
            <a:endParaRPr lang="fr-FR" sz="3200" dirty="0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BE37C5AC-6153-AAF9-C3CC-2333B78B6329}"/>
              </a:ext>
            </a:extLst>
          </p:cNvPr>
          <p:cNvSpPr/>
          <p:nvPr/>
        </p:nvSpPr>
        <p:spPr>
          <a:xfrm>
            <a:off x="588736" y="3259125"/>
            <a:ext cx="418699" cy="41869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2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C72C98F-D8FF-817C-A714-B9525C708635}"/>
              </a:ext>
            </a:extLst>
          </p:cNvPr>
          <p:cNvSpPr txBox="1"/>
          <p:nvPr/>
        </p:nvSpPr>
        <p:spPr>
          <a:xfrm>
            <a:off x="1142014" y="3887090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435 – 148 = </a:t>
            </a:r>
            <a:endParaRPr lang="fr-FR" sz="3200" dirty="0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9DD66E0-0CEC-AD49-1071-FFEE8E0229ED}"/>
              </a:ext>
            </a:extLst>
          </p:cNvPr>
          <p:cNvSpPr/>
          <p:nvPr/>
        </p:nvSpPr>
        <p:spPr>
          <a:xfrm>
            <a:off x="588736" y="4025307"/>
            <a:ext cx="418699" cy="41869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3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DF6F503-47C2-6F4B-B9D6-FF6CD8551C3D}"/>
              </a:ext>
            </a:extLst>
          </p:cNvPr>
          <p:cNvSpPr txBox="1"/>
          <p:nvPr/>
        </p:nvSpPr>
        <p:spPr>
          <a:xfrm>
            <a:off x="1142014" y="4557738"/>
            <a:ext cx="4386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1 871 – 529 =</a:t>
            </a:r>
            <a:endParaRPr lang="fr-FR" sz="3200" dirty="0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F2F10669-B39D-B09A-8BFC-C5B03FD2DC3B}"/>
              </a:ext>
            </a:extLst>
          </p:cNvPr>
          <p:cNvSpPr/>
          <p:nvPr/>
        </p:nvSpPr>
        <p:spPr>
          <a:xfrm>
            <a:off x="588736" y="4695955"/>
            <a:ext cx="418699" cy="41869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4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3399061-EEEE-6EB1-8DC4-E49383D94E84}"/>
              </a:ext>
            </a:extLst>
          </p:cNvPr>
          <p:cNvSpPr txBox="1"/>
          <p:nvPr/>
        </p:nvSpPr>
        <p:spPr>
          <a:xfrm>
            <a:off x="1142014" y="5236706"/>
            <a:ext cx="3723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62 × 11 =</a:t>
            </a:r>
            <a:endParaRPr lang="fr-FR" sz="3200" dirty="0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606D1408-B46C-8D9D-2AE4-B8572D72EEB3}"/>
              </a:ext>
            </a:extLst>
          </p:cNvPr>
          <p:cNvSpPr/>
          <p:nvPr/>
        </p:nvSpPr>
        <p:spPr>
          <a:xfrm>
            <a:off x="588736" y="5374923"/>
            <a:ext cx="418699" cy="41869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93128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  <p:bldP spid="16" grpId="0"/>
      <p:bldP spid="2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177</Words>
  <Application>Microsoft Office PowerPoint</Application>
  <PresentationFormat>Affichage à l'écran (4:3)</PresentationFormat>
  <Paragraphs>45</Paragraphs>
  <Slides>5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  <vt:lpstr>Recopie dans le cahier et fais une estimation du résultat.</vt:lpstr>
      <vt:lpstr>Pose et calcule. Vérifie ton estimation.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44</cp:revision>
  <dcterms:created xsi:type="dcterms:W3CDTF">2023-02-07T14:55:57Z</dcterms:created>
  <dcterms:modified xsi:type="dcterms:W3CDTF">2026-08-06T15:22:31Z</dcterms:modified>
</cp:coreProperties>
</file>