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93" r:id="rId2"/>
    <p:sldId id="283" r:id="rId3"/>
    <p:sldId id="294" r:id="rId4"/>
    <p:sldId id="295" r:id="rId5"/>
    <p:sldId id="296" r:id="rId6"/>
    <p:sldId id="297" r:id="rId7"/>
    <p:sldId id="273" r:id="rId8"/>
    <p:sldId id="274" r:id="rId9"/>
    <p:sldId id="300" r:id="rId10"/>
    <p:sldId id="301" r:id="rId11"/>
    <p:sldId id="298" r:id="rId12"/>
    <p:sldId id="29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24" autoAdjust="0"/>
    <p:restoredTop sz="94660"/>
  </p:normalViewPr>
  <p:slideViewPr>
    <p:cSldViewPr snapToGrid="0">
      <p:cViewPr varScale="1">
        <p:scale>
          <a:sx n="57" d="100"/>
          <a:sy n="57" d="100"/>
        </p:scale>
        <p:origin x="9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49" y="3009900"/>
              <a:ext cx="5590117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encadrer un nombre              à la centaine et utiliser                        le vocabulaire.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4 104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4 100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4 200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ADA6052-EF1E-8AD6-2A62-8281BA57C1A2}"/>
              </a:ext>
            </a:extLst>
          </p:cNvPr>
          <p:cNvGrpSpPr/>
          <p:nvPr/>
        </p:nvGrpSpPr>
        <p:grpSpPr>
          <a:xfrm>
            <a:off x="1805045" y="3089754"/>
            <a:ext cx="1086207" cy="1511785"/>
            <a:chOff x="-468975" y="2828776"/>
            <a:chExt cx="1086207" cy="1511785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3AE4F91-3C96-5B21-1D5B-226FEE885021}"/>
                </a:ext>
              </a:extLst>
            </p:cNvPr>
            <p:cNvSpPr txBox="1"/>
            <p:nvPr/>
          </p:nvSpPr>
          <p:spPr>
            <a:xfrm>
              <a:off x="-468975" y="2828776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4 104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BFAB7CA6-790A-B788-3939-5B1270B01521}"/>
                </a:ext>
              </a:extLst>
            </p:cNvPr>
            <p:cNvCxnSpPr>
              <a:cxnSpLocks/>
            </p:cNvCxnSpPr>
            <p:nvPr/>
          </p:nvCxnSpPr>
          <p:spPr>
            <a:xfrm>
              <a:off x="2402" y="3217214"/>
              <a:ext cx="0" cy="112334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Ellipse 7">
            <a:extLst>
              <a:ext uri="{FF2B5EF4-FFF2-40B4-BE49-F238E27FC236}">
                <a16:creationId xmlns:a16="http://schemas.microsoft.com/office/drawing/2014/main" id="{24CEA81F-900F-2B38-29AB-7BC93B20CF51}"/>
              </a:ext>
            </a:extLst>
          </p:cNvPr>
          <p:cNvSpPr/>
          <p:nvPr/>
        </p:nvSpPr>
        <p:spPr>
          <a:xfrm>
            <a:off x="5863810" y="376648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18937C0-1A70-0042-0D91-6B69AF418584}"/>
              </a:ext>
            </a:extLst>
          </p:cNvPr>
          <p:cNvSpPr/>
          <p:nvPr/>
        </p:nvSpPr>
        <p:spPr>
          <a:xfrm>
            <a:off x="1730386" y="374291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649EA8C8-CA87-34B9-083A-552571E982E6}"/>
              </a:ext>
            </a:extLst>
          </p:cNvPr>
          <p:cNvGrpSpPr/>
          <p:nvPr/>
        </p:nvGrpSpPr>
        <p:grpSpPr>
          <a:xfrm>
            <a:off x="757387" y="3821586"/>
            <a:ext cx="6037008" cy="781821"/>
            <a:chOff x="-667480" y="3833137"/>
            <a:chExt cx="6881213" cy="1087863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603685E-70EF-4E93-4936-E0F9F1745560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68000"/>
              <a:chOff x="349857" y="2732400"/>
              <a:chExt cx="10800000" cy="468000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C029E2C6-F05B-B2D3-4949-C8B68BC2B60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84D3E2C7-8457-6A32-A14D-E54705E34B85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C9B468B0-4BDF-E987-47B2-13E8B3E626F8}"/>
                </a:ext>
              </a:extLst>
            </p:cNvPr>
            <p:cNvGrpSpPr/>
            <p:nvPr/>
          </p:nvGrpSpPr>
          <p:grpSpPr>
            <a:xfrm>
              <a:off x="4092301" y="4450401"/>
              <a:ext cx="2121432" cy="468000"/>
              <a:chOff x="349857" y="2732400"/>
              <a:chExt cx="4813554" cy="468000"/>
            </a:xfrm>
          </p:grpSpPr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E275236-2329-13E2-83FA-F922BC10EF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57" y="3200400"/>
                <a:ext cx="481355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62CF6C21-A02F-83B4-0D7C-0F9221D2E52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B290A719-8153-898A-954E-08D20567EF2F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4 100</a:t>
              </a:r>
              <a:endParaRPr lang="fr-FR" sz="2800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F5CB72AA-CAFD-7E42-0466-6A8B05812FB1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4 200</a:t>
              </a:r>
              <a:endParaRPr lang="fr-FR" sz="2800" dirty="0"/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AC75F151-8FEF-F649-ABCA-C43A24F29DF5}"/>
              </a:ext>
            </a:extLst>
          </p:cNvPr>
          <p:cNvSpPr txBox="1"/>
          <p:nvPr/>
        </p:nvSpPr>
        <p:spPr>
          <a:xfrm>
            <a:off x="1437547" y="5398333"/>
            <a:ext cx="6381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4 104 </a:t>
            </a:r>
            <a:r>
              <a:rPr lang="fr-FR" sz="2800" dirty="0">
                <a:solidFill>
                  <a:srgbClr val="FF0000"/>
                </a:solidFill>
              </a:rPr>
              <a:t>est compris entre </a:t>
            </a:r>
            <a:r>
              <a:rPr lang="fr-FR" sz="2800" b="1" dirty="0">
                <a:solidFill>
                  <a:srgbClr val="FF0000"/>
                </a:solidFill>
              </a:rPr>
              <a:t>4 100 </a:t>
            </a:r>
            <a:r>
              <a:rPr lang="fr-FR" sz="2800" dirty="0">
                <a:solidFill>
                  <a:srgbClr val="FF0000"/>
                </a:solidFill>
              </a:rPr>
              <a:t>et </a:t>
            </a:r>
            <a:r>
              <a:rPr lang="fr-FR" sz="2800" b="1" dirty="0">
                <a:solidFill>
                  <a:srgbClr val="FF0000"/>
                </a:solidFill>
              </a:rPr>
              <a:t>4 200</a:t>
            </a:r>
            <a:r>
              <a:rPr lang="fr-FR" sz="28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746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1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421737" y="2232856"/>
            <a:ext cx="93853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</a:t>
            </a:r>
            <a:r>
              <a:rPr lang="fr-FR" sz="3200" dirty="0"/>
              <a:t>sept-mille-neuf-cent-quatre-vingt-neuf </a:t>
            </a:r>
            <a:r>
              <a:rPr lang="fr-FR" sz="4000" dirty="0"/>
              <a:t>&lt; …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465D5A5D-BBC1-20FC-687D-50F4A3EC1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4036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le nombre                 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537681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5410691" y="3481849"/>
            <a:ext cx="1086207" cy="1117823"/>
            <a:chOff x="3136671" y="3220871"/>
            <a:chExt cx="1086207" cy="1117823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136671" y="3220871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7 989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1719014" y="374291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7 989&lt;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7 900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5896997" y="3824574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8 000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757387" y="3821586"/>
            <a:ext cx="6037008" cy="781821"/>
            <a:chOff x="-667480" y="3833137"/>
            <a:chExt cx="6881213" cy="1087863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68000"/>
              <a:chOff x="349857" y="2732400"/>
              <a:chExt cx="10800000" cy="468000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450401"/>
              <a:ext cx="2121432" cy="468000"/>
              <a:chOff x="349857" y="2732400"/>
              <a:chExt cx="4813554" cy="468000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57" y="3200400"/>
                <a:ext cx="481355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7 900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8 000</a:t>
              </a:r>
              <a:endParaRPr lang="fr-FR" sz="2800" dirty="0"/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C28192F4-1228-7132-9D02-46ABCE36FE48}"/>
              </a:ext>
            </a:extLst>
          </p:cNvPr>
          <p:cNvSpPr txBox="1"/>
          <p:nvPr/>
        </p:nvSpPr>
        <p:spPr>
          <a:xfrm>
            <a:off x="1437547" y="5398333"/>
            <a:ext cx="6381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7 989 </a:t>
            </a:r>
            <a:r>
              <a:rPr lang="fr-FR" sz="2800" dirty="0">
                <a:solidFill>
                  <a:srgbClr val="FF0000"/>
                </a:solidFill>
              </a:rPr>
              <a:t>est compris entre </a:t>
            </a:r>
            <a:r>
              <a:rPr lang="fr-FR" sz="2800" b="1" dirty="0">
                <a:solidFill>
                  <a:srgbClr val="FF0000"/>
                </a:solidFill>
              </a:rPr>
              <a:t>7 900 </a:t>
            </a:r>
            <a:r>
              <a:rPr lang="fr-FR" sz="2800" dirty="0">
                <a:solidFill>
                  <a:srgbClr val="FF0000"/>
                </a:solidFill>
              </a:rPr>
              <a:t>et </a:t>
            </a:r>
            <a:r>
              <a:rPr lang="fr-FR" sz="2800" b="1" dirty="0">
                <a:solidFill>
                  <a:srgbClr val="FF0000"/>
                </a:solidFill>
              </a:rPr>
              <a:t>8 000</a:t>
            </a:r>
            <a:r>
              <a:rPr lang="fr-FR" sz="28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5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4036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le nombre                 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243812" y="2085512"/>
            <a:ext cx="5032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mille-douze &lt; …</a:t>
            </a:r>
          </a:p>
        </p:txBody>
      </p:sp>
    </p:spTree>
    <p:extLst>
      <p:ext uri="{BB962C8B-B14F-4D97-AF65-F5344CB8AC3E}">
        <p14:creationId xmlns:p14="http://schemas.microsoft.com/office/powerpoint/2010/main" val="276039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2629244" y="3137484"/>
            <a:ext cx="1086207" cy="1219511"/>
            <a:chOff x="3064646" y="3119183"/>
            <a:chExt cx="1086207" cy="1219511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064646" y="3119183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1 012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404501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360691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1 012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1 000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755648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1 100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900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1 000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DC811069-5073-D1D2-0569-16BA09E13A31}"/>
              </a:ext>
            </a:extLst>
          </p:cNvPr>
          <p:cNvSpPr txBox="1"/>
          <p:nvPr/>
        </p:nvSpPr>
        <p:spPr>
          <a:xfrm>
            <a:off x="1437547" y="5398333"/>
            <a:ext cx="6381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1 012 </a:t>
            </a:r>
            <a:r>
              <a:rPr lang="fr-FR" sz="2800" dirty="0">
                <a:solidFill>
                  <a:srgbClr val="FF0000"/>
                </a:solidFill>
              </a:rPr>
              <a:t>est compris entre </a:t>
            </a:r>
            <a:r>
              <a:rPr lang="fr-FR" sz="2800" b="1" dirty="0">
                <a:solidFill>
                  <a:srgbClr val="FF0000"/>
                </a:solidFill>
              </a:rPr>
              <a:t>1 000 </a:t>
            </a:r>
            <a:r>
              <a:rPr lang="fr-FR" sz="2800" dirty="0">
                <a:solidFill>
                  <a:srgbClr val="FF0000"/>
                </a:solidFill>
              </a:rPr>
              <a:t>et </a:t>
            </a:r>
            <a:r>
              <a:rPr lang="fr-FR" sz="2800" b="1" dirty="0">
                <a:solidFill>
                  <a:srgbClr val="FF0000"/>
                </a:solidFill>
              </a:rPr>
              <a:t>1 100</a:t>
            </a:r>
            <a:r>
              <a:rPr lang="fr-FR" sz="28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542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1252424" y="2003173"/>
            <a:ext cx="7248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cinq-mille-trois-cent-sept &lt; …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8C2A462-C3A9-58F5-60E6-183F541FF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4036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le nombre                 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233039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5368601" y="3204425"/>
            <a:ext cx="1086207" cy="1157751"/>
            <a:chOff x="4719882" y="3160299"/>
            <a:chExt cx="1086207" cy="1157751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4719882" y="3160299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5 307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5074327" y="3747710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5109331" y="357947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5 307&lt;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5 300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6530340" y="349119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035209" y="199573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5 400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5 000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5 100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6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5 200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5 300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5 400</a:t>
              </a:r>
              <a:endParaRPr lang="fr-FR" sz="2800" dirty="0"/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E3417062-0E0F-5E33-AC58-9E12DD3B8B0D}"/>
              </a:ext>
            </a:extLst>
          </p:cNvPr>
          <p:cNvSpPr txBox="1"/>
          <p:nvPr/>
        </p:nvSpPr>
        <p:spPr>
          <a:xfrm>
            <a:off x="1468253" y="5401302"/>
            <a:ext cx="6381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5307</a:t>
            </a:r>
            <a:r>
              <a:rPr lang="fr-FR" sz="2800" dirty="0">
                <a:solidFill>
                  <a:srgbClr val="FF0000"/>
                </a:solidFill>
              </a:rPr>
              <a:t> est compris entre </a:t>
            </a:r>
            <a:r>
              <a:rPr lang="fr-FR" sz="2800" b="1" dirty="0">
                <a:solidFill>
                  <a:srgbClr val="FF0000"/>
                </a:solidFill>
              </a:rPr>
              <a:t>5 300 </a:t>
            </a:r>
            <a:r>
              <a:rPr lang="fr-FR" sz="2800" dirty="0">
                <a:solidFill>
                  <a:srgbClr val="FF0000"/>
                </a:solidFill>
              </a:rPr>
              <a:t>et </a:t>
            </a:r>
            <a:r>
              <a:rPr lang="fr-FR" sz="2800" b="1" dirty="0">
                <a:solidFill>
                  <a:srgbClr val="FF0000"/>
                </a:solidFill>
              </a:rPr>
              <a:t>5 400</a:t>
            </a:r>
            <a:r>
              <a:rPr lang="fr-FR" sz="28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91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087800" y="2163517"/>
            <a:ext cx="65112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deux-mille-huit &lt; …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EC8826B-D1DE-7504-33BF-B5907B9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4036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le nombre                 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2356960" y="3114863"/>
            <a:ext cx="1086207" cy="1195071"/>
            <a:chOff x="2996914" y="3203848"/>
            <a:chExt cx="1086207" cy="1134846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96914" y="3203848"/>
              <a:ext cx="1086207" cy="438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2 008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360691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2 008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2 000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755648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45847" y="1964881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2 100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4BD01991-D56C-60C3-B1AA-F32072C06878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1F8F5786-D67C-789B-2C04-04217CF85C39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809B6F84-E9F5-5CB1-F884-4239456F7C8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E5B175A-0E0C-0639-D56B-CD7FF3F2A9F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1FD8FA4-66E1-5369-76D7-E14E748B358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1 900</a:t>
              </a:r>
              <a:endParaRPr lang="fr-FR" sz="28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79FE3E5-7087-1061-5C2A-DB2F120A6D4E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97FEFFF-9966-4046-61A1-9B1FDB79A9BA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2 000</a:t>
              </a:r>
              <a:endParaRPr lang="fr-FR" sz="28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2401EB9-585D-3C0E-2892-532BCC394BF5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2 100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2 200</a:t>
              </a:r>
              <a:endParaRPr lang="fr-FR" sz="28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DD7312F-1EA0-D14B-71C8-EAE5F668BB82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2 300</a:t>
              </a:r>
              <a:endParaRPr lang="fr-FR" sz="2800" dirty="0"/>
            </a:p>
          </p:txBody>
        </p: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C481EF63-47EA-3E89-9C65-985399B8E4EE}"/>
              </a:ext>
            </a:extLst>
          </p:cNvPr>
          <p:cNvSpPr txBox="1"/>
          <p:nvPr/>
        </p:nvSpPr>
        <p:spPr>
          <a:xfrm>
            <a:off x="1437547" y="5398333"/>
            <a:ext cx="6381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2 008 </a:t>
            </a:r>
            <a:r>
              <a:rPr lang="fr-FR" sz="2800" dirty="0">
                <a:solidFill>
                  <a:srgbClr val="FF0000"/>
                </a:solidFill>
              </a:rPr>
              <a:t>est compris entre </a:t>
            </a:r>
            <a:r>
              <a:rPr lang="fr-FR" sz="2800" b="1" dirty="0">
                <a:solidFill>
                  <a:srgbClr val="FF0000"/>
                </a:solidFill>
              </a:rPr>
              <a:t>2 000 </a:t>
            </a:r>
            <a:r>
              <a:rPr lang="fr-FR" sz="2800" dirty="0">
                <a:solidFill>
                  <a:srgbClr val="FF0000"/>
                </a:solidFill>
              </a:rPr>
              <a:t>et </a:t>
            </a:r>
            <a:r>
              <a:rPr lang="fr-FR" sz="2800" b="1" dirty="0">
                <a:solidFill>
                  <a:srgbClr val="FF0000"/>
                </a:solidFill>
              </a:rPr>
              <a:t>2 100</a:t>
            </a:r>
            <a:r>
              <a:rPr lang="fr-FR" sz="28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20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871773" y="2232856"/>
            <a:ext cx="8083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quatre-mille-cent-quatre &lt; …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EE43729A-7504-ED5D-F437-5C96E238D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4036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le nombre                 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200219387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276</Words>
  <Application>Microsoft Office PowerPoint</Application>
  <PresentationFormat>Affichage à l'écran (4:3)</PresentationFormat>
  <Paragraphs>72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Utilise la droite graduée pour encadrer le nombre                  à la centaine.</vt:lpstr>
      <vt:lpstr>Correction </vt:lpstr>
      <vt:lpstr>Utilise la droite graduée pour encadrer le nombre                  à la centaine.</vt:lpstr>
      <vt:lpstr>Correction </vt:lpstr>
      <vt:lpstr>Utilise la droite graduée pour encadrer le nombre                  à la centaine.</vt:lpstr>
      <vt:lpstr>Correction </vt:lpstr>
      <vt:lpstr>Utilise la droite graduée pour encadrer le nombre                  à la centaine.</vt:lpstr>
      <vt:lpstr>Correction </vt:lpstr>
      <vt:lpstr>Utilise la droite graduée pour encadrer le nombre                  à la centaine.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54</cp:revision>
  <dcterms:created xsi:type="dcterms:W3CDTF">2023-02-07T14:55:57Z</dcterms:created>
  <dcterms:modified xsi:type="dcterms:W3CDTF">2026-08-07T08:12:53Z</dcterms:modified>
</cp:coreProperties>
</file>