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305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des problèmes  utilisant </a:t>
            </a: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 image. 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716280"/>
            <a:ext cx="3782745" cy="39989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Voici l’heure à laquelle j’arrive à la gare</a:t>
            </a:r>
            <a:r>
              <a:rPr lang="fr-FR" sz="2800" dirty="0">
                <a:effectLst/>
                <a:ea typeface="Calibri" panose="020F0502020204030204" pitchFamily="34" charset="0"/>
              </a:rPr>
              <a:t>. Mon train part à 16h50.</a:t>
            </a:r>
            <a:r>
              <a:rPr lang="fr-FR" sz="2800" b="1" dirty="0">
                <a:effectLst/>
                <a:ea typeface="Calibri" panose="020F0502020204030204" pitchFamily="34" charset="0"/>
              </a:rPr>
              <a:t>Combien de temps me reste-t-il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 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28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28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Le voyage dure 2h17. 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 </a:t>
            </a: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A quelle heure vais-je arriver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051" y="191984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321930" y="441226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8" name="Image 7" descr="Une image contenant horloge, Horloge murale, horloge quartz, Instrument de mesure&#10;&#10;Le contenu généré par l’IA peut être incorrect.">
            <a:extLst>
              <a:ext uri="{FF2B5EF4-FFF2-40B4-BE49-F238E27FC236}">
                <a16:creationId xmlns:a16="http://schemas.microsoft.com/office/drawing/2014/main" id="{C7D40D3E-E204-D97B-DE74-6BE20A660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58" y="1919844"/>
            <a:ext cx="3458251" cy="345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Voici l’heure à laquelle j’arrive à la gare</a:t>
            </a:r>
            <a:r>
              <a:rPr lang="fr-FR" sz="3200" dirty="0">
                <a:effectLst/>
                <a:ea typeface="Calibri" panose="020F0502020204030204" pitchFamily="34" charset="0"/>
              </a:rPr>
              <a:t>. Mon train part à 16h50.</a:t>
            </a:r>
            <a:r>
              <a:rPr lang="fr-FR" sz="3200" b="1" dirty="0">
                <a:effectLst/>
                <a:ea typeface="Calibri" panose="020F0502020204030204" pitchFamily="34" charset="0"/>
              </a:rPr>
              <a:t>Combien de temps me reste-t-il</a:t>
            </a:r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 ?</a:t>
            </a:r>
            <a:endParaRPr lang="fr-FR" sz="32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32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32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051" y="191984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476252" y="4093970"/>
            <a:ext cx="3907265" cy="180412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est 16h25.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reste 25 min avant 16h50.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 descr="Une image contenant horloge, Horloge murale, horloge quartz, Instrument de mesure&#10;&#10;Le contenu généré par l’IA peut être incorrect.">
            <a:extLst>
              <a:ext uri="{FF2B5EF4-FFF2-40B4-BE49-F238E27FC236}">
                <a16:creationId xmlns:a16="http://schemas.microsoft.com/office/drawing/2014/main" id="{10CA71A0-C93C-5BCA-8D32-2AFEE488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58" y="1919844"/>
            <a:ext cx="3458251" cy="345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9"/>
            <a:ext cx="3782745" cy="158918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Le voyage dure 2h17. </a:t>
            </a:r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 </a:t>
            </a:r>
          </a:p>
          <a:p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A quelle heure vais-je arriver ?</a:t>
            </a:r>
            <a:endParaRPr lang="fr-FR" sz="32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051" y="191984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6" name="Image 5" descr="Une image contenant horloge, Horloge murale, horloge quartz, Instrument de mesure&#10;&#10;Le contenu généré par l’IA peut être incorrect.">
            <a:extLst>
              <a:ext uri="{FF2B5EF4-FFF2-40B4-BE49-F238E27FC236}">
                <a16:creationId xmlns:a16="http://schemas.microsoft.com/office/drawing/2014/main" id="{B9A42506-8E58-3AF2-DEDB-FE39FA541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58" y="1919844"/>
            <a:ext cx="3458251" cy="3458251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4B59777E-A7CC-4715-3232-ECCFDAFE937D}"/>
              </a:ext>
            </a:extLst>
          </p:cNvPr>
          <p:cNvCxnSpPr>
            <a:cxnSpLocks/>
          </p:cNvCxnSpPr>
          <p:nvPr/>
        </p:nvCxnSpPr>
        <p:spPr>
          <a:xfrm>
            <a:off x="3335367" y="5752930"/>
            <a:ext cx="4673217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8EA8130-535C-6699-65C8-9094F9AEF707}"/>
              </a:ext>
            </a:extLst>
          </p:cNvPr>
          <p:cNvCxnSpPr/>
          <p:nvPr/>
        </p:nvCxnSpPr>
        <p:spPr>
          <a:xfrm>
            <a:off x="3546189" y="5664501"/>
            <a:ext cx="0" cy="1809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4B5C967-8A82-D152-6F78-A5D6674D655C}"/>
              </a:ext>
            </a:extLst>
          </p:cNvPr>
          <p:cNvCxnSpPr/>
          <p:nvPr/>
        </p:nvCxnSpPr>
        <p:spPr>
          <a:xfrm>
            <a:off x="5984589" y="5664501"/>
            <a:ext cx="0" cy="1809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93C3D955-D60E-A506-C8EA-90B36A242323}"/>
              </a:ext>
            </a:extLst>
          </p:cNvPr>
          <p:cNvSpPr txBox="1"/>
          <p:nvPr/>
        </p:nvSpPr>
        <p:spPr>
          <a:xfrm>
            <a:off x="3217577" y="5400938"/>
            <a:ext cx="657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16h50</a:t>
            </a: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7F2E406-1483-80A3-989E-D9F867876A72}"/>
              </a:ext>
            </a:extLst>
          </p:cNvPr>
          <p:cNvSpPr txBox="1"/>
          <p:nvPr/>
        </p:nvSpPr>
        <p:spPr>
          <a:xfrm>
            <a:off x="5655977" y="5405563"/>
            <a:ext cx="657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18h50</a:t>
            </a:r>
            <a:endParaRPr lang="fr-FR" dirty="0"/>
          </a:p>
        </p:txBody>
      </p:sp>
      <p:sp>
        <p:nvSpPr>
          <p:cNvPr id="16" name="Flèche : courbe vers le bas 15">
            <a:extLst>
              <a:ext uri="{FF2B5EF4-FFF2-40B4-BE49-F238E27FC236}">
                <a16:creationId xmlns:a16="http://schemas.microsoft.com/office/drawing/2014/main" id="{98651202-1370-81AF-BB23-AE8AFB0BD8F3}"/>
              </a:ext>
            </a:extLst>
          </p:cNvPr>
          <p:cNvSpPr/>
          <p:nvPr/>
        </p:nvSpPr>
        <p:spPr>
          <a:xfrm>
            <a:off x="3568414" y="5066014"/>
            <a:ext cx="2444748" cy="360362"/>
          </a:xfrm>
          <a:prstGeom prst="curvedDownArrow">
            <a:avLst>
              <a:gd name="adj1" fmla="val 963"/>
              <a:gd name="adj2" fmla="val 29994"/>
              <a:gd name="adj3" fmla="val 30523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CDAD27F-FFB5-9D32-2A29-134EFEFD240D}"/>
              </a:ext>
            </a:extLst>
          </p:cNvPr>
          <p:cNvSpPr txBox="1"/>
          <p:nvPr/>
        </p:nvSpPr>
        <p:spPr>
          <a:xfrm>
            <a:off x="4444569" y="4791061"/>
            <a:ext cx="657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+ 2h</a:t>
            </a:r>
            <a:endParaRPr lang="fr-FR" dirty="0">
              <a:solidFill>
                <a:srgbClr val="0070C0"/>
              </a:solidFill>
            </a:endParaRP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421B4C3-0E14-8E8A-53FE-F7166E79446D}"/>
              </a:ext>
            </a:extLst>
          </p:cNvPr>
          <p:cNvCxnSpPr/>
          <p:nvPr/>
        </p:nvCxnSpPr>
        <p:spPr>
          <a:xfrm>
            <a:off x="6594189" y="5670615"/>
            <a:ext cx="0" cy="1809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90BE630-7AD4-5269-BEF0-588D90CE1B95}"/>
              </a:ext>
            </a:extLst>
          </p:cNvPr>
          <p:cNvCxnSpPr/>
          <p:nvPr/>
        </p:nvCxnSpPr>
        <p:spPr>
          <a:xfrm>
            <a:off x="7156164" y="5662441"/>
            <a:ext cx="0" cy="1809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lèche : courbe vers le bas 21">
            <a:extLst>
              <a:ext uri="{FF2B5EF4-FFF2-40B4-BE49-F238E27FC236}">
                <a16:creationId xmlns:a16="http://schemas.microsoft.com/office/drawing/2014/main" id="{A8200BD9-6953-D8BB-C6CB-5ED1265B7BAD}"/>
              </a:ext>
            </a:extLst>
          </p:cNvPr>
          <p:cNvSpPr/>
          <p:nvPr/>
        </p:nvSpPr>
        <p:spPr>
          <a:xfrm>
            <a:off x="3568414" y="4596275"/>
            <a:ext cx="3722974" cy="967503"/>
          </a:xfrm>
          <a:prstGeom prst="curvedDownArrow">
            <a:avLst>
              <a:gd name="adj1" fmla="val 0"/>
              <a:gd name="adj2" fmla="val 29994"/>
              <a:gd name="adj3" fmla="val 13048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9394453-73FD-97F0-6837-97D4BA3CFC67}"/>
              </a:ext>
            </a:extLst>
          </p:cNvPr>
          <p:cNvSpPr txBox="1"/>
          <p:nvPr/>
        </p:nvSpPr>
        <p:spPr>
          <a:xfrm>
            <a:off x="5016138" y="4316960"/>
            <a:ext cx="789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C00000"/>
                </a:solidFill>
              </a:rPr>
              <a:t>+ 2h17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4" name="Flèche : courbe vers le bas 23">
            <a:extLst>
              <a:ext uri="{FF2B5EF4-FFF2-40B4-BE49-F238E27FC236}">
                <a16:creationId xmlns:a16="http://schemas.microsoft.com/office/drawing/2014/main" id="{6BFF8D41-DAA0-18A2-2C3F-2EED57C7073A}"/>
              </a:ext>
            </a:extLst>
          </p:cNvPr>
          <p:cNvSpPr/>
          <p:nvPr/>
        </p:nvSpPr>
        <p:spPr>
          <a:xfrm>
            <a:off x="5965782" y="5194761"/>
            <a:ext cx="657224" cy="238165"/>
          </a:xfrm>
          <a:prstGeom prst="curvedDownArrow">
            <a:avLst>
              <a:gd name="adj1" fmla="val 963"/>
              <a:gd name="adj2" fmla="val 29994"/>
              <a:gd name="adj3" fmla="val 30523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CA4161B-0750-CE4A-78CE-79C32F352C78}"/>
              </a:ext>
            </a:extLst>
          </p:cNvPr>
          <p:cNvSpPr txBox="1"/>
          <p:nvPr/>
        </p:nvSpPr>
        <p:spPr>
          <a:xfrm>
            <a:off x="5837645" y="4958128"/>
            <a:ext cx="814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+ 10 min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16333C9-A4B7-3004-7793-C6FC84E14B2D}"/>
              </a:ext>
            </a:extLst>
          </p:cNvPr>
          <p:cNvSpPr txBox="1"/>
          <p:nvPr/>
        </p:nvSpPr>
        <p:spPr>
          <a:xfrm>
            <a:off x="6363999" y="5391553"/>
            <a:ext cx="657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19h</a:t>
            </a:r>
            <a:endParaRPr lang="fr-FR" dirty="0"/>
          </a:p>
        </p:txBody>
      </p:sp>
      <p:sp>
        <p:nvSpPr>
          <p:cNvPr id="27" name="Flèche : courbe vers le bas 26">
            <a:extLst>
              <a:ext uri="{FF2B5EF4-FFF2-40B4-BE49-F238E27FC236}">
                <a16:creationId xmlns:a16="http://schemas.microsoft.com/office/drawing/2014/main" id="{4092959A-A197-FDD4-A655-2CA2A3A0E50A}"/>
              </a:ext>
            </a:extLst>
          </p:cNvPr>
          <p:cNvSpPr/>
          <p:nvPr/>
        </p:nvSpPr>
        <p:spPr>
          <a:xfrm>
            <a:off x="6587434" y="5305495"/>
            <a:ext cx="568730" cy="132911"/>
          </a:xfrm>
          <a:prstGeom prst="curvedDownArrow">
            <a:avLst>
              <a:gd name="adj1" fmla="val 963"/>
              <a:gd name="adj2" fmla="val 29994"/>
              <a:gd name="adj3" fmla="val 30523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C36A875-2B19-0428-B1F7-C077AA1A138B}"/>
              </a:ext>
            </a:extLst>
          </p:cNvPr>
          <p:cNvSpPr txBox="1"/>
          <p:nvPr/>
        </p:nvSpPr>
        <p:spPr>
          <a:xfrm>
            <a:off x="6511539" y="5067649"/>
            <a:ext cx="814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+ 7 min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0419D3A-87A8-E2D9-8A34-340705909208}"/>
              </a:ext>
            </a:extLst>
          </p:cNvPr>
          <p:cNvSpPr txBox="1"/>
          <p:nvPr/>
        </p:nvSpPr>
        <p:spPr>
          <a:xfrm>
            <a:off x="6858967" y="5453325"/>
            <a:ext cx="657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C00000"/>
                </a:solidFill>
              </a:rPr>
              <a:t>19h07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0" name="Zone de texte 2">
            <a:extLst>
              <a:ext uri="{FF2B5EF4-FFF2-40B4-BE49-F238E27FC236}">
                <a16:creationId xmlns:a16="http://schemas.microsoft.com/office/drawing/2014/main" id="{8388597A-618A-D2EC-414B-2C0BED429509}"/>
              </a:ext>
            </a:extLst>
          </p:cNvPr>
          <p:cNvSpPr txBox="1"/>
          <p:nvPr/>
        </p:nvSpPr>
        <p:spPr>
          <a:xfrm>
            <a:off x="4572000" y="3436519"/>
            <a:ext cx="3782745" cy="55842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Je vais arriver </a:t>
            </a:r>
            <a:r>
              <a:rPr lang="fr-FR" sz="280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à 19h07</a:t>
            </a:r>
            <a:r>
              <a:rPr lang="fr-FR" sz="28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.</a:t>
            </a:r>
            <a:endParaRPr lang="fr-FR" sz="2800" b="1" kern="1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 animBg="1"/>
      <p:bldP spid="17" grpId="0"/>
      <p:bldP spid="22" grpId="0" animBg="1"/>
      <p:bldP spid="23" grpId="0"/>
      <p:bldP spid="24" grpId="0" animBg="1"/>
      <p:bldP spid="25" grpId="0"/>
      <p:bldP spid="26" grpId="0"/>
      <p:bldP spid="27" grpId="0" animBg="1"/>
      <p:bldP spid="28" grpId="0"/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124</Words>
  <Application>Microsoft Office PowerPoint</Application>
  <PresentationFormat>Affichage à l'écran 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2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80</cp:revision>
  <dcterms:created xsi:type="dcterms:W3CDTF">2023-02-07T14:55:57Z</dcterms:created>
  <dcterms:modified xsi:type="dcterms:W3CDTF">2026-08-15T08:08:21Z</dcterms:modified>
</cp:coreProperties>
</file>