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277" r:id="rId2"/>
    <p:sldId id="285" r:id="rId3"/>
    <p:sldId id="286" r:id="rId4"/>
    <p:sldId id="283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8457"/>
    <a:srgbClr val="978776"/>
    <a:srgbClr val="EB9E7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>
        <p:scale>
          <a:sx n="75" d="100"/>
          <a:sy n="75" d="100"/>
        </p:scale>
        <p:origin x="1960" y="7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13/08/2026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13/08/2026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46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0AE3E4-DAD1-AAFC-9690-BFCCE3CC3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086422-6EB8-8923-3029-F2622CE60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7840A61-F6A7-4728-2F16-6B86C1E28B7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14847CC-2EDE-B649-9CFD-8A235085E86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A127A7F-D636-DFB0-7DC1-51FB6B4CB87C}"/>
                </a:ext>
              </a:extLst>
            </p:cNvPr>
            <p:cNvSpPr txBox="1"/>
            <p:nvPr/>
          </p:nvSpPr>
          <p:spPr>
            <a:xfrm>
              <a:off x="2063749" y="3009900"/>
              <a:ext cx="5585279" cy="2000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résous des problèmes mettant en jeu les notions de multiples et diviseurs.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C5D48AC3-9D0D-5DC5-FDAA-CFB541CE0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473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824333"/>
          </a:xfrm>
        </p:spPr>
        <p:txBody>
          <a:bodyPr>
            <a:normAutofit/>
          </a:bodyPr>
          <a:lstStyle/>
          <a:p>
            <a:r>
              <a:rPr lang="fr-FR" dirty="0"/>
              <a:t>Résous le problème dans ton cahier.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3" y="6509782"/>
            <a:ext cx="771847" cy="367849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408199D6-8FA2-1AE1-365E-EBF0A2383696}"/>
              </a:ext>
            </a:extLst>
          </p:cNvPr>
          <p:cNvSpPr txBox="1">
            <a:spLocks/>
          </p:cNvSpPr>
          <p:nvPr/>
        </p:nvSpPr>
        <p:spPr>
          <a:xfrm>
            <a:off x="576861" y="1403205"/>
            <a:ext cx="7886700" cy="40515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fr-FR" sz="12800" dirty="0"/>
              <a:t>Léa va à l’entraînement de natation tous les 6 jours. Son frère Hugo va à l’entraînement tous les 8 jours.</a:t>
            </a:r>
          </a:p>
          <a:p>
            <a:pPr>
              <a:lnSpc>
                <a:spcPct val="120000"/>
              </a:lnSpc>
            </a:pPr>
            <a:r>
              <a:rPr lang="fr-FR" sz="12800" dirty="0"/>
              <a:t>Aujourd’hui, ils ont tous les deux entraînement.</a:t>
            </a:r>
          </a:p>
          <a:p>
            <a:pPr>
              <a:lnSpc>
                <a:spcPct val="120000"/>
              </a:lnSpc>
            </a:pPr>
            <a:r>
              <a:rPr lang="fr-FR" sz="12800" b="1" dirty="0"/>
              <a:t>Dans combien de jours auront-ils de nouveau entraînement le même jour ?</a:t>
            </a:r>
            <a:r>
              <a:rPr lang="fr-FR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72904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613683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3" y="6509782"/>
            <a:ext cx="771847" cy="367849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408199D6-8FA2-1AE1-365E-EBF0A2383696}"/>
              </a:ext>
            </a:extLst>
          </p:cNvPr>
          <p:cNvSpPr txBox="1">
            <a:spLocks/>
          </p:cNvSpPr>
          <p:nvPr/>
        </p:nvSpPr>
        <p:spPr>
          <a:xfrm>
            <a:off x="398731" y="1177573"/>
            <a:ext cx="7886700" cy="138749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fr-FR" sz="1800" dirty="0"/>
              <a:t>Léa va à l’entraînement de natation tous les 6 jours.</a:t>
            </a:r>
            <a:br>
              <a:rPr lang="fr-FR" sz="1800" dirty="0"/>
            </a:br>
            <a:r>
              <a:rPr lang="fr-FR" sz="1800" dirty="0"/>
              <a:t>Son frère Hugo va à l’entraînement tous les 8 jours.</a:t>
            </a:r>
          </a:p>
          <a:p>
            <a:pPr>
              <a:lnSpc>
                <a:spcPct val="120000"/>
              </a:lnSpc>
            </a:pPr>
            <a:r>
              <a:rPr lang="fr-FR" sz="1800" dirty="0"/>
              <a:t>Aujourd’hui, ils ont tous les deux entraînement.</a:t>
            </a:r>
          </a:p>
          <a:p>
            <a:pPr>
              <a:lnSpc>
                <a:spcPct val="120000"/>
              </a:lnSpc>
            </a:pPr>
            <a:r>
              <a:rPr lang="fr-FR" sz="1800" b="1" dirty="0"/>
              <a:t>Dans combien de jours auront-ils de nouveau entraînement le même jour ?</a:t>
            </a:r>
            <a:endParaRPr lang="fr-FR" sz="500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F6346AC1-7DB0-3687-2334-79467C3DA8A3}"/>
              </a:ext>
            </a:extLst>
          </p:cNvPr>
          <p:cNvSpPr txBox="1"/>
          <p:nvPr/>
        </p:nvSpPr>
        <p:spPr>
          <a:xfrm>
            <a:off x="89840" y="3850820"/>
            <a:ext cx="6680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Léa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85F3900-9EE7-6317-E649-509FB4D88573}"/>
              </a:ext>
            </a:extLst>
          </p:cNvPr>
          <p:cNvSpPr txBox="1"/>
          <p:nvPr/>
        </p:nvSpPr>
        <p:spPr>
          <a:xfrm>
            <a:off x="46765" y="5006029"/>
            <a:ext cx="889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FFC000"/>
                </a:solidFill>
              </a:rPr>
              <a:t>Hugo</a:t>
            </a:r>
          </a:p>
        </p:txBody>
      </p:sp>
      <p:sp>
        <p:nvSpPr>
          <p:cNvPr id="11" name="Flèche : courbe vers le bas 10">
            <a:extLst>
              <a:ext uri="{FF2B5EF4-FFF2-40B4-BE49-F238E27FC236}">
                <a16:creationId xmlns:a16="http://schemas.microsoft.com/office/drawing/2014/main" id="{011CBF59-D7FF-93AA-57EF-860D317B9AED}"/>
              </a:ext>
            </a:extLst>
          </p:cNvPr>
          <p:cNvSpPr/>
          <p:nvPr/>
        </p:nvSpPr>
        <p:spPr>
          <a:xfrm>
            <a:off x="667775" y="3917076"/>
            <a:ext cx="2007161" cy="555328"/>
          </a:xfrm>
          <a:prstGeom prst="curvedDownArrow">
            <a:avLst>
              <a:gd name="adj1" fmla="val 5288"/>
              <a:gd name="adj2" fmla="val 50000"/>
              <a:gd name="adj3" fmla="val 28659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6" name="Flèche : courbe vers le bas 15">
            <a:extLst>
              <a:ext uri="{FF2B5EF4-FFF2-40B4-BE49-F238E27FC236}">
                <a16:creationId xmlns:a16="http://schemas.microsoft.com/office/drawing/2014/main" id="{244EE2E0-4C63-C19A-018B-F57B5A4A0193}"/>
              </a:ext>
            </a:extLst>
          </p:cNvPr>
          <p:cNvSpPr/>
          <p:nvPr/>
        </p:nvSpPr>
        <p:spPr>
          <a:xfrm flipV="1">
            <a:off x="680578" y="4548754"/>
            <a:ext cx="2585296" cy="571838"/>
          </a:xfrm>
          <a:prstGeom prst="curvedDownArrow">
            <a:avLst>
              <a:gd name="adj1" fmla="val 12751"/>
              <a:gd name="adj2" fmla="val 43757"/>
              <a:gd name="adj3" fmla="val 26038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grpSp>
        <p:nvGrpSpPr>
          <p:cNvPr id="54" name="Groupe 53">
            <a:extLst>
              <a:ext uri="{FF2B5EF4-FFF2-40B4-BE49-F238E27FC236}">
                <a16:creationId xmlns:a16="http://schemas.microsoft.com/office/drawing/2014/main" id="{49C47657-CEF2-F490-B4A8-EE9B44A3EE87}"/>
              </a:ext>
            </a:extLst>
          </p:cNvPr>
          <p:cNvGrpSpPr/>
          <p:nvPr/>
        </p:nvGrpSpPr>
        <p:grpSpPr>
          <a:xfrm>
            <a:off x="491265" y="4292930"/>
            <a:ext cx="7807300" cy="374650"/>
            <a:chOff x="356260" y="4325298"/>
            <a:chExt cx="9097620" cy="374650"/>
          </a:xfrm>
        </p:grpSpPr>
        <p:cxnSp>
          <p:nvCxnSpPr>
            <p:cNvPr id="5" name="Connecteur droit 4">
              <a:extLst>
                <a:ext uri="{FF2B5EF4-FFF2-40B4-BE49-F238E27FC236}">
                  <a16:creationId xmlns:a16="http://schemas.microsoft.com/office/drawing/2014/main" id="{AE44FD5C-E965-13B6-F3F9-4EF9E8F7756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6260" y="4485217"/>
              <a:ext cx="9097620" cy="2740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Signe de multiplication 5">
              <a:extLst>
                <a:ext uri="{FF2B5EF4-FFF2-40B4-BE49-F238E27FC236}">
                  <a16:creationId xmlns:a16="http://schemas.microsoft.com/office/drawing/2014/main" id="{48FD9EA1-F420-2149-67EE-1A1AB32ECA75}"/>
                </a:ext>
              </a:extLst>
            </p:cNvPr>
            <p:cNvSpPr/>
            <p:nvPr/>
          </p:nvSpPr>
          <p:spPr>
            <a:xfrm>
              <a:off x="435573" y="4325298"/>
              <a:ext cx="282575" cy="374650"/>
            </a:xfrm>
            <a:prstGeom prst="mathMultiply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Signe de multiplication 7">
              <a:extLst>
                <a:ext uri="{FF2B5EF4-FFF2-40B4-BE49-F238E27FC236}">
                  <a16:creationId xmlns:a16="http://schemas.microsoft.com/office/drawing/2014/main" id="{B18D06E7-F578-5C88-00B4-E3495B49DBB1}"/>
                </a:ext>
              </a:extLst>
            </p:cNvPr>
            <p:cNvSpPr/>
            <p:nvPr/>
          </p:nvSpPr>
          <p:spPr>
            <a:xfrm>
              <a:off x="435573" y="4325298"/>
              <a:ext cx="282575" cy="374650"/>
            </a:xfrm>
            <a:prstGeom prst="mathMultiply">
              <a:avLst>
                <a:gd name="adj1" fmla="val 11535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CDCCE266-38CB-6D0A-0604-8F132C8FA29E}"/>
                </a:ext>
              </a:extLst>
            </p:cNvPr>
            <p:cNvCxnSpPr/>
            <p:nvPr/>
          </p:nvCxnSpPr>
          <p:spPr>
            <a:xfrm>
              <a:off x="576860" y="4387634"/>
              <a:ext cx="0" cy="2295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F6C8CA26-D43C-D7DE-9746-3826B03BD821}"/>
                </a:ext>
              </a:extLst>
            </p:cNvPr>
            <p:cNvCxnSpPr/>
            <p:nvPr/>
          </p:nvCxnSpPr>
          <p:spPr>
            <a:xfrm>
              <a:off x="935765" y="4387634"/>
              <a:ext cx="0" cy="2295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A8288824-F817-7778-5AD8-083C11812A00}"/>
                </a:ext>
              </a:extLst>
            </p:cNvPr>
            <p:cNvCxnSpPr/>
            <p:nvPr/>
          </p:nvCxnSpPr>
          <p:spPr>
            <a:xfrm>
              <a:off x="938810" y="4387634"/>
              <a:ext cx="0" cy="2295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D7CE93B4-1754-2D30-2260-E01F2A423172}"/>
                </a:ext>
              </a:extLst>
            </p:cNvPr>
            <p:cNvCxnSpPr/>
            <p:nvPr/>
          </p:nvCxnSpPr>
          <p:spPr>
            <a:xfrm>
              <a:off x="1297715" y="4387634"/>
              <a:ext cx="0" cy="2295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ACEA7FA1-3E27-1578-38C5-E6D9A82523F6}"/>
                </a:ext>
              </a:extLst>
            </p:cNvPr>
            <p:cNvCxnSpPr/>
            <p:nvPr/>
          </p:nvCxnSpPr>
          <p:spPr>
            <a:xfrm>
              <a:off x="1297585" y="4387634"/>
              <a:ext cx="0" cy="2295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B6DC6B24-9995-1025-C27C-CD795F702BEA}"/>
                </a:ext>
              </a:extLst>
            </p:cNvPr>
            <p:cNvCxnSpPr/>
            <p:nvPr/>
          </p:nvCxnSpPr>
          <p:spPr>
            <a:xfrm>
              <a:off x="1659535" y="4387634"/>
              <a:ext cx="0" cy="2295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CDA8EBE2-4063-BF2B-9F06-12B160707ACD}"/>
                </a:ext>
              </a:extLst>
            </p:cNvPr>
            <p:cNvCxnSpPr/>
            <p:nvPr/>
          </p:nvCxnSpPr>
          <p:spPr>
            <a:xfrm>
              <a:off x="2018440" y="4387634"/>
              <a:ext cx="0" cy="2295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831D955B-593C-2676-3A3B-917CBD022E14}"/>
                </a:ext>
              </a:extLst>
            </p:cNvPr>
            <p:cNvCxnSpPr/>
            <p:nvPr/>
          </p:nvCxnSpPr>
          <p:spPr>
            <a:xfrm>
              <a:off x="2016860" y="4387634"/>
              <a:ext cx="0" cy="2295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F4F570B4-F6D3-CCE3-80ED-E54B78BC0AFB}"/>
                </a:ext>
              </a:extLst>
            </p:cNvPr>
            <p:cNvCxnSpPr/>
            <p:nvPr/>
          </p:nvCxnSpPr>
          <p:spPr>
            <a:xfrm>
              <a:off x="2378810" y="4387634"/>
              <a:ext cx="0" cy="2295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2D9217B8-62B5-8AE1-C062-1C433227A8AF}"/>
                </a:ext>
              </a:extLst>
            </p:cNvPr>
            <p:cNvCxnSpPr/>
            <p:nvPr/>
          </p:nvCxnSpPr>
          <p:spPr>
            <a:xfrm>
              <a:off x="2737715" y="4387634"/>
              <a:ext cx="0" cy="2295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3B7514AC-9262-DA70-2063-74961B02815D}"/>
                </a:ext>
              </a:extLst>
            </p:cNvPr>
            <p:cNvCxnSpPr/>
            <p:nvPr/>
          </p:nvCxnSpPr>
          <p:spPr>
            <a:xfrm>
              <a:off x="2739035" y="4387634"/>
              <a:ext cx="0" cy="2295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0A8FD1A9-1E69-76B8-9995-1449CCD89EE7}"/>
                </a:ext>
              </a:extLst>
            </p:cNvPr>
            <p:cNvCxnSpPr/>
            <p:nvPr/>
          </p:nvCxnSpPr>
          <p:spPr>
            <a:xfrm>
              <a:off x="3100985" y="4387634"/>
              <a:ext cx="0" cy="2295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CCACAA34-B289-1B6B-8C0D-98DA117A4C1E}"/>
                </a:ext>
              </a:extLst>
            </p:cNvPr>
            <p:cNvCxnSpPr/>
            <p:nvPr/>
          </p:nvCxnSpPr>
          <p:spPr>
            <a:xfrm>
              <a:off x="3459760" y="4387634"/>
              <a:ext cx="0" cy="2295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0135C59D-B2F6-DE09-5005-2F3DDE7452CA}"/>
                </a:ext>
              </a:extLst>
            </p:cNvPr>
            <p:cNvCxnSpPr/>
            <p:nvPr/>
          </p:nvCxnSpPr>
          <p:spPr>
            <a:xfrm>
              <a:off x="3821710" y="4387634"/>
              <a:ext cx="0" cy="2295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D905A967-328A-2F80-C7A9-EF2C3B3AB507}"/>
                </a:ext>
              </a:extLst>
            </p:cNvPr>
            <p:cNvCxnSpPr/>
            <p:nvPr/>
          </p:nvCxnSpPr>
          <p:spPr>
            <a:xfrm>
              <a:off x="4179035" y="4387634"/>
              <a:ext cx="0" cy="2295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6BD586C4-3731-ABBC-691B-9969BD7EC0F9}"/>
                </a:ext>
              </a:extLst>
            </p:cNvPr>
            <p:cNvCxnSpPr/>
            <p:nvPr/>
          </p:nvCxnSpPr>
          <p:spPr>
            <a:xfrm>
              <a:off x="4540985" y="4387634"/>
              <a:ext cx="0" cy="2295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F1D01343-13CC-815F-A05B-A3BA0A8EF2FD}"/>
                </a:ext>
              </a:extLst>
            </p:cNvPr>
            <p:cNvCxnSpPr/>
            <p:nvPr/>
          </p:nvCxnSpPr>
          <p:spPr>
            <a:xfrm>
              <a:off x="4899890" y="4387634"/>
              <a:ext cx="0" cy="2295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AEBED46F-1302-6297-957F-5397EB8EC353}"/>
                </a:ext>
              </a:extLst>
            </p:cNvPr>
            <p:cNvCxnSpPr/>
            <p:nvPr/>
          </p:nvCxnSpPr>
          <p:spPr>
            <a:xfrm>
              <a:off x="4899890" y="4384137"/>
              <a:ext cx="0" cy="2295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cteur droit 39">
              <a:extLst>
                <a:ext uri="{FF2B5EF4-FFF2-40B4-BE49-F238E27FC236}">
                  <a16:creationId xmlns:a16="http://schemas.microsoft.com/office/drawing/2014/main" id="{2969C707-EE4C-C68A-6AE9-CAEEF4E563FC}"/>
                </a:ext>
              </a:extLst>
            </p:cNvPr>
            <p:cNvCxnSpPr/>
            <p:nvPr/>
          </p:nvCxnSpPr>
          <p:spPr>
            <a:xfrm>
              <a:off x="5261840" y="4384137"/>
              <a:ext cx="0" cy="2295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cteur droit 40">
              <a:extLst>
                <a:ext uri="{FF2B5EF4-FFF2-40B4-BE49-F238E27FC236}">
                  <a16:creationId xmlns:a16="http://schemas.microsoft.com/office/drawing/2014/main" id="{6CA1F641-DA0C-7E0A-3D35-25A3BE9C064B}"/>
                </a:ext>
              </a:extLst>
            </p:cNvPr>
            <p:cNvCxnSpPr/>
            <p:nvPr/>
          </p:nvCxnSpPr>
          <p:spPr>
            <a:xfrm>
              <a:off x="5620615" y="4384137"/>
              <a:ext cx="0" cy="2295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necteur droit 41">
              <a:extLst>
                <a:ext uri="{FF2B5EF4-FFF2-40B4-BE49-F238E27FC236}">
                  <a16:creationId xmlns:a16="http://schemas.microsoft.com/office/drawing/2014/main" id="{00D6B941-8311-6297-30B1-62B264226DAE}"/>
                </a:ext>
              </a:extLst>
            </p:cNvPr>
            <p:cNvCxnSpPr/>
            <p:nvPr/>
          </p:nvCxnSpPr>
          <p:spPr>
            <a:xfrm>
              <a:off x="5982565" y="4384137"/>
              <a:ext cx="0" cy="2295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necteur droit 42">
              <a:extLst>
                <a:ext uri="{FF2B5EF4-FFF2-40B4-BE49-F238E27FC236}">
                  <a16:creationId xmlns:a16="http://schemas.microsoft.com/office/drawing/2014/main" id="{8F777A77-B765-3DE7-4A39-768B947247BF}"/>
                </a:ext>
              </a:extLst>
            </p:cNvPr>
            <p:cNvCxnSpPr/>
            <p:nvPr/>
          </p:nvCxnSpPr>
          <p:spPr>
            <a:xfrm>
              <a:off x="6339890" y="4384137"/>
              <a:ext cx="0" cy="2295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necteur droit 43">
              <a:extLst>
                <a:ext uri="{FF2B5EF4-FFF2-40B4-BE49-F238E27FC236}">
                  <a16:creationId xmlns:a16="http://schemas.microsoft.com/office/drawing/2014/main" id="{7BAD45AB-55E0-97C0-1713-20A332601F69}"/>
                </a:ext>
              </a:extLst>
            </p:cNvPr>
            <p:cNvCxnSpPr/>
            <p:nvPr/>
          </p:nvCxnSpPr>
          <p:spPr>
            <a:xfrm>
              <a:off x="6701840" y="4384137"/>
              <a:ext cx="0" cy="2295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cteur droit 44">
              <a:extLst>
                <a:ext uri="{FF2B5EF4-FFF2-40B4-BE49-F238E27FC236}">
                  <a16:creationId xmlns:a16="http://schemas.microsoft.com/office/drawing/2014/main" id="{6A9DFDC7-4B22-5741-449D-9C680D423415}"/>
                </a:ext>
              </a:extLst>
            </p:cNvPr>
            <p:cNvCxnSpPr/>
            <p:nvPr/>
          </p:nvCxnSpPr>
          <p:spPr>
            <a:xfrm>
              <a:off x="7060745" y="4384137"/>
              <a:ext cx="0" cy="2295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eur droit 45">
              <a:extLst>
                <a:ext uri="{FF2B5EF4-FFF2-40B4-BE49-F238E27FC236}">
                  <a16:creationId xmlns:a16="http://schemas.microsoft.com/office/drawing/2014/main" id="{007AEA84-2B02-67A4-B308-08503EDB9324}"/>
                </a:ext>
              </a:extLst>
            </p:cNvPr>
            <p:cNvCxnSpPr/>
            <p:nvPr/>
          </p:nvCxnSpPr>
          <p:spPr>
            <a:xfrm>
              <a:off x="7060745" y="4387634"/>
              <a:ext cx="0" cy="2295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cteur droit 46">
              <a:extLst>
                <a:ext uri="{FF2B5EF4-FFF2-40B4-BE49-F238E27FC236}">
                  <a16:creationId xmlns:a16="http://schemas.microsoft.com/office/drawing/2014/main" id="{DD13181D-2D7E-A20C-846B-F6336C9E64A6}"/>
                </a:ext>
              </a:extLst>
            </p:cNvPr>
            <p:cNvCxnSpPr/>
            <p:nvPr/>
          </p:nvCxnSpPr>
          <p:spPr>
            <a:xfrm>
              <a:off x="7422695" y="4387634"/>
              <a:ext cx="0" cy="2295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cteur droit 47">
              <a:extLst>
                <a:ext uri="{FF2B5EF4-FFF2-40B4-BE49-F238E27FC236}">
                  <a16:creationId xmlns:a16="http://schemas.microsoft.com/office/drawing/2014/main" id="{A7951E68-51A2-ACA1-C980-32D2E88DF3E0}"/>
                </a:ext>
              </a:extLst>
            </p:cNvPr>
            <p:cNvCxnSpPr/>
            <p:nvPr/>
          </p:nvCxnSpPr>
          <p:spPr>
            <a:xfrm>
              <a:off x="7781470" y="4387634"/>
              <a:ext cx="0" cy="2295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eur droit 48">
              <a:extLst>
                <a:ext uri="{FF2B5EF4-FFF2-40B4-BE49-F238E27FC236}">
                  <a16:creationId xmlns:a16="http://schemas.microsoft.com/office/drawing/2014/main" id="{51577EBB-D7E9-B18F-740D-7A015200325C}"/>
                </a:ext>
              </a:extLst>
            </p:cNvPr>
            <p:cNvCxnSpPr/>
            <p:nvPr/>
          </p:nvCxnSpPr>
          <p:spPr>
            <a:xfrm>
              <a:off x="8143420" y="4387634"/>
              <a:ext cx="0" cy="2295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eur droit 49">
              <a:extLst>
                <a:ext uri="{FF2B5EF4-FFF2-40B4-BE49-F238E27FC236}">
                  <a16:creationId xmlns:a16="http://schemas.microsoft.com/office/drawing/2014/main" id="{499D4AC6-4C89-0F5D-3986-D192D653CB05}"/>
                </a:ext>
              </a:extLst>
            </p:cNvPr>
            <p:cNvCxnSpPr/>
            <p:nvPr/>
          </p:nvCxnSpPr>
          <p:spPr>
            <a:xfrm>
              <a:off x="8500745" y="4387634"/>
              <a:ext cx="0" cy="2295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DABA571C-B3C6-6E89-90BD-6FD4E40242E6}"/>
                </a:ext>
              </a:extLst>
            </p:cNvPr>
            <p:cNvCxnSpPr/>
            <p:nvPr/>
          </p:nvCxnSpPr>
          <p:spPr>
            <a:xfrm>
              <a:off x="8862695" y="4387634"/>
              <a:ext cx="0" cy="2295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751A49BF-E60A-C6F0-5926-35B0968B87D0}"/>
                </a:ext>
              </a:extLst>
            </p:cNvPr>
            <p:cNvCxnSpPr/>
            <p:nvPr/>
          </p:nvCxnSpPr>
          <p:spPr>
            <a:xfrm>
              <a:off x="9221600" y="4387634"/>
              <a:ext cx="0" cy="2295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Flèche : courbe vers le bas 54">
            <a:extLst>
              <a:ext uri="{FF2B5EF4-FFF2-40B4-BE49-F238E27FC236}">
                <a16:creationId xmlns:a16="http://schemas.microsoft.com/office/drawing/2014/main" id="{D45D789C-C5C1-2D0A-90E3-FAF78E6638CE}"/>
              </a:ext>
            </a:extLst>
          </p:cNvPr>
          <p:cNvSpPr/>
          <p:nvPr/>
        </p:nvSpPr>
        <p:spPr>
          <a:xfrm>
            <a:off x="2538616" y="3890297"/>
            <a:ext cx="2007161" cy="555328"/>
          </a:xfrm>
          <a:prstGeom prst="curvedDownArrow">
            <a:avLst>
              <a:gd name="adj1" fmla="val 5288"/>
              <a:gd name="adj2" fmla="val 50000"/>
              <a:gd name="adj3" fmla="val 28659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56" name="Flèche : courbe vers le bas 55">
            <a:extLst>
              <a:ext uri="{FF2B5EF4-FFF2-40B4-BE49-F238E27FC236}">
                <a16:creationId xmlns:a16="http://schemas.microsoft.com/office/drawing/2014/main" id="{A9079F94-0C7E-B7C8-6BF8-D4A2793D8C3A}"/>
              </a:ext>
            </a:extLst>
          </p:cNvPr>
          <p:cNvSpPr/>
          <p:nvPr/>
        </p:nvSpPr>
        <p:spPr>
          <a:xfrm flipV="1">
            <a:off x="3153406" y="4596915"/>
            <a:ext cx="2585296" cy="571838"/>
          </a:xfrm>
          <a:prstGeom prst="curvedDownArrow">
            <a:avLst>
              <a:gd name="adj1" fmla="val 12751"/>
              <a:gd name="adj2" fmla="val 43757"/>
              <a:gd name="adj3" fmla="val 26038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57" name="Flèche : courbe vers le bas 56">
            <a:extLst>
              <a:ext uri="{FF2B5EF4-FFF2-40B4-BE49-F238E27FC236}">
                <a16:creationId xmlns:a16="http://schemas.microsoft.com/office/drawing/2014/main" id="{77E09680-0C01-FFD4-1B78-29A8234DF7FF}"/>
              </a:ext>
            </a:extLst>
          </p:cNvPr>
          <p:cNvSpPr/>
          <p:nvPr/>
        </p:nvSpPr>
        <p:spPr>
          <a:xfrm>
            <a:off x="4368566" y="3850839"/>
            <a:ext cx="2007161" cy="555328"/>
          </a:xfrm>
          <a:prstGeom prst="curvedDownArrow">
            <a:avLst>
              <a:gd name="adj1" fmla="val 5288"/>
              <a:gd name="adj2" fmla="val 50000"/>
              <a:gd name="adj3" fmla="val 28659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58" name="Flèche : courbe vers le bas 57">
            <a:extLst>
              <a:ext uri="{FF2B5EF4-FFF2-40B4-BE49-F238E27FC236}">
                <a16:creationId xmlns:a16="http://schemas.microsoft.com/office/drawing/2014/main" id="{C86B43B3-7134-4AC3-059D-EB2B76681903}"/>
              </a:ext>
            </a:extLst>
          </p:cNvPr>
          <p:cNvSpPr/>
          <p:nvPr/>
        </p:nvSpPr>
        <p:spPr>
          <a:xfrm flipV="1">
            <a:off x="5617454" y="4610458"/>
            <a:ext cx="2585296" cy="571838"/>
          </a:xfrm>
          <a:prstGeom prst="curvedDownArrow">
            <a:avLst>
              <a:gd name="adj1" fmla="val 12751"/>
              <a:gd name="adj2" fmla="val 43757"/>
              <a:gd name="adj3" fmla="val 26038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59" name="Flèche : courbe vers le bas 58">
            <a:extLst>
              <a:ext uri="{FF2B5EF4-FFF2-40B4-BE49-F238E27FC236}">
                <a16:creationId xmlns:a16="http://schemas.microsoft.com/office/drawing/2014/main" id="{059BE950-D2A4-3F17-4123-E7000D25F2CF}"/>
              </a:ext>
            </a:extLst>
          </p:cNvPr>
          <p:cNvSpPr/>
          <p:nvPr/>
        </p:nvSpPr>
        <p:spPr>
          <a:xfrm>
            <a:off x="6233898" y="3811381"/>
            <a:ext cx="2007161" cy="555328"/>
          </a:xfrm>
          <a:prstGeom prst="curvedDownArrow">
            <a:avLst>
              <a:gd name="adj1" fmla="val 5288"/>
              <a:gd name="adj2" fmla="val 50000"/>
              <a:gd name="adj3" fmla="val 28659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60" name="ZoneTexte 59">
            <a:extLst>
              <a:ext uri="{FF2B5EF4-FFF2-40B4-BE49-F238E27FC236}">
                <a16:creationId xmlns:a16="http://schemas.microsoft.com/office/drawing/2014/main" id="{2246D4A3-A176-17DE-49CB-15E8AA237750}"/>
              </a:ext>
            </a:extLst>
          </p:cNvPr>
          <p:cNvSpPr txBox="1"/>
          <p:nvPr/>
        </p:nvSpPr>
        <p:spPr>
          <a:xfrm>
            <a:off x="3603506" y="3201849"/>
            <a:ext cx="171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4 × 6 = </a:t>
            </a:r>
            <a:r>
              <a:rPr lang="fr-FR" sz="2400" b="1" dirty="0">
                <a:solidFill>
                  <a:srgbClr val="0070C0"/>
                </a:solidFill>
              </a:rPr>
              <a:t>24</a:t>
            </a:r>
          </a:p>
        </p:txBody>
      </p:sp>
      <p:sp>
        <p:nvSpPr>
          <p:cNvPr id="61" name="ZoneTexte 60">
            <a:extLst>
              <a:ext uri="{FF2B5EF4-FFF2-40B4-BE49-F238E27FC236}">
                <a16:creationId xmlns:a16="http://schemas.microsoft.com/office/drawing/2014/main" id="{A36993BB-42AC-A7D7-3823-2ABAE7F38D21}"/>
              </a:ext>
            </a:extLst>
          </p:cNvPr>
          <p:cNvSpPr txBox="1"/>
          <p:nvPr/>
        </p:nvSpPr>
        <p:spPr>
          <a:xfrm>
            <a:off x="3771854" y="5309585"/>
            <a:ext cx="171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FFC000"/>
                </a:solidFill>
              </a:rPr>
              <a:t>3 × 8 = </a:t>
            </a:r>
            <a:r>
              <a:rPr lang="fr-FR" sz="2400" b="1" dirty="0">
                <a:solidFill>
                  <a:srgbClr val="FFC000"/>
                </a:solidFill>
              </a:rPr>
              <a:t>24</a:t>
            </a:r>
          </a:p>
        </p:txBody>
      </p:sp>
      <p:sp>
        <p:nvSpPr>
          <p:cNvPr id="62" name="ZoneTexte 61">
            <a:extLst>
              <a:ext uri="{FF2B5EF4-FFF2-40B4-BE49-F238E27FC236}">
                <a16:creationId xmlns:a16="http://schemas.microsoft.com/office/drawing/2014/main" id="{4B5DDF87-4591-4540-F192-A49FFD499133}"/>
              </a:ext>
            </a:extLst>
          </p:cNvPr>
          <p:cNvSpPr txBox="1"/>
          <p:nvPr/>
        </p:nvSpPr>
        <p:spPr>
          <a:xfrm>
            <a:off x="1313189" y="6094283"/>
            <a:ext cx="68895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Ils auront entrainement ensemble dans 24 jours. </a:t>
            </a:r>
            <a:endParaRPr lang="fr-FR" sz="2400" b="1" dirty="0"/>
          </a:p>
        </p:txBody>
      </p:sp>
    </p:spTree>
    <p:extLst>
      <p:ext uri="{BB962C8B-B14F-4D97-AF65-F5344CB8AC3E}">
        <p14:creationId xmlns:p14="http://schemas.microsoft.com/office/powerpoint/2010/main" val="390960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  <p:bldP spid="16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/>
      <p:bldP spid="61" grpId="0"/>
      <p:bldP spid="6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Résous le problème dans ton cahier. 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3" y="6509782"/>
            <a:ext cx="771847" cy="367849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5D16320-BD5C-32A7-479C-204E465B408B}"/>
              </a:ext>
            </a:extLst>
          </p:cNvPr>
          <p:cNvSpPr txBox="1"/>
          <p:nvPr/>
        </p:nvSpPr>
        <p:spPr>
          <a:xfrm>
            <a:off x="494242" y="1216098"/>
            <a:ext cx="8155516" cy="35394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fr-FR" sz="3200" dirty="0"/>
              <a:t>Pour une sortie scolaire, la maîtresse dispose de 24 biscuits. Elle veut préparer plusieurs sachets contenant exactement le même nombre de biscuits, sans qu’il en reste.</a:t>
            </a:r>
          </a:p>
          <a:p>
            <a:r>
              <a:rPr lang="fr-FR" sz="3200" dirty="0"/>
              <a:t>Elle veut mettre au moins 2 biscuits par sachet et préparer au moins 2 sachets.</a:t>
            </a:r>
          </a:p>
          <a:p>
            <a:r>
              <a:rPr lang="fr-FR" sz="3200" b="1" dirty="0"/>
              <a:t>Quelles sont toutes les possibilités ?</a:t>
            </a:r>
          </a:p>
        </p:txBody>
      </p:sp>
    </p:spTree>
    <p:extLst>
      <p:ext uri="{BB962C8B-B14F-4D97-AF65-F5344CB8AC3E}">
        <p14:creationId xmlns:p14="http://schemas.microsoft.com/office/powerpoint/2010/main" val="299960135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188</Words>
  <Application>Microsoft Office PowerPoint</Application>
  <PresentationFormat>Affichage à l'écran (4:3)</PresentationFormat>
  <Paragraphs>19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Résous le problème dans ton cahier. </vt:lpstr>
      <vt:lpstr>Correction</vt:lpstr>
      <vt:lpstr>Résous le problème dans ton cahier.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77</cp:revision>
  <dcterms:created xsi:type="dcterms:W3CDTF">2023-02-07T14:55:57Z</dcterms:created>
  <dcterms:modified xsi:type="dcterms:W3CDTF">2026-08-13T08:05:16Z</dcterms:modified>
</cp:coreProperties>
</file>