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307" r:id="rId2"/>
    <p:sldId id="291" r:id="rId3"/>
    <p:sldId id="318" r:id="rId4"/>
    <p:sldId id="319" r:id="rId5"/>
    <p:sldId id="320" r:id="rId6"/>
    <p:sldId id="321" r:id="rId7"/>
    <p:sldId id="322" r:id="rId8"/>
    <p:sldId id="323" r:id="rId9"/>
    <p:sldId id="326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16F240"/>
    <a:srgbClr val="FF99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>
        <p:scale>
          <a:sx n="125" d="100"/>
          <a:sy n="125" d="100"/>
        </p:scale>
        <p:origin x="1062" y="-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C823CC-F220-C4F3-C0C8-39035F14D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1CCD8D-725D-D37C-1274-80FC79029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FC7D9B6-40E3-5FF2-A181-72E44F87858E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CF9BA7E-6EFE-B3D4-A639-C0EB3CA46EF3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F5C4BE2-59D9-D174-67B1-8B4484F8398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 </a:t>
              </a:r>
              <a:r>
                <a:rPr lang="fr-FR" sz="3200" b="1" dirty="0">
                  <a:solidFill>
                    <a:schemeClr val="bg1"/>
                  </a:solidFill>
                </a:rPr>
                <a:t>Je sais déterminer une aire.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7396568-3F1C-73C1-43CE-6ECCB3D30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186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Écris sur l’ardoise l’aire de la figure.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9BA83B11-40F1-766C-7D61-4B5F6C03E2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23527"/>
              </p:ext>
            </p:extLst>
          </p:nvPr>
        </p:nvGraphicFramePr>
        <p:xfrm>
          <a:off x="3083936" y="1800741"/>
          <a:ext cx="3057528" cy="3057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1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solidFill>
                            <a:schemeClr val="tx1"/>
                          </a:solidFill>
                          <a:effectLst/>
                        </a:rPr>
                        <a:t> 1 cm²</a:t>
                      </a:r>
                      <a:endParaRPr lang="fr-FR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B1D8462-CCA5-311F-9043-AAF3FE6DCCA9}"/>
              </a:ext>
            </a:extLst>
          </p:cNvPr>
          <p:cNvSpPr/>
          <p:nvPr/>
        </p:nvSpPr>
        <p:spPr>
          <a:xfrm>
            <a:off x="3465543" y="2551366"/>
            <a:ext cx="2294314" cy="1530931"/>
          </a:xfrm>
          <a:prstGeom prst="rect">
            <a:avLst/>
          </a:prstGeom>
          <a:solidFill>
            <a:srgbClr val="D99AC5">
              <a:alpha val="29020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E93BDD-5DAA-87E7-B24D-B979326CBC50}"/>
              </a:ext>
            </a:extLst>
          </p:cNvPr>
          <p:cNvSpPr/>
          <p:nvPr/>
        </p:nvSpPr>
        <p:spPr>
          <a:xfrm>
            <a:off x="3083936" y="4472215"/>
            <a:ext cx="381607" cy="3860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587A07F-E99F-701E-E89E-C478E0C6CD6A}"/>
              </a:ext>
            </a:extLst>
          </p:cNvPr>
          <p:cNvSpPr txBox="1"/>
          <p:nvPr/>
        </p:nvSpPr>
        <p:spPr>
          <a:xfrm>
            <a:off x="2465846" y="5196045"/>
            <a:ext cx="5100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Aire =</a:t>
            </a:r>
          </a:p>
        </p:txBody>
      </p:sp>
    </p:spTree>
    <p:extLst>
      <p:ext uri="{BB962C8B-B14F-4D97-AF65-F5344CB8AC3E}">
        <p14:creationId xmlns:p14="http://schemas.microsoft.com/office/powerpoint/2010/main" val="2079232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9BA83B11-40F1-766C-7D61-4B5F6C03E266}"/>
              </a:ext>
            </a:extLst>
          </p:cNvPr>
          <p:cNvGraphicFramePr>
            <a:graphicFrameLocks noGrp="1"/>
          </p:cNvGraphicFramePr>
          <p:nvPr/>
        </p:nvGraphicFramePr>
        <p:xfrm>
          <a:off x="3083936" y="1800741"/>
          <a:ext cx="3057528" cy="3057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1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solidFill>
                            <a:schemeClr val="tx1"/>
                          </a:solidFill>
                          <a:effectLst/>
                        </a:rPr>
                        <a:t> 1 cm²</a:t>
                      </a:r>
                      <a:endParaRPr lang="fr-FR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B1D8462-CCA5-311F-9043-AAF3FE6DCCA9}"/>
              </a:ext>
            </a:extLst>
          </p:cNvPr>
          <p:cNvSpPr/>
          <p:nvPr/>
        </p:nvSpPr>
        <p:spPr>
          <a:xfrm>
            <a:off x="3465543" y="2551366"/>
            <a:ext cx="2294314" cy="1530931"/>
          </a:xfrm>
          <a:prstGeom prst="rect">
            <a:avLst/>
          </a:prstGeom>
          <a:solidFill>
            <a:srgbClr val="D99AC5">
              <a:alpha val="29020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E93BDD-5DAA-87E7-B24D-B979326CBC50}"/>
              </a:ext>
            </a:extLst>
          </p:cNvPr>
          <p:cNvSpPr/>
          <p:nvPr/>
        </p:nvSpPr>
        <p:spPr>
          <a:xfrm>
            <a:off x="3083936" y="4472215"/>
            <a:ext cx="381607" cy="3860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329ED3F-DC05-7681-70E1-5BE3746F497A}"/>
              </a:ext>
            </a:extLst>
          </p:cNvPr>
          <p:cNvSpPr txBox="1"/>
          <p:nvPr/>
        </p:nvSpPr>
        <p:spPr>
          <a:xfrm>
            <a:off x="2465846" y="5196045"/>
            <a:ext cx="5100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Aire =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4497711-268C-85B7-97D3-99CBD2FC96CF}"/>
              </a:ext>
            </a:extLst>
          </p:cNvPr>
          <p:cNvSpPr txBox="1"/>
          <p:nvPr/>
        </p:nvSpPr>
        <p:spPr>
          <a:xfrm>
            <a:off x="3657369" y="5196045"/>
            <a:ext cx="5100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00B050"/>
                </a:solidFill>
              </a:rPr>
              <a:t>24 cm²</a:t>
            </a:r>
          </a:p>
        </p:txBody>
      </p:sp>
    </p:spTree>
    <p:extLst>
      <p:ext uri="{BB962C8B-B14F-4D97-AF65-F5344CB8AC3E}">
        <p14:creationId xmlns:p14="http://schemas.microsoft.com/office/powerpoint/2010/main" val="82213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Écris sur l’ardoise l’aire de la figure.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9BA83B11-40F1-766C-7D61-4B5F6C03E266}"/>
              </a:ext>
            </a:extLst>
          </p:cNvPr>
          <p:cNvGraphicFramePr>
            <a:graphicFrameLocks noGrp="1"/>
          </p:cNvGraphicFramePr>
          <p:nvPr/>
        </p:nvGraphicFramePr>
        <p:xfrm>
          <a:off x="3083936" y="1800741"/>
          <a:ext cx="3057528" cy="3057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1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solidFill>
                            <a:schemeClr val="tx1"/>
                          </a:solidFill>
                          <a:effectLst/>
                        </a:rPr>
                        <a:t> 1 cm²</a:t>
                      </a:r>
                      <a:endParaRPr lang="fr-FR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4CE93BDD-5DAA-87E7-B24D-B979326CBC50}"/>
              </a:ext>
            </a:extLst>
          </p:cNvPr>
          <p:cNvSpPr/>
          <p:nvPr/>
        </p:nvSpPr>
        <p:spPr>
          <a:xfrm>
            <a:off x="3083936" y="4472215"/>
            <a:ext cx="381607" cy="3860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587A07F-E99F-701E-E89E-C478E0C6CD6A}"/>
              </a:ext>
            </a:extLst>
          </p:cNvPr>
          <p:cNvSpPr txBox="1"/>
          <p:nvPr/>
        </p:nvSpPr>
        <p:spPr>
          <a:xfrm>
            <a:off x="2465846" y="5196045"/>
            <a:ext cx="5100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Aire =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3536C-A476-CA0C-C292-49B6C78486CE}"/>
              </a:ext>
            </a:extLst>
          </p:cNvPr>
          <p:cNvSpPr/>
          <p:nvPr/>
        </p:nvSpPr>
        <p:spPr>
          <a:xfrm>
            <a:off x="4229642" y="2179826"/>
            <a:ext cx="381607" cy="229238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5137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9BA83B11-40F1-766C-7D61-4B5F6C03E266}"/>
              </a:ext>
            </a:extLst>
          </p:cNvPr>
          <p:cNvGraphicFramePr>
            <a:graphicFrameLocks noGrp="1"/>
          </p:cNvGraphicFramePr>
          <p:nvPr/>
        </p:nvGraphicFramePr>
        <p:xfrm>
          <a:off x="3083936" y="1800741"/>
          <a:ext cx="3057528" cy="3057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1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solidFill>
                            <a:schemeClr val="tx1"/>
                          </a:solidFill>
                          <a:effectLst/>
                        </a:rPr>
                        <a:t> 1 cm²</a:t>
                      </a:r>
                      <a:endParaRPr lang="fr-FR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4CE93BDD-5DAA-87E7-B24D-B979326CBC50}"/>
              </a:ext>
            </a:extLst>
          </p:cNvPr>
          <p:cNvSpPr/>
          <p:nvPr/>
        </p:nvSpPr>
        <p:spPr>
          <a:xfrm>
            <a:off x="3083936" y="4472215"/>
            <a:ext cx="381607" cy="3860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329ED3F-DC05-7681-70E1-5BE3746F497A}"/>
              </a:ext>
            </a:extLst>
          </p:cNvPr>
          <p:cNvSpPr txBox="1"/>
          <p:nvPr/>
        </p:nvSpPr>
        <p:spPr>
          <a:xfrm>
            <a:off x="2465846" y="5196045"/>
            <a:ext cx="5100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Aire =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4497711-268C-85B7-97D3-99CBD2FC96CF}"/>
              </a:ext>
            </a:extLst>
          </p:cNvPr>
          <p:cNvSpPr txBox="1"/>
          <p:nvPr/>
        </p:nvSpPr>
        <p:spPr>
          <a:xfrm>
            <a:off x="3657369" y="5196045"/>
            <a:ext cx="5100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00B050"/>
                </a:solidFill>
              </a:rPr>
              <a:t>6 cm²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6A02914-7F35-F791-B5D0-C13380E685F1}"/>
              </a:ext>
            </a:extLst>
          </p:cNvPr>
          <p:cNvSpPr/>
          <p:nvPr/>
        </p:nvSpPr>
        <p:spPr>
          <a:xfrm>
            <a:off x="4229642" y="2179826"/>
            <a:ext cx="381607" cy="229238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140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Écris sur l’ardoise l’aire de la figure.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587A07F-E99F-701E-E89E-C478E0C6CD6A}"/>
              </a:ext>
            </a:extLst>
          </p:cNvPr>
          <p:cNvSpPr txBox="1"/>
          <p:nvPr/>
        </p:nvSpPr>
        <p:spPr>
          <a:xfrm>
            <a:off x="2465846" y="5196045"/>
            <a:ext cx="5100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Aire =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2945ED-FAAB-3600-9F78-B96AF42DC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491" y="1913655"/>
            <a:ext cx="6354060" cy="269029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CE93BDD-5DAA-87E7-B24D-B979326CBC50}"/>
              </a:ext>
            </a:extLst>
          </p:cNvPr>
          <p:cNvSpPr/>
          <p:nvPr/>
        </p:nvSpPr>
        <p:spPr>
          <a:xfrm>
            <a:off x="1614829" y="4051576"/>
            <a:ext cx="517663" cy="5236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1 dm²</a:t>
            </a:r>
          </a:p>
        </p:txBody>
      </p:sp>
    </p:spTree>
    <p:extLst>
      <p:ext uri="{BB962C8B-B14F-4D97-AF65-F5344CB8AC3E}">
        <p14:creationId xmlns:p14="http://schemas.microsoft.com/office/powerpoint/2010/main" val="1005629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329ED3F-DC05-7681-70E1-5BE3746F497A}"/>
              </a:ext>
            </a:extLst>
          </p:cNvPr>
          <p:cNvSpPr txBox="1"/>
          <p:nvPr/>
        </p:nvSpPr>
        <p:spPr>
          <a:xfrm>
            <a:off x="2465846" y="5196045"/>
            <a:ext cx="5100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Aire =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4497711-268C-85B7-97D3-99CBD2FC96CF}"/>
              </a:ext>
            </a:extLst>
          </p:cNvPr>
          <p:cNvSpPr txBox="1"/>
          <p:nvPr/>
        </p:nvSpPr>
        <p:spPr>
          <a:xfrm>
            <a:off x="3661703" y="5196045"/>
            <a:ext cx="5100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00B050"/>
                </a:solidFill>
              </a:rPr>
              <a:t>32 2m²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3B2B9F9-7604-D258-9050-D310CF7C01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491" y="1913655"/>
            <a:ext cx="6354060" cy="269029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8DE74E6-6211-C937-A2C1-9F29B2BB4BD6}"/>
              </a:ext>
            </a:extLst>
          </p:cNvPr>
          <p:cNvSpPr/>
          <p:nvPr/>
        </p:nvSpPr>
        <p:spPr>
          <a:xfrm>
            <a:off x="1614829" y="4051576"/>
            <a:ext cx="517663" cy="5236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1 dm²</a:t>
            </a:r>
          </a:p>
        </p:txBody>
      </p:sp>
    </p:spTree>
    <p:extLst>
      <p:ext uri="{BB962C8B-B14F-4D97-AF65-F5344CB8AC3E}">
        <p14:creationId xmlns:p14="http://schemas.microsoft.com/office/powerpoint/2010/main" val="181223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Écris sur l’ardoise l’aire de la figure.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9BA83B11-40F1-766C-7D61-4B5F6C03E266}"/>
              </a:ext>
            </a:extLst>
          </p:cNvPr>
          <p:cNvGraphicFramePr>
            <a:graphicFrameLocks noGrp="1"/>
          </p:cNvGraphicFramePr>
          <p:nvPr/>
        </p:nvGraphicFramePr>
        <p:xfrm>
          <a:off x="3083936" y="1800741"/>
          <a:ext cx="3057528" cy="3057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1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solidFill>
                            <a:schemeClr val="tx1"/>
                          </a:solidFill>
                          <a:effectLst/>
                        </a:rPr>
                        <a:t> 1 cm²</a:t>
                      </a:r>
                      <a:endParaRPr lang="fr-FR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4CE93BDD-5DAA-87E7-B24D-B979326CBC50}"/>
              </a:ext>
            </a:extLst>
          </p:cNvPr>
          <p:cNvSpPr/>
          <p:nvPr/>
        </p:nvSpPr>
        <p:spPr>
          <a:xfrm>
            <a:off x="3083936" y="4472215"/>
            <a:ext cx="381607" cy="3860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587A07F-E99F-701E-E89E-C478E0C6CD6A}"/>
              </a:ext>
            </a:extLst>
          </p:cNvPr>
          <p:cNvSpPr txBox="1"/>
          <p:nvPr/>
        </p:nvSpPr>
        <p:spPr>
          <a:xfrm>
            <a:off x="2465846" y="5196045"/>
            <a:ext cx="5100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Aire =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CD042DC3-C4E9-C4F4-9462-9154CFB3E6A9}"/>
              </a:ext>
            </a:extLst>
          </p:cNvPr>
          <p:cNvCxnSpPr/>
          <p:nvPr/>
        </p:nvCxnSpPr>
        <p:spPr>
          <a:xfrm flipV="1">
            <a:off x="3465543" y="2565520"/>
            <a:ext cx="1539822" cy="1525445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56150B2B-1312-12C7-45E1-54244353BB31}"/>
              </a:ext>
            </a:extLst>
          </p:cNvPr>
          <p:cNvCxnSpPr>
            <a:cxnSpLocks/>
          </p:cNvCxnSpPr>
          <p:nvPr/>
        </p:nvCxnSpPr>
        <p:spPr>
          <a:xfrm>
            <a:off x="3465543" y="4090965"/>
            <a:ext cx="2289543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93AAE725-B75C-BF3A-486A-1684D12E86B6}"/>
              </a:ext>
            </a:extLst>
          </p:cNvPr>
          <p:cNvCxnSpPr>
            <a:cxnSpLocks/>
          </p:cNvCxnSpPr>
          <p:nvPr/>
        </p:nvCxnSpPr>
        <p:spPr>
          <a:xfrm>
            <a:off x="4996692" y="2565520"/>
            <a:ext cx="758394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3BDA60EC-AFF3-7693-8323-8A088E9B025E}"/>
              </a:ext>
            </a:extLst>
          </p:cNvPr>
          <p:cNvCxnSpPr>
            <a:cxnSpLocks/>
          </p:cNvCxnSpPr>
          <p:nvPr/>
        </p:nvCxnSpPr>
        <p:spPr>
          <a:xfrm flipV="1">
            <a:off x="5755086" y="2565520"/>
            <a:ext cx="0" cy="1525445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riangle isocèle 18">
            <a:extLst>
              <a:ext uri="{FF2B5EF4-FFF2-40B4-BE49-F238E27FC236}">
                <a16:creationId xmlns:a16="http://schemas.microsoft.com/office/drawing/2014/main" id="{BA0F7133-777A-5DFA-1EB3-C3D1327F8145}"/>
              </a:ext>
            </a:extLst>
          </p:cNvPr>
          <p:cNvSpPr/>
          <p:nvPr/>
        </p:nvSpPr>
        <p:spPr>
          <a:xfrm>
            <a:off x="3461207" y="2560939"/>
            <a:ext cx="1539822" cy="1525445"/>
          </a:xfrm>
          <a:prstGeom prst="triangle">
            <a:avLst>
              <a:gd name="adj" fmla="val 100000"/>
            </a:avLst>
          </a:prstGeom>
          <a:solidFill>
            <a:srgbClr val="CCCC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1E5F471-C47C-ECD4-07D8-FF240183B7ED}"/>
              </a:ext>
            </a:extLst>
          </p:cNvPr>
          <p:cNvSpPr/>
          <p:nvPr/>
        </p:nvSpPr>
        <p:spPr>
          <a:xfrm>
            <a:off x="4996691" y="2565519"/>
            <a:ext cx="758392" cy="1506417"/>
          </a:xfrm>
          <a:prstGeom prst="rect">
            <a:avLst/>
          </a:prstGeom>
          <a:solidFill>
            <a:srgbClr val="CCCC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0500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329ED3F-DC05-7681-70E1-5BE3746F497A}"/>
              </a:ext>
            </a:extLst>
          </p:cNvPr>
          <p:cNvSpPr txBox="1"/>
          <p:nvPr/>
        </p:nvSpPr>
        <p:spPr>
          <a:xfrm>
            <a:off x="2465846" y="5196045"/>
            <a:ext cx="5100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Aire =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4497711-268C-85B7-97D3-99CBD2FC96CF}"/>
              </a:ext>
            </a:extLst>
          </p:cNvPr>
          <p:cNvSpPr txBox="1"/>
          <p:nvPr/>
        </p:nvSpPr>
        <p:spPr>
          <a:xfrm>
            <a:off x="3657369" y="5196045"/>
            <a:ext cx="5100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00B050"/>
                </a:solidFill>
              </a:rPr>
              <a:t>16 cm²</a:t>
            </a:r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6E51E95B-57EA-4F25-1396-7C359BB99439}"/>
              </a:ext>
            </a:extLst>
          </p:cNvPr>
          <p:cNvGraphicFramePr>
            <a:graphicFrameLocks noGrp="1"/>
          </p:cNvGraphicFramePr>
          <p:nvPr/>
        </p:nvGraphicFramePr>
        <p:xfrm>
          <a:off x="3083936" y="1800741"/>
          <a:ext cx="3057528" cy="3057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1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solidFill>
                            <a:schemeClr val="tx1"/>
                          </a:solidFill>
                          <a:effectLst/>
                        </a:rPr>
                        <a:t> 1 cm²</a:t>
                      </a:r>
                      <a:endParaRPr lang="fr-FR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81912D36-9870-3D75-9621-C56D596F72DA}"/>
              </a:ext>
            </a:extLst>
          </p:cNvPr>
          <p:cNvSpPr/>
          <p:nvPr/>
        </p:nvSpPr>
        <p:spPr>
          <a:xfrm>
            <a:off x="3083936" y="4472215"/>
            <a:ext cx="381607" cy="3860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5768F972-A1E8-23C2-38B7-76940A5A1428}"/>
              </a:ext>
            </a:extLst>
          </p:cNvPr>
          <p:cNvCxnSpPr/>
          <p:nvPr/>
        </p:nvCxnSpPr>
        <p:spPr>
          <a:xfrm flipV="1">
            <a:off x="3465543" y="2565520"/>
            <a:ext cx="1539822" cy="1525445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4913DA3-D3AB-F4AA-63FE-DF1CD9F1C6DD}"/>
              </a:ext>
            </a:extLst>
          </p:cNvPr>
          <p:cNvCxnSpPr>
            <a:cxnSpLocks/>
          </p:cNvCxnSpPr>
          <p:nvPr/>
        </p:nvCxnSpPr>
        <p:spPr>
          <a:xfrm>
            <a:off x="3465543" y="4090965"/>
            <a:ext cx="2289543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289A8534-0326-BFDF-6801-CC38D5086C59}"/>
              </a:ext>
            </a:extLst>
          </p:cNvPr>
          <p:cNvCxnSpPr>
            <a:cxnSpLocks/>
          </p:cNvCxnSpPr>
          <p:nvPr/>
        </p:nvCxnSpPr>
        <p:spPr>
          <a:xfrm>
            <a:off x="4996692" y="2565520"/>
            <a:ext cx="758394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2ABE742-ADDF-4E91-42F1-7D6A07338E43}"/>
              </a:ext>
            </a:extLst>
          </p:cNvPr>
          <p:cNvCxnSpPr>
            <a:cxnSpLocks/>
          </p:cNvCxnSpPr>
          <p:nvPr/>
        </p:nvCxnSpPr>
        <p:spPr>
          <a:xfrm flipV="1">
            <a:off x="5755086" y="2565520"/>
            <a:ext cx="0" cy="1525445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494F182C-9B60-0483-1836-12343BDB6E88}"/>
              </a:ext>
            </a:extLst>
          </p:cNvPr>
          <p:cNvSpPr/>
          <p:nvPr/>
        </p:nvSpPr>
        <p:spPr>
          <a:xfrm>
            <a:off x="3461207" y="2560939"/>
            <a:ext cx="1539822" cy="1525445"/>
          </a:xfrm>
          <a:prstGeom prst="triangle">
            <a:avLst>
              <a:gd name="adj" fmla="val 100000"/>
            </a:avLst>
          </a:prstGeom>
          <a:solidFill>
            <a:srgbClr val="CCCC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5D473C2-2550-0667-20EC-0BB23EABAE5C}"/>
              </a:ext>
            </a:extLst>
          </p:cNvPr>
          <p:cNvSpPr/>
          <p:nvPr/>
        </p:nvSpPr>
        <p:spPr>
          <a:xfrm>
            <a:off x="4996691" y="2565519"/>
            <a:ext cx="758392" cy="1506417"/>
          </a:xfrm>
          <a:prstGeom prst="rect">
            <a:avLst/>
          </a:prstGeom>
          <a:solidFill>
            <a:srgbClr val="CCCC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925621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475</Words>
  <Application>Microsoft Office PowerPoint</Application>
  <PresentationFormat>Affichage à l'écran (4:3)</PresentationFormat>
  <Paragraphs>415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sur l’ardoise l’aire de la figure. </vt:lpstr>
      <vt:lpstr>Correction</vt:lpstr>
      <vt:lpstr>Écris sur l’ardoise l’aire de la figure. </vt:lpstr>
      <vt:lpstr>Correction</vt:lpstr>
      <vt:lpstr>Écris sur l’ardoise l’aire de la figure. </vt:lpstr>
      <vt:lpstr>Correction</vt:lpstr>
      <vt:lpstr>Écris sur l’ardoise l’aire de la figure.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66</cp:revision>
  <dcterms:created xsi:type="dcterms:W3CDTF">2023-02-07T14:55:57Z</dcterms:created>
  <dcterms:modified xsi:type="dcterms:W3CDTF">2026-08-02T15:45:44Z</dcterms:modified>
</cp:coreProperties>
</file>