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77" r:id="rId2"/>
    <p:sldId id="274" r:id="rId3"/>
    <p:sldId id="288" r:id="rId4"/>
    <p:sldId id="289" r:id="rId5"/>
    <p:sldId id="290" r:id="rId6"/>
    <p:sldId id="311" r:id="rId7"/>
    <p:sldId id="29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comprends les probabilités.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les sacs.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1225433" y="2238302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1</a:t>
            </a:r>
          </a:p>
        </p:txBody>
      </p:sp>
      <p:pic>
        <p:nvPicPr>
          <p:cNvPr id="10" name="Image 9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3D44A92E-0F76-0388-AACD-AE8FB1B1E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87" y="2728355"/>
            <a:ext cx="2790701" cy="2790701"/>
          </a:xfrm>
          <a:prstGeom prst="rect">
            <a:avLst/>
          </a:prstGeom>
        </p:spPr>
      </p:pic>
      <p:pic>
        <p:nvPicPr>
          <p:cNvPr id="11" name="Image 10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41F5F6CD-4DDD-62CD-189B-62A57C10B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330" y="2728354"/>
            <a:ext cx="2790701" cy="2790701"/>
          </a:xfrm>
          <a:prstGeom prst="rect">
            <a:avLst/>
          </a:prstGeom>
        </p:spPr>
      </p:pic>
      <p:pic>
        <p:nvPicPr>
          <p:cNvPr id="22" name="Image 21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6AC4253D-991C-1AD6-184F-014EB4E47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587" y="2761522"/>
            <a:ext cx="2790701" cy="2790701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CB77553F-CD47-716B-991C-434AC68E019D}"/>
              </a:ext>
            </a:extLst>
          </p:cNvPr>
          <p:cNvSpPr txBox="1"/>
          <p:nvPr/>
        </p:nvSpPr>
        <p:spPr>
          <a:xfrm>
            <a:off x="3972590" y="2205133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C8C2ADA-1629-6CF1-0EB9-F237C1E4D41F}"/>
              </a:ext>
            </a:extLst>
          </p:cNvPr>
          <p:cNvSpPr txBox="1"/>
          <p:nvPr/>
        </p:nvSpPr>
        <p:spPr>
          <a:xfrm>
            <a:off x="6563390" y="2205133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3</a:t>
            </a:r>
          </a:p>
        </p:txBody>
      </p:sp>
      <p:pic>
        <p:nvPicPr>
          <p:cNvPr id="26" name="Image 2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AF4624F6-07AA-B5EB-A24B-9CBE2C57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35" y="4601688"/>
            <a:ext cx="570016" cy="570016"/>
          </a:xfrm>
          <a:prstGeom prst="rect">
            <a:avLst/>
          </a:prstGeom>
        </p:spPr>
      </p:pic>
      <p:pic>
        <p:nvPicPr>
          <p:cNvPr id="27" name="Image 2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F98AE0B0-514A-0D85-5A84-3EC17E889B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151" y="4682836"/>
            <a:ext cx="570016" cy="570016"/>
          </a:xfrm>
          <a:prstGeom prst="rect">
            <a:avLst/>
          </a:prstGeom>
        </p:spPr>
      </p:pic>
      <p:pic>
        <p:nvPicPr>
          <p:cNvPr id="28" name="Image 2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41FC06F-8D92-7E0B-A1B8-224EEEB0BCE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86" y="4271653"/>
            <a:ext cx="570016" cy="570016"/>
          </a:xfrm>
          <a:prstGeom prst="rect">
            <a:avLst/>
          </a:prstGeom>
        </p:spPr>
      </p:pic>
      <p:pic>
        <p:nvPicPr>
          <p:cNvPr id="29" name="Image 2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0A57D3A-5536-805F-1075-96495BB1AAF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324" y="4271653"/>
            <a:ext cx="570016" cy="570016"/>
          </a:xfrm>
          <a:prstGeom prst="rect">
            <a:avLst/>
          </a:prstGeom>
        </p:spPr>
      </p:pic>
      <p:pic>
        <p:nvPicPr>
          <p:cNvPr id="30" name="Image 2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9187000-B3F7-16D5-972F-E969864397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382" y="4682836"/>
            <a:ext cx="570016" cy="570016"/>
          </a:xfrm>
          <a:prstGeom prst="rect">
            <a:avLst/>
          </a:prstGeom>
        </p:spPr>
      </p:pic>
      <p:pic>
        <p:nvPicPr>
          <p:cNvPr id="31" name="Image 3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FAA0248-C91A-BA67-F9DC-072112A7E9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851" y="4746425"/>
            <a:ext cx="570016" cy="570016"/>
          </a:xfrm>
          <a:prstGeom prst="rect">
            <a:avLst/>
          </a:prstGeom>
        </p:spPr>
      </p:pic>
      <p:pic>
        <p:nvPicPr>
          <p:cNvPr id="33" name="Image 3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21B1467-283C-E204-16CA-6C560CAF5F3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335" y="4655056"/>
            <a:ext cx="576000" cy="576000"/>
          </a:xfrm>
          <a:prstGeom prst="rect">
            <a:avLst/>
          </a:prstGeom>
        </p:spPr>
      </p:pic>
      <p:pic>
        <p:nvPicPr>
          <p:cNvPr id="34" name="Image 3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A3346AB2-D44A-31FF-27E5-CD90F9579B5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438" y="4265669"/>
            <a:ext cx="576000" cy="576000"/>
          </a:xfrm>
          <a:prstGeom prst="rect">
            <a:avLst/>
          </a:prstGeom>
        </p:spPr>
      </p:pic>
      <p:pic>
        <p:nvPicPr>
          <p:cNvPr id="35" name="Image 3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9E12D25-3E80-1AE8-A811-542585D080C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066" y="4726858"/>
            <a:ext cx="576000" cy="576000"/>
          </a:xfrm>
          <a:prstGeom prst="rect">
            <a:avLst/>
          </a:prstGeom>
        </p:spPr>
      </p:pic>
      <p:pic>
        <p:nvPicPr>
          <p:cNvPr id="36" name="Image 3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4165F13-A318-0215-7A87-8E8C4A83A15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9" y="4123704"/>
            <a:ext cx="576000" cy="576000"/>
          </a:xfrm>
          <a:prstGeom prst="rect">
            <a:avLst/>
          </a:prstGeom>
        </p:spPr>
      </p:pic>
      <p:pic>
        <p:nvPicPr>
          <p:cNvPr id="37" name="Image 3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3635E8B-F927-78E1-3AC6-ABBA7B7E95D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18" y="4249845"/>
            <a:ext cx="576000" cy="576000"/>
          </a:xfrm>
          <a:prstGeom prst="rect">
            <a:avLst/>
          </a:prstGeom>
        </p:spPr>
      </p:pic>
      <p:pic>
        <p:nvPicPr>
          <p:cNvPr id="38" name="Image 3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F5D0303-F4F3-7BDB-318A-FABD11200C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919" y="4486895"/>
            <a:ext cx="576000" cy="576000"/>
          </a:xfrm>
          <a:prstGeom prst="rect">
            <a:avLst/>
          </a:prstGeom>
        </p:spPr>
      </p:pic>
      <p:pic>
        <p:nvPicPr>
          <p:cNvPr id="39" name="Image 3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CAB2EAF-53EF-1BBA-D839-2395F22D914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592" y="4063191"/>
            <a:ext cx="576000" cy="576000"/>
          </a:xfrm>
          <a:prstGeom prst="rect">
            <a:avLst/>
          </a:prstGeom>
        </p:spPr>
      </p:pic>
      <p:pic>
        <p:nvPicPr>
          <p:cNvPr id="40" name="Image 3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592E01AA-D709-F2CB-F960-1FE6A559EDA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239" y="4249845"/>
            <a:ext cx="576000" cy="576000"/>
          </a:xfrm>
          <a:prstGeom prst="rect">
            <a:avLst/>
          </a:prstGeom>
        </p:spPr>
      </p:pic>
      <p:pic>
        <p:nvPicPr>
          <p:cNvPr id="41" name="Image 4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40DC720-0E8D-04A6-0D90-05A372392F0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753" y="3910895"/>
            <a:ext cx="576000" cy="576000"/>
          </a:xfrm>
          <a:prstGeom prst="rect">
            <a:avLst/>
          </a:prstGeom>
        </p:spPr>
      </p:pic>
      <p:pic>
        <p:nvPicPr>
          <p:cNvPr id="42" name="Image 4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4C359B36-AAC8-21C6-AA28-0644A0C110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61" y="4176409"/>
            <a:ext cx="570016" cy="570016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1437721" y="982211"/>
            <a:ext cx="7447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Vous devez tirer un jeton rouge pour gagner. </a:t>
            </a:r>
          </a:p>
          <a:p>
            <a:r>
              <a:rPr lang="fr-FR" sz="2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quel sac préférez-vous piocher ?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229E5FB-3337-7642-D627-7AB9D8FAD480}"/>
              </a:ext>
            </a:extLst>
          </p:cNvPr>
          <p:cNvGrpSpPr/>
          <p:nvPr/>
        </p:nvGrpSpPr>
        <p:grpSpPr>
          <a:xfrm>
            <a:off x="667987" y="982211"/>
            <a:ext cx="8217542" cy="5165472"/>
            <a:chOff x="667987" y="982211"/>
            <a:chExt cx="8217542" cy="516547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6615E2B7-4DA7-2795-BAA1-512CE564B971}"/>
                </a:ext>
              </a:extLst>
            </p:cNvPr>
            <p:cNvSpPr txBox="1"/>
            <p:nvPr/>
          </p:nvSpPr>
          <p:spPr>
            <a:xfrm>
              <a:off x="1225433" y="2238302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1</a:t>
              </a:r>
            </a:p>
          </p:txBody>
        </p:sp>
        <p:pic>
          <p:nvPicPr>
            <p:cNvPr id="10" name="Image 9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3D44A92E-0F76-0388-AACD-AE8FB1B1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87" y="2728355"/>
              <a:ext cx="2790701" cy="2790701"/>
            </a:xfrm>
            <a:prstGeom prst="rect">
              <a:avLst/>
            </a:prstGeom>
          </p:spPr>
        </p:pic>
        <p:pic>
          <p:nvPicPr>
            <p:cNvPr id="11" name="Image 10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41F5F6CD-4DDD-62CD-189B-62A57C10B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330" y="2728354"/>
              <a:ext cx="2790701" cy="2790701"/>
            </a:xfrm>
            <a:prstGeom prst="rect">
              <a:avLst/>
            </a:prstGeom>
          </p:spPr>
        </p:pic>
        <p:pic>
          <p:nvPicPr>
            <p:cNvPr id="22" name="Image 21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6AC4253D-991C-1AD6-184F-014EB4E47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9587" y="2761522"/>
              <a:ext cx="2790701" cy="2790701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B77553F-CD47-716B-991C-434AC68E019D}"/>
                </a:ext>
              </a:extLst>
            </p:cNvPr>
            <p:cNvSpPr txBox="1"/>
            <p:nvPr/>
          </p:nvSpPr>
          <p:spPr>
            <a:xfrm>
              <a:off x="3972590" y="2205133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2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3C8C2ADA-1629-6CF1-0EB9-F237C1E4D41F}"/>
                </a:ext>
              </a:extLst>
            </p:cNvPr>
            <p:cNvSpPr txBox="1"/>
            <p:nvPr/>
          </p:nvSpPr>
          <p:spPr>
            <a:xfrm>
              <a:off x="6563390" y="2205133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3</a:t>
              </a:r>
            </a:p>
          </p:txBody>
        </p:sp>
        <p:pic>
          <p:nvPicPr>
            <p:cNvPr id="26" name="Image 25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AF4624F6-07AA-B5EB-A24B-9CBE2C577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135" y="4601688"/>
              <a:ext cx="570016" cy="570016"/>
            </a:xfrm>
            <a:prstGeom prst="rect">
              <a:avLst/>
            </a:prstGeom>
          </p:spPr>
        </p:pic>
        <p:pic>
          <p:nvPicPr>
            <p:cNvPr id="27" name="Image 26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F98AE0B0-514A-0D85-5A84-3EC17E889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0151" y="4682836"/>
              <a:ext cx="570016" cy="570016"/>
            </a:xfrm>
            <a:prstGeom prst="rect">
              <a:avLst/>
            </a:prstGeom>
          </p:spPr>
        </p:pic>
        <p:pic>
          <p:nvPicPr>
            <p:cNvPr id="28" name="Image 27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341FC06F-8D92-7E0B-A1B8-224EEEB0B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8686" y="4271653"/>
              <a:ext cx="570016" cy="570016"/>
            </a:xfrm>
            <a:prstGeom prst="rect">
              <a:avLst/>
            </a:prstGeom>
          </p:spPr>
        </p:pic>
        <p:pic>
          <p:nvPicPr>
            <p:cNvPr id="29" name="Image 28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70A57D3A-5536-805F-1075-96495BB1A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4324" y="4271653"/>
              <a:ext cx="570016" cy="570016"/>
            </a:xfrm>
            <a:prstGeom prst="rect">
              <a:avLst/>
            </a:prstGeom>
          </p:spPr>
        </p:pic>
        <p:pic>
          <p:nvPicPr>
            <p:cNvPr id="30" name="Image 29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E9187000-B3F7-16D5-972F-E96986439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382" y="4682836"/>
              <a:ext cx="570016" cy="570016"/>
            </a:xfrm>
            <a:prstGeom prst="rect">
              <a:avLst/>
            </a:prstGeom>
          </p:spPr>
        </p:pic>
        <p:pic>
          <p:nvPicPr>
            <p:cNvPr id="31" name="Image 30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7FAA0248-C91A-BA67-F9DC-072112A7E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4851" y="4746425"/>
              <a:ext cx="570016" cy="570016"/>
            </a:xfrm>
            <a:prstGeom prst="rect">
              <a:avLst/>
            </a:prstGeom>
          </p:spPr>
        </p:pic>
        <p:pic>
          <p:nvPicPr>
            <p:cNvPr id="33" name="Image 32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921B1467-283C-E204-16CA-6C560CAF5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3335" y="4655056"/>
              <a:ext cx="576000" cy="576000"/>
            </a:xfrm>
            <a:prstGeom prst="rect">
              <a:avLst/>
            </a:prstGeom>
          </p:spPr>
        </p:pic>
        <p:pic>
          <p:nvPicPr>
            <p:cNvPr id="34" name="Image 33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A3346AB2-D44A-31FF-27E5-CD90F9579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438" y="4265669"/>
              <a:ext cx="576000" cy="576000"/>
            </a:xfrm>
            <a:prstGeom prst="rect">
              <a:avLst/>
            </a:prstGeom>
          </p:spPr>
        </p:pic>
        <p:pic>
          <p:nvPicPr>
            <p:cNvPr id="35" name="Image 34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79E12D25-3E80-1AE8-A811-542585D08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3066" y="4726858"/>
              <a:ext cx="576000" cy="576000"/>
            </a:xfrm>
            <a:prstGeom prst="rect">
              <a:avLst/>
            </a:prstGeom>
          </p:spPr>
        </p:pic>
        <p:pic>
          <p:nvPicPr>
            <p:cNvPr id="36" name="Image 35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D4165F13-A318-0215-7A87-8E8C4A83A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1979" y="4123704"/>
              <a:ext cx="576000" cy="576000"/>
            </a:xfrm>
            <a:prstGeom prst="rect">
              <a:avLst/>
            </a:prstGeom>
          </p:spPr>
        </p:pic>
        <p:pic>
          <p:nvPicPr>
            <p:cNvPr id="37" name="Image 36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D3635E8B-F927-78E1-3AC6-ABBA7B7E9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918" y="4249845"/>
              <a:ext cx="576000" cy="576000"/>
            </a:xfrm>
            <a:prstGeom prst="rect">
              <a:avLst/>
            </a:prstGeom>
          </p:spPr>
        </p:pic>
        <p:pic>
          <p:nvPicPr>
            <p:cNvPr id="38" name="Image 37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7F5D0303-F4F3-7BDB-318A-FABD11200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2919" y="4486895"/>
              <a:ext cx="576000" cy="576000"/>
            </a:xfrm>
            <a:prstGeom prst="rect">
              <a:avLst/>
            </a:prstGeom>
          </p:spPr>
        </p:pic>
        <p:pic>
          <p:nvPicPr>
            <p:cNvPr id="39" name="Image 38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BCAB2EAF-53EF-1BBA-D839-2395F22D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9592" y="4063191"/>
              <a:ext cx="576000" cy="576000"/>
            </a:xfrm>
            <a:prstGeom prst="rect">
              <a:avLst/>
            </a:prstGeom>
          </p:spPr>
        </p:pic>
        <p:pic>
          <p:nvPicPr>
            <p:cNvPr id="40" name="Image 39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592E01AA-D709-F2CB-F960-1FE6A559E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5239" y="4249845"/>
              <a:ext cx="576000" cy="576000"/>
            </a:xfrm>
            <a:prstGeom prst="rect">
              <a:avLst/>
            </a:prstGeom>
          </p:spPr>
        </p:pic>
        <p:pic>
          <p:nvPicPr>
            <p:cNvPr id="41" name="Image 40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C40DC720-0E8D-04A6-0D90-05A372392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753" y="3910895"/>
              <a:ext cx="576000" cy="576000"/>
            </a:xfrm>
            <a:prstGeom prst="rect">
              <a:avLst/>
            </a:prstGeom>
          </p:spPr>
        </p:pic>
        <p:pic>
          <p:nvPicPr>
            <p:cNvPr id="42" name="Image 41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4C359B36-AAC8-21C6-AA28-0644A0C11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1461" y="4176409"/>
              <a:ext cx="570016" cy="570016"/>
            </a:xfrm>
            <a:prstGeom prst="rect">
              <a:avLst/>
            </a:prstGeom>
          </p:spPr>
        </p:pic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D5643208-C519-B9A0-E4A0-564AC73280B8}"/>
                </a:ext>
              </a:extLst>
            </p:cNvPr>
            <p:cNvSpPr txBox="1"/>
            <p:nvPr/>
          </p:nvSpPr>
          <p:spPr>
            <a:xfrm>
              <a:off x="1437721" y="982211"/>
              <a:ext cx="744780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8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Vous devez tirer un jeton rouge pour gagner. </a:t>
              </a:r>
            </a:p>
            <a:p>
              <a:r>
                <a:rPr lang="fr-FR" sz="2800" b="1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Dans quel sac préférez-vous piocher ?</a:t>
              </a:r>
              <a:endParaRPr lang="fr-FR" sz="2800" b="1" dirty="0"/>
            </a:p>
          </p:txBody>
        </p:sp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7ABE1F6C-BCDA-7EC7-BA1F-37D0B951BE72}"/>
                </a:ext>
              </a:extLst>
            </p:cNvPr>
            <p:cNvSpPr txBox="1"/>
            <p:nvPr/>
          </p:nvSpPr>
          <p:spPr>
            <a:xfrm>
              <a:off x="1177762" y="5619979"/>
              <a:ext cx="16065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Certain</a:t>
              </a: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C34FDFC-6DCF-FE75-F18E-1030ED2392F6}"/>
                </a:ext>
              </a:extLst>
            </p:cNvPr>
            <p:cNvSpPr txBox="1"/>
            <p:nvPr/>
          </p:nvSpPr>
          <p:spPr>
            <a:xfrm>
              <a:off x="3781092" y="5624463"/>
              <a:ext cx="1924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Impossible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9465DB1-E243-5A56-72BD-E030EE4611C7}"/>
                </a:ext>
              </a:extLst>
            </p:cNvPr>
            <p:cNvSpPr txBox="1"/>
            <p:nvPr/>
          </p:nvSpPr>
          <p:spPr>
            <a:xfrm>
              <a:off x="6227888" y="5592493"/>
              <a:ext cx="1924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Possible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6906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52130"/>
          </a:xfrm>
        </p:spPr>
        <p:txBody>
          <a:bodyPr>
            <a:normAutofit fontScale="90000"/>
          </a:bodyPr>
          <a:lstStyle/>
          <a:p>
            <a:r>
              <a:rPr lang="fr-FR" sz="3600" b="1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Relie </a:t>
            </a:r>
            <a:r>
              <a:rPr lang="fr-FR" sz="3600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chaque cageot à sa probabilité si vous souhaitez tirer une pomme.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836D934-77C3-1E45-B44D-C00F70D4472D}"/>
              </a:ext>
            </a:extLst>
          </p:cNvPr>
          <p:cNvSpPr txBox="1"/>
          <p:nvPr/>
        </p:nvSpPr>
        <p:spPr>
          <a:xfrm>
            <a:off x="1927214" y="5561715"/>
            <a:ext cx="160653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Peu probable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987BF17-3B33-4050-B26F-D0EA59F83D36}"/>
              </a:ext>
            </a:extLst>
          </p:cNvPr>
          <p:cNvSpPr txBox="1"/>
          <p:nvPr/>
        </p:nvSpPr>
        <p:spPr>
          <a:xfrm>
            <a:off x="129741" y="5592493"/>
            <a:ext cx="156249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Impossible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0EC033-7353-474F-CCB6-990D3BEF119B}"/>
              </a:ext>
            </a:extLst>
          </p:cNvPr>
          <p:cNvSpPr txBox="1"/>
          <p:nvPr/>
        </p:nvSpPr>
        <p:spPr>
          <a:xfrm>
            <a:off x="5550597" y="5561715"/>
            <a:ext cx="145584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Probable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pic>
        <p:nvPicPr>
          <p:cNvPr id="14" name="Image 13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79D17EDE-45BF-CD32-E20A-5BA4FF3E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40" y="1303208"/>
            <a:ext cx="1800000" cy="1800000"/>
          </a:xfrm>
          <a:prstGeom prst="rect">
            <a:avLst/>
          </a:prstGeom>
        </p:spPr>
      </p:pic>
      <p:pic>
        <p:nvPicPr>
          <p:cNvPr id="16" name="Image 15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2DF635C4-0DF6-0872-3A1A-229F02EC5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44" y="1296201"/>
            <a:ext cx="1709002" cy="1709002"/>
          </a:xfrm>
          <a:prstGeom prst="rect">
            <a:avLst/>
          </a:prstGeom>
        </p:spPr>
      </p:pic>
      <p:pic>
        <p:nvPicPr>
          <p:cNvPr id="18" name="Image 17" descr="Une image contenant Aliments naturels, produits, Nourriture complète, Nourriture locale&#10;&#10;Le contenu généré par l’IA peut être incorrect.">
            <a:extLst>
              <a:ext uri="{FF2B5EF4-FFF2-40B4-BE49-F238E27FC236}">
                <a16:creationId xmlns:a16="http://schemas.microsoft.com/office/drawing/2014/main" id="{A9184FD5-27E8-E30D-362F-F39CF308D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550" y="1237108"/>
            <a:ext cx="1800000" cy="1800000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EBAA0744-00E7-9DC7-4F84-38EB184D85E7}"/>
              </a:ext>
            </a:extLst>
          </p:cNvPr>
          <p:cNvSpPr/>
          <p:nvPr/>
        </p:nvSpPr>
        <p:spPr>
          <a:xfrm>
            <a:off x="803210" y="2876678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A</a:t>
            </a:r>
          </a:p>
        </p:txBody>
      </p:sp>
      <p:pic>
        <p:nvPicPr>
          <p:cNvPr id="1026" name="Picture 2" descr="Caisse bois avec poires jaunes et une pomme rouge">
            <a:extLst>
              <a:ext uri="{FF2B5EF4-FFF2-40B4-BE49-F238E27FC236}">
                <a16:creationId xmlns:a16="http://schemas.microsoft.com/office/drawing/2014/main" id="{B60DFD09-D2AA-57E6-DEEA-96ACE17B06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2" b="13137"/>
          <a:stretch/>
        </p:blipFill>
        <p:spPr bwMode="auto">
          <a:xfrm>
            <a:off x="1798083" y="1561534"/>
            <a:ext cx="1716489" cy="123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AB1F8A-74CE-2AF1-A091-6CDCE597241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3646" y="1547445"/>
            <a:ext cx="1596922" cy="1217398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62FAD6F4-0772-5D70-B266-BE0947933EDF}"/>
              </a:ext>
            </a:extLst>
          </p:cNvPr>
          <p:cNvSpPr/>
          <p:nvPr/>
        </p:nvSpPr>
        <p:spPr>
          <a:xfrm>
            <a:off x="2429797" y="2873127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B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4B88D-8C90-7842-EF8B-B1895890F52F}"/>
              </a:ext>
            </a:extLst>
          </p:cNvPr>
          <p:cNvSpPr/>
          <p:nvPr/>
        </p:nvSpPr>
        <p:spPr>
          <a:xfrm>
            <a:off x="4056384" y="2873127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C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FDBD652-337B-FE70-6130-47D910E15F5A}"/>
              </a:ext>
            </a:extLst>
          </p:cNvPr>
          <p:cNvSpPr/>
          <p:nvPr/>
        </p:nvSpPr>
        <p:spPr>
          <a:xfrm>
            <a:off x="5682971" y="2869576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D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EBAC7F6-1054-C1E1-F2B3-DAA8D33F424C}"/>
              </a:ext>
            </a:extLst>
          </p:cNvPr>
          <p:cNvSpPr/>
          <p:nvPr/>
        </p:nvSpPr>
        <p:spPr>
          <a:xfrm>
            <a:off x="7183699" y="2859038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A0AF231-CAB4-CD97-064E-70FA51DD8562}"/>
              </a:ext>
            </a:extLst>
          </p:cNvPr>
          <p:cNvSpPr txBox="1"/>
          <p:nvPr/>
        </p:nvSpPr>
        <p:spPr>
          <a:xfrm>
            <a:off x="3738905" y="5561715"/>
            <a:ext cx="1606538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Une chance sur deux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8B042DD-1207-B27B-3404-3A9F4A01E6B2}"/>
              </a:ext>
            </a:extLst>
          </p:cNvPr>
          <p:cNvSpPr txBox="1"/>
          <p:nvPr/>
        </p:nvSpPr>
        <p:spPr>
          <a:xfrm>
            <a:off x="7226980" y="5544572"/>
            <a:ext cx="145584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certain</a:t>
            </a:r>
            <a:endParaRPr lang="fr-FR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71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52130"/>
          </a:xfrm>
        </p:spPr>
        <p:txBody>
          <a:bodyPr>
            <a:normAutofit fontScale="90000"/>
          </a:bodyPr>
          <a:lstStyle/>
          <a:p>
            <a:r>
              <a:rPr lang="fr-FR" sz="3600" b="1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Relie </a:t>
            </a:r>
            <a:r>
              <a:rPr lang="fr-FR" sz="3600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chaque cageot à sa probabilité si vous souhaitez tirer une pomme.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836D934-77C3-1E45-B44D-C00F70D4472D}"/>
              </a:ext>
            </a:extLst>
          </p:cNvPr>
          <p:cNvSpPr txBox="1"/>
          <p:nvPr/>
        </p:nvSpPr>
        <p:spPr>
          <a:xfrm>
            <a:off x="1927214" y="5561715"/>
            <a:ext cx="160653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Peu probable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987BF17-3B33-4050-B26F-D0EA59F83D36}"/>
              </a:ext>
            </a:extLst>
          </p:cNvPr>
          <p:cNvSpPr txBox="1"/>
          <p:nvPr/>
        </p:nvSpPr>
        <p:spPr>
          <a:xfrm>
            <a:off x="129741" y="5592493"/>
            <a:ext cx="156249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Impossible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0EC033-7353-474F-CCB6-990D3BEF119B}"/>
              </a:ext>
            </a:extLst>
          </p:cNvPr>
          <p:cNvSpPr txBox="1"/>
          <p:nvPr/>
        </p:nvSpPr>
        <p:spPr>
          <a:xfrm>
            <a:off x="5550597" y="5561715"/>
            <a:ext cx="145584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Probable</a:t>
            </a:r>
            <a:endParaRPr lang="fr-FR" sz="2800" b="1" dirty="0">
              <a:solidFill>
                <a:srgbClr val="00B050"/>
              </a:solidFill>
            </a:endParaRPr>
          </a:p>
        </p:txBody>
      </p:sp>
      <p:pic>
        <p:nvPicPr>
          <p:cNvPr id="14" name="Image 13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79D17EDE-45BF-CD32-E20A-5BA4FF3E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40" y="1303208"/>
            <a:ext cx="1800000" cy="1800000"/>
          </a:xfrm>
          <a:prstGeom prst="rect">
            <a:avLst/>
          </a:prstGeom>
        </p:spPr>
      </p:pic>
      <p:pic>
        <p:nvPicPr>
          <p:cNvPr id="18" name="Image 17" descr="Une image contenant Aliments naturels, produits, Nourriture complète, Nourriture locale&#10;&#10;Le contenu généré par l’IA peut être incorrect.">
            <a:extLst>
              <a:ext uri="{FF2B5EF4-FFF2-40B4-BE49-F238E27FC236}">
                <a16:creationId xmlns:a16="http://schemas.microsoft.com/office/drawing/2014/main" id="{A9184FD5-27E8-E30D-362F-F39CF308D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550" y="1237108"/>
            <a:ext cx="1800000" cy="1800000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EBAA0744-00E7-9DC7-4F84-38EB184D85E7}"/>
              </a:ext>
            </a:extLst>
          </p:cNvPr>
          <p:cNvSpPr/>
          <p:nvPr/>
        </p:nvSpPr>
        <p:spPr>
          <a:xfrm>
            <a:off x="803210" y="2876678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A</a:t>
            </a:r>
          </a:p>
        </p:txBody>
      </p:sp>
      <p:pic>
        <p:nvPicPr>
          <p:cNvPr id="1026" name="Picture 2" descr="Caisse bois avec poires jaunes et une pomme rouge">
            <a:extLst>
              <a:ext uri="{FF2B5EF4-FFF2-40B4-BE49-F238E27FC236}">
                <a16:creationId xmlns:a16="http://schemas.microsoft.com/office/drawing/2014/main" id="{B60DFD09-D2AA-57E6-DEEA-96ACE17B06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2" b="13137"/>
          <a:stretch/>
        </p:blipFill>
        <p:spPr bwMode="auto">
          <a:xfrm>
            <a:off x="1798083" y="1561534"/>
            <a:ext cx="1716489" cy="123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AB1F8A-74CE-2AF1-A091-6CDCE597241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3646" y="1547445"/>
            <a:ext cx="1596922" cy="1217398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62FAD6F4-0772-5D70-B266-BE0947933EDF}"/>
              </a:ext>
            </a:extLst>
          </p:cNvPr>
          <p:cNvSpPr/>
          <p:nvPr/>
        </p:nvSpPr>
        <p:spPr>
          <a:xfrm>
            <a:off x="2429797" y="2873127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B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83E4B88D-8C90-7842-EF8B-B1895890F52F}"/>
              </a:ext>
            </a:extLst>
          </p:cNvPr>
          <p:cNvSpPr/>
          <p:nvPr/>
        </p:nvSpPr>
        <p:spPr>
          <a:xfrm>
            <a:off x="4056384" y="2873127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C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FDBD652-337B-FE70-6130-47D910E15F5A}"/>
              </a:ext>
            </a:extLst>
          </p:cNvPr>
          <p:cNvSpPr/>
          <p:nvPr/>
        </p:nvSpPr>
        <p:spPr>
          <a:xfrm>
            <a:off x="5682971" y="2869576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D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EBAC7F6-1054-C1E1-F2B3-DAA8D33F424C}"/>
              </a:ext>
            </a:extLst>
          </p:cNvPr>
          <p:cNvSpPr/>
          <p:nvPr/>
        </p:nvSpPr>
        <p:spPr>
          <a:xfrm>
            <a:off x="7183699" y="2859038"/>
            <a:ext cx="453059" cy="45305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A0AF231-CAB4-CD97-064E-70FA51DD8562}"/>
              </a:ext>
            </a:extLst>
          </p:cNvPr>
          <p:cNvSpPr txBox="1"/>
          <p:nvPr/>
        </p:nvSpPr>
        <p:spPr>
          <a:xfrm>
            <a:off x="3738905" y="5561715"/>
            <a:ext cx="1606538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Une chance sur deux</a:t>
            </a:r>
            <a:endParaRPr lang="fr-FR" sz="2800" b="1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8B042DD-1207-B27B-3404-3A9F4A01E6B2}"/>
              </a:ext>
            </a:extLst>
          </p:cNvPr>
          <p:cNvSpPr txBox="1"/>
          <p:nvPr/>
        </p:nvSpPr>
        <p:spPr>
          <a:xfrm>
            <a:off x="7226980" y="5544572"/>
            <a:ext cx="145584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50"/>
                </a:solidFill>
              </a:rPr>
              <a:t>certain</a:t>
            </a:r>
            <a:endParaRPr lang="fr-FR" sz="2800" b="1" dirty="0">
              <a:solidFill>
                <a:srgbClr val="00B05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5E64D77-F9F6-1DE1-9A5E-DEF2395B1CB6}"/>
              </a:ext>
            </a:extLst>
          </p:cNvPr>
          <p:cNvCxnSpPr>
            <a:stCxn id="19" idx="4"/>
            <a:endCxn id="23" idx="0"/>
          </p:cNvCxnSpPr>
          <p:nvPr/>
        </p:nvCxnSpPr>
        <p:spPr>
          <a:xfrm>
            <a:off x="1029740" y="3329737"/>
            <a:ext cx="6925163" cy="2214835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2399470-E424-18A0-A2BA-D1C445BF434E}"/>
              </a:ext>
            </a:extLst>
          </p:cNvPr>
          <p:cNvCxnSpPr>
            <a:cxnSpLocks/>
            <a:stCxn id="11" idx="4"/>
            <a:endCxn id="3" idx="0"/>
          </p:cNvCxnSpPr>
          <p:nvPr/>
        </p:nvCxnSpPr>
        <p:spPr>
          <a:xfrm>
            <a:off x="2656327" y="3326186"/>
            <a:ext cx="74156" cy="2235529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F54B82FE-C127-2BF9-2F8C-71FAD5FA7BB9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4282913" y="3322635"/>
            <a:ext cx="259261" cy="223908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id="{291872F7-431E-27AC-0332-7F366D9E49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8576" y="1459713"/>
            <a:ext cx="1588674" cy="1294790"/>
          </a:xfrm>
          <a:prstGeom prst="rect">
            <a:avLst/>
          </a:prstGeom>
        </p:spPr>
      </p:pic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4849F942-815E-1E25-5E02-D0D24B1ADD87}"/>
              </a:ext>
            </a:extLst>
          </p:cNvPr>
          <p:cNvCxnSpPr>
            <a:cxnSpLocks/>
          </p:cNvCxnSpPr>
          <p:nvPr/>
        </p:nvCxnSpPr>
        <p:spPr>
          <a:xfrm>
            <a:off x="5924271" y="3339778"/>
            <a:ext cx="259261" cy="223908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780094BA-5627-547C-D28D-BD4C17FB6C52}"/>
              </a:ext>
            </a:extLst>
          </p:cNvPr>
          <p:cNvCxnSpPr>
            <a:cxnSpLocks/>
            <a:stCxn id="17" idx="4"/>
            <a:endCxn id="5" idx="0"/>
          </p:cNvCxnSpPr>
          <p:nvPr/>
        </p:nvCxnSpPr>
        <p:spPr>
          <a:xfrm flipH="1">
            <a:off x="910988" y="3312097"/>
            <a:ext cx="6499241" cy="2280396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67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compléter une opération à trou.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83517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26386"/>
              </p:ext>
            </p:extLst>
          </p:nvPr>
        </p:nvGraphicFramePr>
        <p:xfrm>
          <a:off x="663046" y="1906782"/>
          <a:ext cx="7540550" cy="380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0275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770275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950522">
                <a:tc>
                  <a:txBody>
                    <a:bodyPr/>
                    <a:lstStyle/>
                    <a:p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1,5 = 1 +…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20 × … = 100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1 725 − … = 1 325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20 × 400 = 80 ×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64 + 25 = 60 +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8 000 − … = 2 999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950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38 − 17 = … + 10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494 + 11 = 500 + 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258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189</Words>
  <Application>Microsoft Office PowerPoint</Application>
  <PresentationFormat>Affichage à l'écran (4:3)</PresentationFormat>
  <Paragraphs>49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les sacs.</vt:lpstr>
      <vt:lpstr>Correction</vt:lpstr>
      <vt:lpstr>Relie chaque cageot à sa probabilité si vous souhaitez tirer une pomme.</vt:lpstr>
      <vt:lpstr>Relie chaque cageot à sa probabilité si vous souhaitez tirer une pomme.</vt:lpstr>
      <vt:lpstr>Présentation PowerPoint</vt:lpstr>
      <vt:lpstr>Recopie et complète.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77</cp:revision>
  <dcterms:created xsi:type="dcterms:W3CDTF">2023-02-07T14:55:57Z</dcterms:created>
  <dcterms:modified xsi:type="dcterms:W3CDTF">2026-08-06T10:12:22Z</dcterms:modified>
</cp:coreProperties>
</file>