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15"/>
  </p:handoutMasterIdLst>
  <p:sldIdLst>
    <p:sldId id="307" r:id="rId2"/>
    <p:sldId id="291" r:id="rId3"/>
    <p:sldId id="292" r:id="rId4"/>
    <p:sldId id="308" r:id="rId5"/>
    <p:sldId id="309" r:id="rId6"/>
    <p:sldId id="310" r:id="rId7"/>
    <p:sldId id="311" r:id="rId8"/>
    <p:sldId id="312" r:id="rId9"/>
    <p:sldId id="313" r:id="rId10"/>
    <p:sldId id="314" r:id="rId11"/>
    <p:sldId id="315" r:id="rId12"/>
    <p:sldId id="316" r:id="rId13"/>
    <p:sldId id="317" r:id="rId1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FF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54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1497" y="-15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01/08/2026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31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143F3C15-AEE9-32CB-CE81-9EB269ACD28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01/08/2026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01/08/2026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01/08/2026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01/08/2026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01/08/2026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01/08/2026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01/08/2026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01/08/2026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01/08/2026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01/08/2026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01/08/2026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3C823CC-F220-C4F3-C0C8-39035F14D2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31CCD8D-725D-D37C-1274-80FC7902974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CFC7D9B6-40E3-5FF2-A181-72E44F87858E}"/>
              </a:ext>
            </a:extLst>
          </p:cNvPr>
          <p:cNvGrpSpPr/>
          <p:nvPr/>
        </p:nvGrpSpPr>
        <p:grpSpPr>
          <a:xfrm>
            <a:off x="0" y="330200"/>
            <a:ext cx="9144000" cy="6527800"/>
            <a:chOff x="0" y="330200"/>
            <a:chExt cx="9144000" cy="65278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BCF9BA7E-6EFE-B3D4-A639-C0EB3CA46EF3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" name="ZoneTexte 5">
              <a:extLst>
                <a:ext uri="{FF2B5EF4-FFF2-40B4-BE49-F238E27FC236}">
                  <a16:creationId xmlns:a16="http://schemas.microsoft.com/office/drawing/2014/main" id="{AF5C4BE2-59D9-D174-67B1-8B4484F83984}"/>
                </a:ext>
              </a:extLst>
            </p:cNvPr>
            <p:cNvSpPr txBox="1"/>
            <p:nvPr/>
          </p:nvSpPr>
          <p:spPr>
            <a:xfrm>
              <a:off x="2063750" y="3009900"/>
              <a:ext cx="5016500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200" b="1" dirty="0">
                  <a:solidFill>
                    <a:schemeClr val="bg1"/>
                  </a:solidFill>
                  <a:sym typeface="Wingdings" panose="05000000000000000000" pitchFamily="2" charset="2"/>
                </a:rPr>
                <a:t> </a:t>
              </a:r>
              <a:r>
                <a:rPr lang="fr-FR" sz="3200" b="1" dirty="0">
                  <a:solidFill>
                    <a:schemeClr val="bg1"/>
                  </a:solidFill>
                </a:rPr>
                <a:t>Je sais encadrer une fraction entre deux nombres entiers consécutifs. </a:t>
              </a:r>
            </a:p>
          </p:txBody>
        </p:sp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77396568-3F1C-73C1-43CE-6ECCB3D3090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4018660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590094"/>
          </a:xfrm>
        </p:spPr>
        <p:txBody>
          <a:bodyPr>
            <a:normAutofit/>
          </a:bodyPr>
          <a:lstStyle/>
          <a:p>
            <a:r>
              <a:rPr lang="fr-FR" dirty="0"/>
              <a:t>Encadre la fraction entre deux entiers.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5/6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ZoneTexte 4">
                <a:extLst>
                  <a:ext uri="{FF2B5EF4-FFF2-40B4-BE49-F238E27FC236}">
                    <a16:creationId xmlns:a16="http://schemas.microsoft.com/office/drawing/2014/main" id="{8345268F-F783-D5DA-372A-731FB9843794}"/>
                  </a:ext>
                </a:extLst>
              </p:cNvPr>
              <p:cNvSpPr txBox="1"/>
              <p:nvPr/>
            </p:nvSpPr>
            <p:spPr>
              <a:xfrm>
                <a:off x="2839539" y="1646823"/>
                <a:ext cx="3385094" cy="10671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4400" dirty="0"/>
                  <a:t>… &lt;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sz="4400" b="1" i="1" dirty="0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4400" b="1" i="1" dirty="0" smtClean="0">
                            <a:latin typeface="Cambria Math" panose="02040503050406030204" pitchFamily="18" charset="0"/>
                          </a:rPr>
                          <m:t>𝟏𝟕</m:t>
                        </m:r>
                      </m:num>
                      <m:den>
                        <m:r>
                          <a:rPr lang="fr-FR" sz="4400" b="1" i="1" dirty="0" smtClean="0">
                            <a:latin typeface="Cambria Math" panose="02040503050406030204" pitchFamily="18" charset="0"/>
                          </a:rPr>
                          <m:t>𝟏</m:t>
                        </m:r>
                        <m:r>
                          <a:rPr lang="fr-FR" sz="4400" b="1" i="1" dirty="0" smtClean="0">
                            <a:latin typeface="Cambria Math" panose="02040503050406030204" pitchFamily="18" charset="0"/>
                          </a:rPr>
                          <m:t>𝟎𝟎</m:t>
                        </m:r>
                        <m:r>
                          <a:rPr lang="fr-FR" sz="4400" b="1" i="1" dirty="0" smtClean="0">
                            <a:latin typeface="Cambria Math" panose="02040503050406030204" pitchFamily="18" charset="0"/>
                          </a:rPr>
                          <m:t>𝟎</m:t>
                        </m:r>
                      </m:den>
                    </m:f>
                  </m:oMath>
                </a14:m>
                <a:r>
                  <a:rPr lang="fr-FR" sz="4400" dirty="0"/>
                  <a:t> &lt; …</a:t>
                </a:r>
              </a:p>
            </p:txBody>
          </p:sp>
        </mc:Choice>
        <mc:Fallback>
          <p:sp>
            <p:nvSpPr>
              <p:cNvPr id="5" name="ZoneTexte 4">
                <a:extLst>
                  <a:ext uri="{FF2B5EF4-FFF2-40B4-BE49-F238E27FC236}">
                    <a16:creationId xmlns:a16="http://schemas.microsoft.com/office/drawing/2014/main" id="{8345268F-F783-D5DA-372A-731FB984379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39539" y="1646823"/>
                <a:ext cx="3385094" cy="1067152"/>
              </a:xfrm>
              <a:prstGeom prst="rect">
                <a:avLst/>
              </a:prstGeom>
              <a:blipFill>
                <a:blip r:embed="rId2"/>
                <a:stretch>
                  <a:fillRect l="-1802" r="-1441" b="-13714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98351997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66" name="ZoneTexte 65">
                <a:extLst>
                  <a:ext uri="{FF2B5EF4-FFF2-40B4-BE49-F238E27FC236}">
                    <a16:creationId xmlns:a16="http://schemas.microsoft.com/office/drawing/2014/main" id="{A0963459-6E34-07C1-53BC-73CFC60466FF}"/>
                  </a:ext>
                </a:extLst>
              </p:cNvPr>
              <p:cNvSpPr txBox="1"/>
              <p:nvPr/>
            </p:nvSpPr>
            <p:spPr>
              <a:xfrm>
                <a:off x="2839539" y="1646823"/>
                <a:ext cx="3385094" cy="106394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4400" dirty="0"/>
                  <a:t>… &lt;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sz="4400" b="1" i="1" dirty="0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4400" b="1" i="1" dirty="0" smtClean="0">
                            <a:latin typeface="Cambria Math" panose="02040503050406030204" pitchFamily="18" charset="0"/>
                          </a:rPr>
                          <m:t>𝟏𝟕</m:t>
                        </m:r>
                      </m:num>
                      <m:den>
                        <m:r>
                          <a:rPr lang="fr-FR" sz="4400" b="1" i="1" dirty="0" smtClean="0">
                            <a:latin typeface="Cambria Math" panose="02040503050406030204" pitchFamily="18" charset="0"/>
                          </a:rPr>
                          <m:t>𝟏</m:t>
                        </m:r>
                        <m:r>
                          <a:rPr lang="fr-FR" sz="4400" b="1" i="1" dirty="0" smtClean="0">
                            <a:latin typeface="Cambria Math" panose="02040503050406030204" pitchFamily="18" charset="0"/>
                          </a:rPr>
                          <m:t>𝟎𝟎</m:t>
                        </m:r>
                        <m:r>
                          <a:rPr lang="fr-FR" sz="4400" b="1" i="1" dirty="0" smtClean="0">
                            <a:latin typeface="Cambria Math" panose="02040503050406030204" pitchFamily="18" charset="0"/>
                          </a:rPr>
                          <m:t>𝟎</m:t>
                        </m:r>
                      </m:den>
                    </m:f>
                  </m:oMath>
                </a14:m>
                <a:r>
                  <a:rPr lang="fr-FR" sz="4400" dirty="0"/>
                  <a:t> &lt; …</a:t>
                </a:r>
              </a:p>
            </p:txBody>
          </p:sp>
        </mc:Choice>
        <mc:Fallback>
          <p:sp>
            <p:nvSpPr>
              <p:cNvPr id="66" name="ZoneTexte 65">
                <a:extLst>
                  <a:ext uri="{FF2B5EF4-FFF2-40B4-BE49-F238E27FC236}">
                    <a16:creationId xmlns:a16="http://schemas.microsoft.com/office/drawing/2014/main" id="{A0963459-6E34-07C1-53BC-73CFC60466F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39539" y="1646823"/>
                <a:ext cx="3385094" cy="1063946"/>
              </a:xfrm>
              <a:prstGeom prst="rect">
                <a:avLst/>
              </a:prstGeom>
              <a:blipFill>
                <a:blip r:embed="rId2"/>
                <a:stretch>
                  <a:fillRect l="-1802" r="-1441" b="-13714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499050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5/6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04BD2877-D68E-0202-312A-1460B604295D}"/>
              </a:ext>
            </a:extLst>
          </p:cNvPr>
          <p:cNvSpPr txBox="1"/>
          <p:nvPr/>
        </p:nvSpPr>
        <p:spPr>
          <a:xfrm>
            <a:off x="3003995" y="1763228"/>
            <a:ext cx="573740" cy="76944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4400" b="1" dirty="0">
                <a:solidFill>
                  <a:srgbClr val="00B050"/>
                </a:solidFill>
              </a:rPr>
              <a:t>0</a:t>
            </a:r>
            <a:endParaRPr lang="fr-FR" sz="4400" dirty="0">
              <a:solidFill>
                <a:srgbClr val="00B050"/>
              </a:solidFill>
            </a:endParaRP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110FC3ED-6198-2784-C5B8-971B2485C3EB}"/>
              </a:ext>
            </a:extLst>
          </p:cNvPr>
          <p:cNvSpPr txBox="1"/>
          <p:nvPr/>
        </p:nvSpPr>
        <p:spPr>
          <a:xfrm>
            <a:off x="5516776" y="1763229"/>
            <a:ext cx="573740" cy="76944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4400" b="1" dirty="0">
                <a:solidFill>
                  <a:srgbClr val="00B050"/>
                </a:solidFill>
              </a:rPr>
              <a:t>1</a:t>
            </a:r>
            <a:endParaRPr lang="fr-FR" sz="4400" dirty="0">
              <a:solidFill>
                <a:srgbClr val="00B050"/>
              </a:solidFill>
            </a:endParaRPr>
          </a:p>
        </p:txBody>
      </p:sp>
      <p:grpSp>
        <p:nvGrpSpPr>
          <p:cNvPr id="65" name="Groupe 64">
            <a:extLst>
              <a:ext uri="{FF2B5EF4-FFF2-40B4-BE49-F238E27FC236}">
                <a16:creationId xmlns:a16="http://schemas.microsoft.com/office/drawing/2014/main" id="{0B7884E7-4F3E-7FA7-0F73-5C9315AD2E11}"/>
              </a:ext>
            </a:extLst>
          </p:cNvPr>
          <p:cNvGrpSpPr/>
          <p:nvPr/>
        </p:nvGrpSpPr>
        <p:grpSpPr>
          <a:xfrm>
            <a:off x="1387929" y="4096346"/>
            <a:ext cx="10234478" cy="1008896"/>
            <a:chOff x="2769433" y="4019027"/>
            <a:chExt cx="10234478" cy="1008896"/>
          </a:xfrm>
        </p:grpSpPr>
        <p:grpSp>
          <p:nvGrpSpPr>
            <p:cNvPr id="45" name="Groupe 44">
              <a:extLst>
                <a:ext uri="{FF2B5EF4-FFF2-40B4-BE49-F238E27FC236}">
                  <a16:creationId xmlns:a16="http://schemas.microsoft.com/office/drawing/2014/main" id="{85E0F82C-4EEE-FBCA-B5D5-AD1E1DB59532}"/>
                </a:ext>
              </a:extLst>
            </p:cNvPr>
            <p:cNvGrpSpPr/>
            <p:nvPr/>
          </p:nvGrpSpPr>
          <p:grpSpPr>
            <a:xfrm>
              <a:off x="2769433" y="4019027"/>
              <a:ext cx="10234478" cy="1008896"/>
              <a:chOff x="4298113" y="413504"/>
              <a:chExt cx="10234478" cy="1008896"/>
            </a:xfrm>
          </p:grpSpPr>
          <p:cxnSp>
            <p:nvCxnSpPr>
              <p:cNvPr id="46" name="Connecteur droit 45">
                <a:extLst>
                  <a:ext uri="{FF2B5EF4-FFF2-40B4-BE49-F238E27FC236}">
                    <a16:creationId xmlns:a16="http://schemas.microsoft.com/office/drawing/2014/main" id="{B16ABE63-D84E-ECB8-D1CD-E594D7DE10FB}"/>
                  </a:ext>
                </a:extLst>
              </p:cNvPr>
              <p:cNvCxnSpPr/>
              <p:nvPr/>
            </p:nvCxnSpPr>
            <p:spPr>
              <a:xfrm>
                <a:off x="4457453" y="882400"/>
                <a:ext cx="0" cy="54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Connecteur droit 47">
                <a:extLst>
                  <a:ext uri="{FF2B5EF4-FFF2-40B4-BE49-F238E27FC236}">
                    <a16:creationId xmlns:a16="http://schemas.microsoft.com/office/drawing/2014/main" id="{9CCAD638-888F-FD0A-D62F-76CEE051F302}"/>
                  </a:ext>
                </a:extLst>
              </p:cNvPr>
              <p:cNvCxnSpPr/>
              <p:nvPr/>
            </p:nvCxnSpPr>
            <p:spPr>
              <a:xfrm>
                <a:off x="7328561" y="872299"/>
                <a:ext cx="0" cy="54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0" name="ZoneTexte 49">
                <a:extLst>
                  <a:ext uri="{FF2B5EF4-FFF2-40B4-BE49-F238E27FC236}">
                    <a16:creationId xmlns:a16="http://schemas.microsoft.com/office/drawing/2014/main" id="{E20E3CC3-9E50-6190-17B3-35683AF359F0}"/>
                  </a:ext>
                </a:extLst>
              </p:cNvPr>
              <p:cNvSpPr txBox="1"/>
              <p:nvPr/>
            </p:nvSpPr>
            <p:spPr>
              <a:xfrm>
                <a:off x="7192960" y="413504"/>
                <a:ext cx="271201" cy="461665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fr-FR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1</a:t>
                </a:r>
              </a:p>
            </p:txBody>
          </p:sp>
          <p:sp>
            <p:nvSpPr>
              <p:cNvPr id="51" name="ZoneTexte 50">
                <a:extLst>
                  <a:ext uri="{FF2B5EF4-FFF2-40B4-BE49-F238E27FC236}">
                    <a16:creationId xmlns:a16="http://schemas.microsoft.com/office/drawing/2014/main" id="{50BEE350-6AF2-9AD4-B971-BFC7D3E79F8A}"/>
                  </a:ext>
                </a:extLst>
              </p:cNvPr>
              <p:cNvSpPr txBox="1"/>
              <p:nvPr/>
            </p:nvSpPr>
            <p:spPr>
              <a:xfrm>
                <a:off x="4298113" y="413504"/>
                <a:ext cx="841615" cy="461665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fr-FR" sz="24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0</a:t>
                </a:r>
              </a:p>
            </p:txBody>
          </p:sp>
          <p:cxnSp>
            <p:nvCxnSpPr>
              <p:cNvPr id="52" name="Connecteur droit 51">
                <a:extLst>
                  <a:ext uri="{FF2B5EF4-FFF2-40B4-BE49-F238E27FC236}">
                    <a16:creationId xmlns:a16="http://schemas.microsoft.com/office/drawing/2014/main" id="{58241940-1404-4A20-C54C-789AE29250B9}"/>
                  </a:ext>
                </a:extLst>
              </p:cNvPr>
              <p:cNvCxnSpPr/>
              <p:nvPr/>
            </p:nvCxnSpPr>
            <p:spPr>
              <a:xfrm>
                <a:off x="4452591" y="1414701"/>
                <a:ext cx="1008000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54" name="Connecteur droit 53">
              <a:extLst>
                <a:ext uri="{FF2B5EF4-FFF2-40B4-BE49-F238E27FC236}">
                  <a16:creationId xmlns:a16="http://schemas.microsoft.com/office/drawing/2014/main" id="{5295327E-D056-2F1A-F960-DAB2B2841BAD}"/>
                </a:ext>
              </a:extLst>
            </p:cNvPr>
            <p:cNvCxnSpPr/>
            <p:nvPr/>
          </p:nvCxnSpPr>
          <p:spPr>
            <a:xfrm>
              <a:off x="5797790" y="4487923"/>
              <a:ext cx="0" cy="54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Connecteur droit 55">
              <a:extLst>
                <a:ext uri="{FF2B5EF4-FFF2-40B4-BE49-F238E27FC236}">
                  <a16:creationId xmlns:a16="http://schemas.microsoft.com/office/drawing/2014/main" id="{D5937315-22CC-1B9C-6DE6-17BA51001977}"/>
                </a:ext>
              </a:extLst>
            </p:cNvPr>
            <p:cNvCxnSpPr/>
            <p:nvPr/>
          </p:nvCxnSpPr>
          <p:spPr>
            <a:xfrm>
              <a:off x="8668898" y="4477822"/>
              <a:ext cx="0" cy="54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Connecteur droit 58">
              <a:extLst>
                <a:ext uri="{FF2B5EF4-FFF2-40B4-BE49-F238E27FC236}">
                  <a16:creationId xmlns:a16="http://schemas.microsoft.com/office/drawing/2014/main" id="{CC6B68E3-44A1-F984-A58B-3F8817C1CBB6}"/>
                </a:ext>
              </a:extLst>
            </p:cNvPr>
            <p:cNvCxnSpPr/>
            <p:nvPr/>
          </p:nvCxnSpPr>
          <p:spPr>
            <a:xfrm>
              <a:off x="8669982" y="4477822"/>
              <a:ext cx="0" cy="54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Connecteur droit 60">
              <a:extLst>
                <a:ext uri="{FF2B5EF4-FFF2-40B4-BE49-F238E27FC236}">
                  <a16:creationId xmlns:a16="http://schemas.microsoft.com/office/drawing/2014/main" id="{9507B730-368C-DA72-454C-0D87CE44B59D}"/>
                </a:ext>
              </a:extLst>
            </p:cNvPr>
            <p:cNvCxnSpPr/>
            <p:nvPr/>
          </p:nvCxnSpPr>
          <p:spPr>
            <a:xfrm>
              <a:off x="11541090" y="4467721"/>
              <a:ext cx="0" cy="54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4" name="ZoneTexte 63">
              <a:extLst>
                <a:ext uri="{FF2B5EF4-FFF2-40B4-BE49-F238E27FC236}">
                  <a16:creationId xmlns:a16="http://schemas.microsoft.com/office/drawing/2014/main" id="{6E10983E-F32C-71CD-2254-57C87B3D5DD1}"/>
                </a:ext>
              </a:extLst>
            </p:cNvPr>
            <p:cNvSpPr txBox="1"/>
            <p:nvPr/>
          </p:nvSpPr>
          <p:spPr>
            <a:xfrm>
              <a:off x="8531206" y="4032416"/>
              <a:ext cx="271201" cy="46166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2</a:t>
              </a:r>
            </a:p>
          </p:txBody>
        </p:sp>
      </p:grpSp>
      <p:cxnSp>
        <p:nvCxnSpPr>
          <p:cNvPr id="5" name="Connecteur droit 4">
            <a:extLst>
              <a:ext uri="{FF2B5EF4-FFF2-40B4-BE49-F238E27FC236}">
                <a16:creationId xmlns:a16="http://schemas.microsoft.com/office/drawing/2014/main" id="{8AD78033-4FBB-EABC-3DA0-F59F4053A64E}"/>
              </a:ext>
            </a:extLst>
          </p:cNvPr>
          <p:cNvCxnSpPr/>
          <p:nvPr/>
        </p:nvCxnSpPr>
        <p:spPr>
          <a:xfrm>
            <a:off x="1705130" y="4725040"/>
            <a:ext cx="0" cy="360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43" name="Légende : flèche courbée sans bordure 42">
                <a:extLst>
                  <a:ext uri="{FF2B5EF4-FFF2-40B4-BE49-F238E27FC236}">
                    <a16:creationId xmlns:a16="http://schemas.microsoft.com/office/drawing/2014/main" id="{BB4ACC8D-B2C3-F9D1-6D0B-43710F5AB57C}"/>
                  </a:ext>
                </a:extLst>
              </p:cNvPr>
              <p:cNvSpPr/>
              <p:nvPr/>
            </p:nvSpPr>
            <p:spPr>
              <a:xfrm>
                <a:off x="2273176" y="3429000"/>
                <a:ext cx="635421" cy="571497"/>
              </a:xfrm>
              <a:prstGeom prst="callout2">
                <a:avLst>
                  <a:gd name="adj1" fmla="val 60000"/>
                  <a:gd name="adj2" fmla="val 12706"/>
                  <a:gd name="adj3" fmla="val 60417"/>
                  <a:gd name="adj4" fmla="val -25414"/>
                  <a:gd name="adj5" fmla="val 213559"/>
                  <a:gd name="adj6" fmla="val -87542"/>
                </a:avLst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1600" b="0" i="1" dirty="0" smtClean="0"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1600" b="0" i="1" dirty="0" smtClean="0"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17</m:t>
                          </m:r>
                        </m:num>
                        <m:den>
                          <m:r>
                            <a:rPr lang="fr-FR" sz="1600" b="0" i="1" dirty="0" smtClean="0"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  <m:r>
                            <a:rPr lang="fr-FR" sz="1600" b="0" i="1" dirty="0" smtClean="0"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00</m:t>
                          </m:r>
                          <m:r>
                            <a:rPr lang="fr-FR" sz="1600" b="0" i="1" dirty="0" smtClean="0"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0</m:t>
                          </m:r>
                        </m:den>
                      </m:f>
                    </m:oMath>
                  </m:oMathPara>
                </a14:m>
                <a:endParaRPr lang="fr-FR" sz="1600" dirty="0">
                  <a:solidFill>
                    <a:schemeClr val="bg2">
                      <a:lumMod val="50000"/>
                    </a:schemeClr>
                  </a:solidFill>
                </a:endParaRPr>
              </a:p>
            </p:txBody>
          </p:sp>
        </mc:Choice>
        <mc:Fallback>
          <p:sp>
            <p:nvSpPr>
              <p:cNvPr id="43" name="Légende : flèche courbée sans bordure 42">
                <a:extLst>
                  <a:ext uri="{FF2B5EF4-FFF2-40B4-BE49-F238E27FC236}">
                    <a16:creationId xmlns:a16="http://schemas.microsoft.com/office/drawing/2014/main" id="{BB4ACC8D-B2C3-F9D1-6D0B-43710F5AB57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73176" y="3429000"/>
                <a:ext cx="635421" cy="571497"/>
              </a:xfrm>
              <a:prstGeom prst="callout2">
                <a:avLst>
                  <a:gd name="adj1" fmla="val 60000"/>
                  <a:gd name="adj2" fmla="val 12706"/>
                  <a:gd name="adj3" fmla="val 60417"/>
                  <a:gd name="adj4" fmla="val -25414"/>
                  <a:gd name="adj5" fmla="val 213559"/>
                  <a:gd name="adj6" fmla="val -87542"/>
                </a:avLst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1191313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590094"/>
          </a:xfrm>
        </p:spPr>
        <p:txBody>
          <a:bodyPr>
            <a:normAutofit/>
          </a:bodyPr>
          <a:lstStyle/>
          <a:p>
            <a:r>
              <a:rPr lang="fr-FR" dirty="0"/>
              <a:t>Encadre la fraction entre deux entiers.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6/6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ZoneTexte 4">
                <a:extLst>
                  <a:ext uri="{FF2B5EF4-FFF2-40B4-BE49-F238E27FC236}">
                    <a16:creationId xmlns:a16="http://schemas.microsoft.com/office/drawing/2014/main" id="{8345268F-F783-D5DA-372A-731FB9843794}"/>
                  </a:ext>
                </a:extLst>
              </p:cNvPr>
              <p:cNvSpPr txBox="1"/>
              <p:nvPr/>
            </p:nvSpPr>
            <p:spPr>
              <a:xfrm>
                <a:off x="2839539" y="1646823"/>
                <a:ext cx="3385094" cy="108042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4400" dirty="0"/>
                  <a:t>… &lt;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sz="4400" b="1" i="1" dirty="0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4400" b="1" i="1" dirty="0" smtClean="0">
                            <a:latin typeface="Cambria Math" panose="02040503050406030204" pitchFamily="18" charset="0"/>
                          </a:rPr>
                          <m:t>𝟕𝟓</m:t>
                        </m:r>
                        <m:r>
                          <a:rPr lang="fr-FR" sz="4400" b="1" i="1" dirty="0" smtClean="0">
                            <a:latin typeface="Cambria Math" panose="02040503050406030204" pitchFamily="18" charset="0"/>
                          </a:rPr>
                          <m:t>𝟒</m:t>
                        </m:r>
                      </m:num>
                      <m:den>
                        <m:r>
                          <a:rPr lang="fr-FR" sz="4400" b="1" i="1" dirty="0" smtClean="0">
                            <a:latin typeface="Cambria Math" panose="02040503050406030204" pitchFamily="18" charset="0"/>
                          </a:rPr>
                          <m:t>𝟏</m:t>
                        </m:r>
                        <m:r>
                          <a:rPr lang="fr-FR" sz="4400" b="1" i="1" dirty="0" smtClean="0">
                            <a:latin typeface="Cambria Math" panose="02040503050406030204" pitchFamily="18" charset="0"/>
                          </a:rPr>
                          <m:t>𝟎</m:t>
                        </m:r>
                        <m:r>
                          <a:rPr lang="fr-FR" sz="4400" b="1" i="1" dirty="0" smtClean="0">
                            <a:latin typeface="Cambria Math" panose="02040503050406030204" pitchFamily="18" charset="0"/>
                          </a:rPr>
                          <m:t>𝟎</m:t>
                        </m:r>
                      </m:den>
                    </m:f>
                  </m:oMath>
                </a14:m>
                <a:r>
                  <a:rPr lang="fr-FR" sz="4400" dirty="0"/>
                  <a:t> &lt; …</a:t>
                </a:r>
              </a:p>
            </p:txBody>
          </p:sp>
        </mc:Choice>
        <mc:Fallback>
          <p:sp>
            <p:nvSpPr>
              <p:cNvPr id="5" name="ZoneTexte 4">
                <a:extLst>
                  <a:ext uri="{FF2B5EF4-FFF2-40B4-BE49-F238E27FC236}">
                    <a16:creationId xmlns:a16="http://schemas.microsoft.com/office/drawing/2014/main" id="{8345268F-F783-D5DA-372A-731FB984379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39539" y="1646823"/>
                <a:ext cx="3385094" cy="1080424"/>
              </a:xfrm>
              <a:prstGeom prst="rect">
                <a:avLst/>
              </a:prstGeom>
              <a:blipFill>
                <a:blip r:embed="rId2"/>
                <a:stretch>
                  <a:fillRect b="-13559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08129203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66" name="ZoneTexte 65">
                <a:extLst>
                  <a:ext uri="{FF2B5EF4-FFF2-40B4-BE49-F238E27FC236}">
                    <a16:creationId xmlns:a16="http://schemas.microsoft.com/office/drawing/2014/main" id="{A0963459-6E34-07C1-53BC-73CFC60466FF}"/>
                  </a:ext>
                </a:extLst>
              </p:cNvPr>
              <p:cNvSpPr txBox="1"/>
              <p:nvPr/>
            </p:nvSpPr>
            <p:spPr>
              <a:xfrm>
                <a:off x="2839539" y="1646823"/>
                <a:ext cx="3385094" cy="108042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4400" dirty="0"/>
                  <a:t>… &lt;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sz="4400" b="1" i="1" dirty="0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4400" b="1" i="1" dirty="0" smtClean="0">
                            <a:latin typeface="Cambria Math" panose="02040503050406030204" pitchFamily="18" charset="0"/>
                          </a:rPr>
                          <m:t>𝟕𝟓𝟒</m:t>
                        </m:r>
                      </m:num>
                      <m:den>
                        <m:r>
                          <a:rPr lang="fr-FR" sz="4400" b="1" i="1" dirty="0" smtClean="0">
                            <a:latin typeface="Cambria Math" panose="02040503050406030204" pitchFamily="18" charset="0"/>
                          </a:rPr>
                          <m:t>𝟏</m:t>
                        </m:r>
                        <m:r>
                          <a:rPr lang="fr-FR" sz="4400" b="1" i="1" dirty="0" smtClean="0">
                            <a:latin typeface="Cambria Math" panose="02040503050406030204" pitchFamily="18" charset="0"/>
                          </a:rPr>
                          <m:t>𝟎</m:t>
                        </m:r>
                        <m:r>
                          <a:rPr lang="fr-FR" sz="4400" b="1" i="1" dirty="0" smtClean="0">
                            <a:latin typeface="Cambria Math" panose="02040503050406030204" pitchFamily="18" charset="0"/>
                          </a:rPr>
                          <m:t>𝟎</m:t>
                        </m:r>
                      </m:den>
                    </m:f>
                  </m:oMath>
                </a14:m>
                <a:r>
                  <a:rPr lang="fr-FR" sz="4400" dirty="0"/>
                  <a:t> &lt; …</a:t>
                </a:r>
              </a:p>
            </p:txBody>
          </p:sp>
        </mc:Choice>
        <mc:Fallback>
          <p:sp>
            <p:nvSpPr>
              <p:cNvPr id="66" name="ZoneTexte 65">
                <a:extLst>
                  <a:ext uri="{FF2B5EF4-FFF2-40B4-BE49-F238E27FC236}">
                    <a16:creationId xmlns:a16="http://schemas.microsoft.com/office/drawing/2014/main" id="{A0963459-6E34-07C1-53BC-73CFC60466F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39539" y="1646823"/>
                <a:ext cx="3385094" cy="1080424"/>
              </a:xfrm>
              <a:prstGeom prst="rect">
                <a:avLst/>
              </a:prstGeom>
              <a:blipFill>
                <a:blip r:embed="rId2"/>
                <a:stretch>
                  <a:fillRect b="-13559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499050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6/6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04BD2877-D68E-0202-312A-1460B604295D}"/>
              </a:ext>
            </a:extLst>
          </p:cNvPr>
          <p:cNvSpPr txBox="1"/>
          <p:nvPr/>
        </p:nvSpPr>
        <p:spPr>
          <a:xfrm>
            <a:off x="3152869" y="1745280"/>
            <a:ext cx="573740" cy="76944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4400" b="1" dirty="0">
                <a:solidFill>
                  <a:srgbClr val="00B050"/>
                </a:solidFill>
              </a:rPr>
              <a:t>7</a:t>
            </a:r>
            <a:endParaRPr lang="fr-FR" sz="4400" dirty="0">
              <a:solidFill>
                <a:srgbClr val="00B050"/>
              </a:solidFill>
            </a:endParaRP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110FC3ED-6198-2784-C5B8-971B2485C3EB}"/>
              </a:ext>
            </a:extLst>
          </p:cNvPr>
          <p:cNvSpPr txBox="1"/>
          <p:nvPr/>
        </p:nvSpPr>
        <p:spPr>
          <a:xfrm>
            <a:off x="5187419" y="1745281"/>
            <a:ext cx="573740" cy="76944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4400" b="1" dirty="0">
                <a:solidFill>
                  <a:srgbClr val="00B050"/>
                </a:solidFill>
              </a:rPr>
              <a:t>8</a:t>
            </a:r>
            <a:endParaRPr lang="fr-FR" sz="4400" dirty="0">
              <a:solidFill>
                <a:srgbClr val="00B05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3" name="Légende : flèche courbée sans bordure 42">
                <a:extLst>
                  <a:ext uri="{FF2B5EF4-FFF2-40B4-BE49-F238E27FC236}">
                    <a16:creationId xmlns:a16="http://schemas.microsoft.com/office/drawing/2014/main" id="{BB4ACC8D-B2C3-F9D1-6D0B-43710F5AB57C}"/>
                  </a:ext>
                </a:extLst>
              </p:cNvPr>
              <p:cNvSpPr/>
              <p:nvPr/>
            </p:nvSpPr>
            <p:spPr>
              <a:xfrm>
                <a:off x="4716339" y="3679710"/>
                <a:ext cx="635421" cy="571497"/>
              </a:xfrm>
              <a:prstGeom prst="callout2">
                <a:avLst>
                  <a:gd name="adj1" fmla="val 60000"/>
                  <a:gd name="adj2" fmla="val 12706"/>
                  <a:gd name="adj3" fmla="val 60417"/>
                  <a:gd name="adj4" fmla="val -25414"/>
                  <a:gd name="adj5" fmla="val 205976"/>
                  <a:gd name="adj6" fmla="val -65717"/>
                </a:avLst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1600" b="0" i="1" dirty="0" smtClean="0"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1600" b="0" i="1" dirty="0" smtClean="0"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75</m:t>
                          </m:r>
                          <m:r>
                            <a:rPr lang="fr-FR" sz="1600" b="0" i="1" dirty="0" smtClean="0"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num>
                        <m:den>
                          <m:r>
                            <a:rPr lang="fr-FR" sz="1600" b="0" i="1" dirty="0" smtClean="0"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  <m:r>
                            <a:rPr lang="fr-FR" sz="1600" b="0" i="1" dirty="0" smtClean="0"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0</m:t>
                          </m:r>
                          <m:r>
                            <a:rPr lang="fr-FR" sz="1600" b="0" i="1" dirty="0" smtClean="0"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0</m:t>
                          </m:r>
                        </m:den>
                      </m:f>
                    </m:oMath>
                  </m:oMathPara>
                </a14:m>
                <a:endParaRPr lang="fr-FR" sz="1600" dirty="0">
                  <a:solidFill>
                    <a:schemeClr val="bg2">
                      <a:lumMod val="50000"/>
                    </a:schemeClr>
                  </a:solidFill>
                </a:endParaRPr>
              </a:p>
            </p:txBody>
          </p:sp>
        </mc:Choice>
        <mc:Fallback>
          <p:sp>
            <p:nvSpPr>
              <p:cNvPr id="43" name="Légende : flèche courbée sans bordure 42">
                <a:extLst>
                  <a:ext uri="{FF2B5EF4-FFF2-40B4-BE49-F238E27FC236}">
                    <a16:creationId xmlns:a16="http://schemas.microsoft.com/office/drawing/2014/main" id="{BB4ACC8D-B2C3-F9D1-6D0B-43710F5AB57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16339" y="3679710"/>
                <a:ext cx="635421" cy="571497"/>
              </a:xfrm>
              <a:prstGeom prst="callout2">
                <a:avLst>
                  <a:gd name="adj1" fmla="val 60000"/>
                  <a:gd name="adj2" fmla="val 12706"/>
                  <a:gd name="adj3" fmla="val 60417"/>
                  <a:gd name="adj4" fmla="val -25414"/>
                  <a:gd name="adj5" fmla="val 205976"/>
                  <a:gd name="adj6" fmla="val -65717"/>
                </a:avLst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65" name="Groupe 64">
            <a:extLst>
              <a:ext uri="{FF2B5EF4-FFF2-40B4-BE49-F238E27FC236}">
                <a16:creationId xmlns:a16="http://schemas.microsoft.com/office/drawing/2014/main" id="{0B7884E7-4F3E-7FA7-0F73-5C9315AD2E11}"/>
              </a:ext>
            </a:extLst>
          </p:cNvPr>
          <p:cNvGrpSpPr/>
          <p:nvPr/>
        </p:nvGrpSpPr>
        <p:grpSpPr>
          <a:xfrm>
            <a:off x="-264206" y="4296417"/>
            <a:ext cx="10234478" cy="1008896"/>
            <a:chOff x="2769433" y="4019027"/>
            <a:chExt cx="10234478" cy="1008896"/>
          </a:xfrm>
        </p:grpSpPr>
        <p:grpSp>
          <p:nvGrpSpPr>
            <p:cNvPr id="45" name="Groupe 44">
              <a:extLst>
                <a:ext uri="{FF2B5EF4-FFF2-40B4-BE49-F238E27FC236}">
                  <a16:creationId xmlns:a16="http://schemas.microsoft.com/office/drawing/2014/main" id="{85E0F82C-4EEE-FBCA-B5D5-AD1E1DB59532}"/>
                </a:ext>
              </a:extLst>
            </p:cNvPr>
            <p:cNvGrpSpPr/>
            <p:nvPr/>
          </p:nvGrpSpPr>
          <p:grpSpPr>
            <a:xfrm>
              <a:off x="2769433" y="4019027"/>
              <a:ext cx="10234478" cy="1008896"/>
              <a:chOff x="4298113" y="413504"/>
              <a:chExt cx="10234478" cy="1008896"/>
            </a:xfrm>
          </p:grpSpPr>
          <p:cxnSp>
            <p:nvCxnSpPr>
              <p:cNvPr id="46" name="Connecteur droit 45">
                <a:extLst>
                  <a:ext uri="{FF2B5EF4-FFF2-40B4-BE49-F238E27FC236}">
                    <a16:creationId xmlns:a16="http://schemas.microsoft.com/office/drawing/2014/main" id="{B16ABE63-D84E-ECB8-D1CD-E594D7DE10FB}"/>
                  </a:ext>
                </a:extLst>
              </p:cNvPr>
              <p:cNvCxnSpPr/>
              <p:nvPr/>
            </p:nvCxnSpPr>
            <p:spPr>
              <a:xfrm>
                <a:off x="4457453" y="882400"/>
                <a:ext cx="0" cy="54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Connecteur droit 47">
                <a:extLst>
                  <a:ext uri="{FF2B5EF4-FFF2-40B4-BE49-F238E27FC236}">
                    <a16:creationId xmlns:a16="http://schemas.microsoft.com/office/drawing/2014/main" id="{9CCAD638-888F-FD0A-D62F-76CEE051F302}"/>
                  </a:ext>
                </a:extLst>
              </p:cNvPr>
              <p:cNvCxnSpPr/>
              <p:nvPr/>
            </p:nvCxnSpPr>
            <p:spPr>
              <a:xfrm>
                <a:off x="7328561" y="872299"/>
                <a:ext cx="0" cy="54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0" name="ZoneTexte 49">
                <a:extLst>
                  <a:ext uri="{FF2B5EF4-FFF2-40B4-BE49-F238E27FC236}">
                    <a16:creationId xmlns:a16="http://schemas.microsoft.com/office/drawing/2014/main" id="{E20E3CC3-9E50-6190-17B3-35683AF359F0}"/>
                  </a:ext>
                </a:extLst>
              </p:cNvPr>
              <p:cNvSpPr txBox="1"/>
              <p:nvPr/>
            </p:nvSpPr>
            <p:spPr>
              <a:xfrm>
                <a:off x="7192960" y="413504"/>
                <a:ext cx="271201" cy="461665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fr-FR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7</a:t>
                </a:r>
              </a:p>
            </p:txBody>
          </p:sp>
          <p:sp>
            <p:nvSpPr>
              <p:cNvPr id="51" name="ZoneTexte 50">
                <a:extLst>
                  <a:ext uri="{FF2B5EF4-FFF2-40B4-BE49-F238E27FC236}">
                    <a16:creationId xmlns:a16="http://schemas.microsoft.com/office/drawing/2014/main" id="{50BEE350-6AF2-9AD4-B971-BFC7D3E79F8A}"/>
                  </a:ext>
                </a:extLst>
              </p:cNvPr>
              <p:cNvSpPr txBox="1"/>
              <p:nvPr/>
            </p:nvSpPr>
            <p:spPr>
              <a:xfrm>
                <a:off x="4298113" y="413504"/>
                <a:ext cx="841615" cy="461665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fr-FR" sz="24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6</a:t>
                </a:r>
              </a:p>
            </p:txBody>
          </p:sp>
          <p:cxnSp>
            <p:nvCxnSpPr>
              <p:cNvPr id="52" name="Connecteur droit 51">
                <a:extLst>
                  <a:ext uri="{FF2B5EF4-FFF2-40B4-BE49-F238E27FC236}">
                    <a16:creationId xmlns:a16="http://schemas.microsoft.com/office/drawing/2014/main" id="{58241940-1404-4A20-C54C-789AE29250B9}"/>
                  </a:ext>
                </a:extLst>
              </p:cNvPr>
              <p:cNvCxnSpPr/>
              <p:nvPr/>
            </p:nvCxnSpPr>
            <p:spPr>
              <a:xfrm>
                <a:off x="4452591" y="1414701"/>
                <a:ext cx="1008000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54" name="Connecteur droit 53">
              <a:extLst>
                <a:ext uri="{FF2B5EF4-FFF2-40B4-BE49-F238E27FC236}">
                  <a16:creationId xmlns:a16="http://schemas.microsoft.com/office/drawing/2014/main" id="{5295327E-D056-2F1A-F960-DAB2B2841BAD}"/>
                </a:ext>
              </a:extLst>
            </p:cNvPr>
            <p:cNvCxnSpPr/>
            <p:nvPr/>
          </p:nvCxnSpPr>
          <p:spPr>
            <a:xfrm>
              <a:off x="5797790" y="4487923"/>
              <a:ext cx="0" cy="54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Connecteur droit 55">
              <a:extLst>
                <a:ext uri="{FF2B5EF4-FFF2-40B4-BE49-F238E27FC236}">
                  <a16:creationId xmlns:a16="http://schemas.microsoft.com/office/drawing/2014/main" id="{D5937315-22CC-1B9C-6DE6-17BA51001977}"/>
                </a:ext>
              </a:extLst>
            </p:cNvPr>
            <p:cNvCxnSpPr/>
            <p:nvPr/>
          </p:nvCxnSpPr>
          <p:spPr>
            <a:xfrm>
              <a:off x="8668898" y="4477822"/>
              <a:ext cx="0" cy="54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Connecteur droit 58">
              <a:extLst>
                <a:ext uri="{FF2B5EF4-FFF2-40B4-BE49-F238E27FC236}">
                  <a16:creationId xmlns:a16="http://schemas.microsoft.com/office/drawing/2014/main" id="{CC6B68E3-44A1-F984-A58B-3F8817C1CBB6}"/>
                </a:ext>
              </a:extLst>
            </p:cNvPr>
            <p:cNvCxnSpPr/>
            <p:nvPr/>
          </p:nvCxnSpPr>
          <p:spPr>
            <a:xfrm>
              <a:off x="8669982" y="4477822"/>
              <a:ext cx="0" cy="54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Connecteur droit 60">
              <a:extLst>
                <a:ext uri="{FF2B5EF4-FFF2-40B4-BE49-F238E27FC236}">
                  <a16:creationId xmlns:a16="http://schemas.microsoft.com/office/drawing/2014/main" id="{9507B730-368C-DA72-454C-0D87CE44B59D}"/>
                </a:ext>
              </a:extLst>
            </p:cNvPr>
            <p:cNvCxnSpPr/>
            <p:nvPr/>
          </p:nvCxnSpPr>
          <p:spPr>
            <a:xfrm>
              <a:off x="11541090" y="4467721"/>
              <a:ext cx="0" cy="54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4" name="ZoneTexte 63">
              <a:extLst>
                <a:ext uri="{FF2B5EF4-FFF2-40B4-BE49-F238E27FC236}">
                  <a16:creationId xmlns:a16="http://schemas.microsoft.com/office/drawing/2014/main" id="{6E10983E-F32C-71CD-2254-57C87B3D5DD1}"/>
                </a:ext>
              </a:extLst>
            </p:cNvPr>
            <p:cNvSpPr txBox="1"/>
            <p:nvPr/>
          </p:nvSpPr>
          <p:spPr>
            <a:xfrm>
              <a:off x="8531206" y="4032416"/>
              <a:ext cx="271201" cy="46166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8</a:t>
              </a:r>
            </a:p>
          </p:txBody>
        </p:sp>
      </p:grpSp>
      <p:cxnSp>
        <p:nvCxnSpPr>
          <p:cNvPr id="5" name="Connecteur droit 4">
            <a:extLst>
              <a:ext uri="{FF2B5EF4-FFF2-40B4-BE49-F238E27FC236}">
                <a16:creationId xmlns:a16="http://schemas.microsoft.com/office/drawing/2014/main" id="{8AD78033-4FBB-EABC-3DA0-F59F4053A64E}"/>
              </a:ext>
            </a:extLst>
          </p:cNvPr>
          <p:cNvCxnSpPr/>
          <p:nvPr/>
        </p:nvCxnSpPr>
        <p:spPr>
          <a:xfrm>
            <a:off x="4295469" y="4925111"/>
            <a:ext cx="0" cy="360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ZoneTexte 3">
            <a:extLst>
              <a:ext uri="{FF2B5EF4-FFF2-40B4-BE49-F238E27FC236}">
                <a16:creationId xmlns:a16="http://schemas.microsoft.com/office/drawing/2014/main" id="{7AF242EF-4651-5017-946A-032D547B6340}"/>
              </a:ext>
            </a:extLst>
          </p:cNvPr>
          <p:cNvSpPr txBox="1"/>
          <p:nvPr/>
        </p:nvSpPr>
        <p:spPr>
          <a:xfrm>
            <a:off x="8339835" y="4251207"/>
            <a:ext cx="271201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9</a:t>
            </a:r>
          </a:p>
        </p:txBody>
      </p:sp>
    </p:spTree>
    <p:extLst>
      <p:ext uri="{BB962C8B-B14F-4D97-AF65-F5344CB8AC3E}">
        <p14:creationId xmlns:p14="http://schemas.microsoft.com/office/powerpoint/2010/main" val="2853047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590094"/>
          </a:xfrm>
        </p:spPr>
        <p:txBody>
          <a:bodyPr>
            <a:normAutofit/>
          </a:bodyPr>
          <a:lstStyle/>
          <a:p>
            <a:r>
              <a:rPr lang="fr-FR" dirty="0"/>
              <a:t>Encadre la fraction entre deux entiers.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1/6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ZoneTexte 4">
                <a:extLst>
                  <a:ext uri="{FF2B5EF4-FFF2-40B4-BE49-F238E27FC236}">
                    <a16:creationId xmlns:a16="http://schemas.microsoft.com/office/drawing/2014/main" id="{8345268F-F783-D5DA-372A-731FB9843794}"/>
                  </a:ext>
                </a:extLst>
              </p:cNvPr>
              <p:cNvSpPr txBox="1"/>
              <p:nvPr/>
            </p:nvSpPr>
            <p:spPr>
              <a:xfrm>
                <a:off x="2839539" y="1646823"/>
                <a:ext cx="3385094" cy="10671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4400" dirty="0"/>
                  <a:t>… &lt;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sz="4400" b="1" i="1" dirty="0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4400" b="1" i="1" dirty="0" smtClean="0">
                            <a:latin typeface="Cambria Math" panose="02040503050406030204" pitchFamily="18" charset="0"/>
                          </a:rPr>
                          <m:t>𝟑</m:t>
                        </m:r>
                      </m:num>
                      <m:den>
                        <m:r>
                          <a:rPr lang="fr-FR" sz="4400" b="1" i="1" dirty="0" smtClean="0">
                            <a:latin typeface="Cambria Math" panose="020405030504060302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fr-FR" sz="4400" dirty="0"/>
                  <a:t> &lt; …</a:t>
                </a:r>
              </a:p>
            </p:txBody>
          </p:sp>
        </mc:Choice>
        <mc:Fallback>
          <p:sp>
            <p:nvSpPr>
              <p:cNvPr id="5" name="ZoneTexte 4">
                <a:extLst>
                  <a:ext uri="{FF2B5EF4-FFF2-40B4-BE49-F238E27FC236}">
                    <a16:creationId xmlns:a16="http://schemas.microsoft.com/office/drawing/2014/main" id="{8345268F-F783-D5DA-372A-731FB984379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39539" y="1646823"/>
                <a:ext cx="3385094" cy="1067152"/>
              </a:xfrm>
              <a:prstGeom prst="rect">
                <a:avLst/>
              </a:prstGeom>
              <a:blipFill>
                <a:blip r:embed="rId2"/>
                <a:stretch>
                  <a:fillRect b="-13714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0792321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66" name="ZoneTexte 65">
                <a:extLst>
                  <a:ext uri="{FF2B5EF4-FFF2-40B4-BE49-F238E27FC236}">
                    <a16:creationId xmlns:a16="http://schemas.microsoft.com/office/drawing/2014/main" id="{A0963459-6E34-07C1-53BC-73CFC60466FF}"/>
                  </a:ext>
                </a:extLst>
              </p:cNvPr>
              <p:cNvSpPr txBox="1"/>
              <p:nvPr/>
            </p:nvSpPr>
            <p:spPr>
              <a:xfrm>
                <a:off x="2839539" y="1646823"/>
                <a:ext cx="3385094" cy="10671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4400" dirty="0"/>
                  <a:t>… &lt;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sz="4400" b="1" i="1" dirty="0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4400" b="1" i="1" dirty="0" smtClean="0">
                            <a:latin typeface="Cambria Math" panose="02040503050406030204" pitchFamily="18" charset="0"/>
                          </a:rPr>
                          <m:t>𝟑</m:t>
                        </m:r>
                      </m:num>
                      <m:den>
                        <m:r>
                          <a:rPr lang="fr-FR" sz="4400" b="1" i="1" dirty="0" smtClean="0">
                            <a:latin typeface="Cambria Math" panose="020405030504060302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fr-FR" sz="4400" dirty="0"/>
                  <a:t> &lt; …</a:t>
                </a:r>
              </a:p>
            </p:txBody>
          </p:sp>
        </mc:Choice>
        <mc:Fallback>
          <p:sp>
            <p:nvSpPr>
              <p:cNvPr id="66" name="ZoneTexte 65">
                <a:extLst>
                  <a:ext uri="{FF2B5EF4-FFF2-40B4-BE49-F238E27FC236}">
                    <a16:creationId xmlns:a16="http://schemas.microsoft.com/office/drawing/2014/main" id="{A0963459-6E34-07C1-53BC-73CFC60466F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39539" y="1646823"/>
                <a:ext cx="3385094" cy="1067152"/>
              </a:xfrm>
              <a:prstGeom prst="rect">
                <a:avLst/>
              </a:prstGeom>
              <a:blipFill>
                <a:blip r:embed="rId2"/>
                <a:stretch>
                  <a:fillRect b="-13714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499050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1/6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04BD2877-D68E-0202-312A-1460B604295D}"/>
              </a:ext>
            </a:extLst>
          </p:cNvPr>
          <p:cNvSpPr txBox="1"/>
          <p:nvPr/>
        </p:nvSpPr>
        <p:spPr>
          <a:xfrm>
            <a:off x="3382842" y="1745282"/>
            <a:ext cx="573740" cy="76944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4400" b="1" dirty="0">
                <a:solidFill>
                  <a:srgbClr val="00B050"/>
                </a:solidFill>
              </a:rPr>
              <a:t>1</a:t>
            </a:r>
            <a:endParaRPr lang="fr-FR" sz="4400" dirty="0">
              <a:solidFill>
                <a:srgbClr val="00B050"/>
              </a:solidFill>
            </a:endParaRP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110FC3ED-6198-2784-C5B8-971B2485C3EB}"/>
              </a:ext>
            </a:extLst>
          </p:cNvPr>
          <p:cNvSpPr txBox="1"/>
          <p:nvPr/>
        </p:nvSpPr>
        <p:spPr>
          <a:xfrm>
            <a:off x="5187419" y="1745281"/>
            <a:ext cx="414038" cy="76944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4400" b="1" dirty="0">
                <a:solidFill>
                  <a:srgbClr val="00B050"/>
                </a:solidFill>
              </a:rPr>
              <a:t>2</a:t>
            </a:r>
            <a:endParaRPr lang="fr-FR" sz="4400" dirty="0">
              <a:solidFill>
                <a:srgbClr val="00B05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3" name="Légende : flèche courbée sans bordure 42">
                <a:extLst>
                  <a:ext uri="{FF2B5EF4-FFF2-40B4-BE49-F238E27FC236}">
                    <a16:creationId xmlns:a16="http://schemas.microsoft.com/office/drawing/2014/main" id="{BB4ACC8D-B2C3-F9D1-6D0B-43710F5AB57C}"/>
                  </a:ext>
                </a:extLst>
              </p:cNvPr>
              <p:cNvSpPr/>
              <p:nvPr/>
            </p:nvSpPr>
            <p:spPr>
              <a:xfrm>
                <a:off x="5239935" y="3858277"/>
                <a:ext cx="635421" cy="571497"/>
              </a:xfrm>
              <a:prstGeom prst="callout2">
                <a:avLst>
                  <a:gd name="adj1" fmla="val 60000"/>
                  <a:gd name="adj2" fmla="val 12706"/>
                  <a:gd name="adj3" fmla="val 60417"/>
                  <a:gd name="adj4" fmla="val -25414"/>
                  <a:gd name="adj5" fmla="val 169143"/>
                  <a:gd name="adj6" fmla="val -63103"/>
                </a:avLst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1600" b="0" i="1" dirty="0" smtClean="0"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1600" b="0" i="1" dirty="0" smtClean="0"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fr-FR" sz="1600" b="0" i="1" dirty="0" smtClean="0"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fr-FR" sz="1600" dirty="0">
                  <a:solidFill>
                    <a:schemeClr val="bg2">
                      <a:lumMod val="50000"/>
                    </a:schemeClr>
                  </a:solidFill>
                </a:endParaRPr>
              </a:p>
            </p:txBody>
          </p:sp>
        </mc:Choice>
        <mc:Fallback>
          <p:sp>
            <p:nvSpPr>
              <p:cNvPr id="43" name="Légende : flèche courbée sans bordure 42">
                <a:extLst>
                  <a:ext uri="{FF2B5EF4-FFF2-40B4-BE49-F238E27FC236}">
                    <a16:creationId xmlns:a16="http://schemas.microsoft.com/office/drawing/2014/main" id="{BB4ACC8D-B2C3-F9D1-6D0B-43710F5AB57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39935" y="3858277"/>
                <a:ext cx="635421" cy="571497"/>
              </a:xfrm>
              <a:prstGeom prst="callout2">
                <a:avLst>
                  <a:gd name="adj1" fmla="val 60000"/>
                  <a:gd name="adj2" fmla="val 12706"/>
                  <a:gd name="adj3" fmla="val 60417"/>
                  <a:gd name="adj4" fmla="val -25414"/>
                  <a:gd name="adj5" fmla="val 169143"/>
                  <a:gd name="adj6" fmla="val -63103"/>
                </a:avLst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65" name="Groupe 64">
            <a:extLst>
              <a:ext uri="{FF2B5EF4-FFF2-40B4-BE49-F238E27FC236}">
                <a16:creationId xmlns:a16="http://schemas.microsoft.com/office/drawing/2014/main" id="{0B7884E7-4F3E-7FA7-0F73-5C9315AD2E11}"/>
              </a:ext>
            </a:extLst>
          </p:cNvPr>
          <p:cNvGrpSpPr/>
          <p:nvPr/>
        </p:nvGrpSpPr>
        <p:grpSpPr>
          <a:xfrm>
            <a:off x="338366" y="4268800"/>
            <a:ext cx="10234478" cy="1008896"/>
            <a:chOff x="2769433" y="4019027"/>
            <a:chExt cx="10234478" cy="1008896"/>
          </a:xfrm>
        </p:grpSpPr>
        <p:grpSp>
          <p:nvGrpSpPr>
            <p:cNvPr id="45" name="Groupe 44">
              <a:extLst>
                <a:ext uri="{FF2B5EF4-FFF2-40B4-BE49-F238E27FC236}">
                  <a16:creationId xmlns:a16="http://schemas.microsoft.com/office/drawing/2014/main" id="{85E0F82C-4EEE-FBCA-B5D5-AD1E1DB59532}"/>
                </a:ext>
              </a:extLst>
            </p:cNvPr>
            <p:cNvGrpSpPr/>
            <p:nvPr/>
          </p:nvGrpSpPr>
          <p:grpSpPr>
            <a:xfrm>
              <a:off x="2769433" y="4019027"/>
              <a:ext cx="10234478" cy="1008896"/>
              <a:chOff x="4298113" y="413504"/>
              <a:chExt cx="10234478" cy="1008896"/>
            </a:xfrm>
          </p:grpSpPr>
          <p:cxnSp>
            <p:nvCxnSpPr>
              <p:cNvPr id="46" name="Connecteur droit 45">
                <a:extLst>
                  <a:ext uri="{FF2B5EF4-FFF2-40B4-BE49-F238E27FC236}">
                    <a16:creationId xmlns:a16="http://schemas.microsoft.com/office/drawing/2014/main" id="{B16ABE63-D84E-ECB8-D1CD-E594D7DE10FB}"/>
                  </a:ext>
                </a:extLst>
              </p:cNvPr>
              <p:cNvCxnSpPr/>
              <p:nvPr/>
            </p:nvCxnSpPr>
            <p:spPr>
              <a:xfrm>
                <a:off x="4457453" y="882400"/>
                <a:ext cx="0" cy="54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Connecteur droit 47">
                <a:extLst>
                  <a:ext uri="{FF2B5EF4-FFF2-40B4-BE49-F238E27FC236}">
                    <a16:creationId xmlns:a16="http://schemas.microsoft.com/office/drawing/2014/main" id="{9CCAD638-888F-FD0A-D62F-76CEE051F302}"/>
                  </a:ext>
                </a:extLst>
              </p:cNvPr>
              <p:cNvCxnSpPr/>
              <p:nvPr/>
            </p:nvCxnSpPr>
            <p:spPr>
              <a:xfrm>
                <a:off x="7328561" y="872299"/>
                <a:ext cx="0" cy="54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Connecteur droit 48">
                <a:extLst>
                  <a:ext uri="{FF2B5EF4-FFF2-40B4-BE49-F238E27FC236}">
                    <a16:creationId xmlns:a16="http://schemas.microsoft.com/office/drawing/2014/main" id="{B170C1AA-B9DE-2692-4831-17B72133DD03}"/>
                  </a:ext>
                </a:extLst>
              </p:cNvPr>
              <p:cNvCxnSpPr/>
              <p:nvPr/>
            </p:nvCxnSpPr>
            <p:spPr>
              <a:xfrm>
                <a:off x="8779931" y="1042198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0" name="ZoneTexte 49">
                <a:extLst>
                  <a:ext uri="{FF2B5EF4-FFF2-40B4-BE49-F238E27FC236}">
                    <a16:creationId xmlns:a16="http://schemas.microsoft.com/office/drawing/2014/main" id="{E20E3CC3-9E50-6190-17B3-35683AF359F0}"/>
                  </a:ext>
                </a:extLst>
              </p:cNvPr>
              <p:cNvSpPr txBox="1"/>
              <p:nvPr/>
            </p:nvSpPr>
            <p:spPr>
              <a:xfrm>
                <a:off x="7192960" y="413504"/>
                <a:ext cx="271201" cy="461665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fr-FR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1</a:t>
                </a:r>
              </a:p>
            </p:txBody>
          </p:sp>
          <p:sp>
            <p:nvSpPr>
              <p:cNvPr id="51" name="ZoneTexte 50">
                <a:extLst>
                  <a:ext uri="{FF2B5EF4-FFF2-40B4-BE49-F238E27FC236}">
                    <a16:creationId xmlns:a16="http://schemas.microsoft.com/office/drawing/2014/main" id="{50BEE350-6AF2-9AD4-B971-BFC7D3E79F8A}"/>
                  </a:ext>
                </a:extLst>
              </p:cNvPr>
              <p:cNvSpPr txBox="1"/>
              <p:nvPr/>
            </p:nvSpPr>
            <p:spPr>
              <a:xfrm>
                <a:off x="4298113" y="413504"/>
                <a:ext cx="841615" cy="461665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fr-FR" sz="24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0</a:t>
                </a:r>
              </a:p>
            </p:txBody>
          </p:sp>
          <p:cxnSp>
            <p:nvCxnSpPr>
              <p:cNvPr id="52" name="Connecteur droit 51">
                <a:extLst>
                  <a:ext uri="{FF2B5EF4-FFF2-40B4-BE49-F238E27FC236}">
                    <a16:creationId xmlns:a16="http://schemas.microsoft.com/office/drawing/2014/main" id="{58241940-1404-4A20-C54C-789AE29250B9}"/>
                  </a:ext>
                </a:extLst>
              </p:cNvPr>
              <p:cNvCxnSpPr/>
              <p:nvPr/>
            </p:nvCxnSpPr>
            <p:spPr>
              <a:xfrm>
                <a:off x="4452591" y="1414701"/>
                <a:ext cx="1008000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54" name="Connecteur droit 53">
              <a:extLst>
                <a:ext uri="{FF2B5EF4-FFF2-40B4-BE49-F238E27FC236}">
                  <a16:creationId xmlns:a16="http://schemas.microsoft.com/office/drawing/2014/main" id="{5295327E-D056-2F1A-F960-DAB2B2841BAD}"/>
                </a:ext>
              </a:extLst>
            </p:cNvPr>
            <p:cNvCxnSpPr/>
            <p:nvPr/>
          </p:nvCxnSpPr>
          <p:spPr>
            <a:xfrm>
              <a:off x="5797790" y="4487923"/>
              <a:ext cx="0" cy="54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Connecteur droit 55">
              <a:extLst>
                <a:ext uri="{FF2B5EF4-FFF2-40B4-BE49-F238E27FC236}">
                  <a16:creationId xmlns:a16="http://schemas.microsoft.com/office/drawing/2014/main" id="{D5937315-22CC-1B9C-6DE6-17BA51001977}"/>
                </a:ext>
              </a:extLst>
            </p:cNvPr>
            <p:cNvCxnSpPr/>
            <p:nvPr/>
          </p:nvCxnSpPr>
          <p:spPr>
            <a:xfrm>
              <a:off x="8668898" y="4477822"/>
              <a:ext cx="0" cy="54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Connecteur droit 58">
              <a:extLst>
                <a:ext uri="{FF2B5EF4-FFF2-40B4-BE49-F238E27FC236}">
                  <a16:creationId xmlns:a16="http://schemas.microsoft.com/office/drawing/2014/main" id="{CC6B68E3-44A1-F984-A58B-3F8817C1CBB6}"/>
                </a:ext>
              </a:extLst>
            </p:cNvPr>
            <p:cNvCxnSpPr/>
            <p:nvPr/>
          </p:nvCxnSpPr>
          <p:spPr>
            <a:xfrm>
              <a:off x="8669982" y="4477822"/>
              <a:ext cx="0" cy="54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Connecteur droit 60">
              <a:extLst>
                <a:ext uri="{FF2B5EF4-FFF2-40B4-BE49-F238E27FC236}">
                  <a16:creationId xmlns:a16="http://schemas.microsoft.com/office/drawing/2014/main" id="{9507B730-368C-DA72-454C-0D87CE44B59D}"/>
                </a:ext>
              </a:extLst>
            </p:cNvPr>
            <p:cNvCxnSpPr/>
            <p:nvPr/>
          </p:nvCxnSpPr>
          <p:spPr>
            <a:xfrm>
              <a:off x="11541090" y="4467721"/>
              <a:ext cx="0" cy="54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4" name="ZoneTexte 63">
              <a:extLst>
                <a:ext uri="{FF2B5EF4-FFF2-40B4-BE49-F238E27FC236}">
                  <a16:creationId xmlns:a16="http://schemas.microsoft.com/office/drawing/2014/main" id="{6E10983E-F32C-71CD-2254-57C87B3D5DD1}"/>
                </a:ext>
              </a:extLst>
            </p:cNvPr>
            <p:cNvSpPr txBox="1"/>
            <p:nvPr/>
          </p:nvSpPr>
          <p:spPr>
            <a:xfrm>
              <a:off x="8531206" y="4032416"/>
              <a:ext cx="271201" cy="46166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2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95017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590094"/>
          </a:xfrm>
        </p:spPr>
        <p:txBody>
          <a:bodyPr>
            <a:normAutofit/>
          </a:bodyPr>
          <a:lstStyle/>
          <a:p>
            <a:r>
              <a:rPr lang="fr-FR" dirty="0"/>
              <a:t>Encadre la fraction entre deux entiers.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2/6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ZoneTexte 4">
                <a:extLst>
                  <a:ext uri="{FF2B5EF4-FFF2-40B4-BE49-F238E27FC236}">
                    <a16:creationId xmlns:a16="http://schemas.microsoft.com/office/drawing/2014/main" id="{8345268F-F783-D5DA-372A-731FB9843794}"/>
                  </a:ext>
                </a:extLst>
              </p:cNvPr>
              <p:cNvSpPr txBox="1"/>
              <p:nvPr/>
            </p:nvSpPr>
            <p:spPr>
              <a:xfrm>
                <a:off x="2839539" y="1646823"/>
                <a:ext cx="3385094" cy="10671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4400" dirty="0"/>
                  <a:t>… &lt;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sz="4400" b="1" i="1" dirty="0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4400" b="1" i="1" dirty="0" smtClean="0">
                            <a:latin typeface="Cambria Math" panose="02040503050406030204" pitchFamily="18" charset="0"/>
                          </a:rPr>
                          <m:t>𝟕</m:t>
                        </m:r>
                      </m:num>
                      <m:den>
                        <m:r>
                          <a:rPr lang="fr-FR" sz="4400" b="1" i="1" dirty="0" smtClean="0">
                            <a:latin typeface="Cambria Math" panose="02040503050406030204" pitchFamily="18" charset="0"/>
                          </a:rPr>
                          <m:t>𝟒</m:t>
                        </m:r>
                      </m:den>
                    </m:f>
                  </m:oMath>
                </a14:m>
                <a:r>
                  <a:rPr lang="fr-FR" sz="4400" dirty="0"/>
                  <a:t> &lt; …</a:t>
                </a:r>
              </a:p>
            </p:txBody>
          </p:sp>
        </mc:Choice>
        <mc:Fallback>
          <p:sp>
            <p:nvSpPr>
              <p:cNvPr id="5" name="ZoneTexte 4">
                <a:extLst>
                  <a:ext uri="{FF2B5EF4-FFF2-40B4-BE49-F238E27FC236}">
                    <a16:creationId xmlns:a16="http://schemas.microsoft.com/office/drawing/2014/main" id="{8345268F-F783-D5DA-372A-731FB984379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39539" y="1646823"/>
                <a:ext cx="3385094" cy="1067152"/>
              </a:xfrm>
              <a:prstGeom prst="rect">
                <a:avLst/>
              </a:prstGeom>
              <a:blipFill>
                <a:blip r:embed="rId2"/>
                <a:stretch>
                  <a:fillRect b="-13714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6157592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66" name="ZoneTexte 65">
                <a:extLst>
                  <a:ext uri="{FF2B5EF4-FFF2-40B4-BE49-F238E27FC236}">
                    <a16:creationId xmlns:a16="http://schemas.microsoft.com/office/drawing/2014/main" id="{A0963459-6E34-07C1-53BC-73CFC60466FF}"/>
                  </a:ext>
                </a:extLst>
              </p:cNvPr>
              <p:cNvSpPr txBox="1"/>
              <p:nvPr/>
            </p:nvSpPr>
            <p:spPr>
              <a:xfrm>
                <a:off x="2839539" y="1646823"/>
                <a:ext cx="3385094" cy="10671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4400" dirty="0"/>
                  <a:t>… &lt;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sz="4400" b="1" i="1" dirty="0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4400" b="1" i="1" dirty="0" smtClean="0">
                            <a:latin typeface="Cambria Math" panose="02040503050406030204" pitchFamily="18" charset="0"/>
                          </a:rPr>
                          <m:t>𝟕</m:t>
                        </m:r>
                      </m:num>
                      <m:den>
                        <m:r>
                          <a:rPr lang="fr-FR" sz="4400" b="1" i="1" dirty="0" smtClean="0">
                            <a:latin typeface="Cambria Math" panose="02040503050406030204" pitchFamily="18" charset="0"/>
                          </a:rPr>
                          <m:t>𝟒</m:t>
                        </m:r>
                      </m:den>
                    </m:f>
                  </m:oMath>
                </a14:m>
                <a:r>
                  <a:rPr lang="fr-FR" sz="4400" dirty="0"/>
                  <a:t> &lt; …</a:t>
                </a:r>
              </a:p>
            </p:txBody>
          </p:sp>
        </mc:Choice>
        <mc:Fallback>
          <p:sp>
            <p:nvSpPr>
              <p:cNvPr id="66" name="ZoneTexte 65">
                <a:extLst>
                  <a:ext uri="{FF2B5EF4-FFF2-40B4-BE49-F238E27FC236}">
                    <a16:creationId xmlns:a16="http://schemas.microsoft.com/office/drawing/2014/main" id="{A0963459-6E34-07C1-53BC-73CFC60466F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39539" y="1646823"/>
                <a:ext cx="3385094" cy="1067152"/>
              </a:xfrm>
              <a:prstGeom prst="rect">
                <a:avLst/>
              </a:prstGeom>
              <a:blipFill>
                <a:blip r:embed="rId2"/>
                <a:stretch>
                  <a:fillRect b="-13714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499050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2/6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04BD2877-D68E-0202-312A-1460B604295D}"/>
              </a:ext>
            </a:extLst>
          </p:cNvPr>
          <p:cNvSpPr txBox="1"/>
          <p:nvPr/>
        </p:nvSpPr>
        <p:spPr>
          <a:xfrm>
            <a:off x="3382842" y="1745282"/>
            <a:ext cx="573740" cy="76944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4400" b="1" dirty="0">
                <a:solidFill>
                  <a:srgbClr val="00B050"/>
                </a:solidFill>
              </a:rPr>
              <a:t>1</a:t>
            </a:r>
            <a:endParaRPr lang="fr-FR" sz="4400" dirty="0">
              <a:solidFill>
                <a:srgbClr val="00B050"/>
              </a:solidFill>
            </a:endParaRP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110FC3ED-6198-2784-C5B8-971B2485C3EB}"/>
              </a:ext>
            </a:extLst>
          </p:cNvPr>
          <p:cNvSpPr txBox="1"/>
          <p:nvPr/>
        </p:nvSpPr>
        <p:spPr>
          <a:xfrm>
            <a:off x="5187419" y="1745281"/>
            <a:ext cx="414038" cy="76944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4400" b="1" dirty="0">
                <a:solidFill>
                  <a:srgbClr val="00B050"/>
                </a:solidFill>
              </a:rPr>
              <a:t>2</a:t>
            </a:r>
            <a:endParaRPr lang="fr-FR" sz="4400" dirty="0">
              <a:solidFill>
                <a:srgbClr val="00B05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3" name="Légende : flèche courbée sans bordure 42">
                <a:extLst>
                  <a:ext uri="{FF2B5EF4-FFF2-40B4-BE49-F238E27FC236}">
                    <a16:creationId xmlns:a16="http://schemas.microsoft.com/office/drawing/2014/main" id="{BB4ACC8D-B2C3-F9D1-6D0B-43710F5AB57C}"/>
                  </a:ext>
                </a:extLst>
              </p:cNvPr>
              <p:cNvSpPr/>
              <p:nvPr/>
            </p:nvSpPr>
            <p:spPr>
              <a:xfrm>
                <a:off x="5550185" y="3836305"/>
                <a:ext cx="635421" cy="571497"/>
              </a:xfrm>
              <a:prstGeom prst="callout2">
                <a:avLst>
                  <a:gd name="adj1" fmla="val 60000"/>
                  <a:gd name="adj2" fmla="val 12706"/>
                  <a:gd name="adj3" fmla="val 60417"/>
                  <a:gd name="adj4" fmla="val -25414"/>
                  <a:gd name="adj5" fmla="val 169143"/>
                  <a:gd name="adj6" fmla="val -63103"/>
                </a:avLst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1600" b="0" i="1" dirty="0" smtClean="0"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1600" b="0" i="1" dirty="0" smtClean="0"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7</m:t>
                          </m:r>
                        </m:num>
                        <m:den>
                          <m:r>
                            <a:rPr lang="fr-FR" sz="1600" b="0" i="1" dirty="0" smtClean="0"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fr-FR" sz="1600" dirty="0">
                  <a:solidFill>
                    <a:schemeClr val="bg2">
                      <a:lumMod val="50000"/>
                    </a:schemeClr>
                  </a:solidFill>
                </a:endParaRPr>
              </a:p>
            </p:txBody>
          </p:sp>
        </mc:Choice>
        <mc:Fallback>
          <p:sp>
            <p:nvSpPr>
              <p:cNvPr id="43" name="Légende : flèche courbée sans bordure 42">
                <a:extLst>
                  <a:ext uri="{FF2B5EF4-FFF2-40B4-BE49-F238E27FC236}">
                    <a16:creationId xmlns:a16="http://schemas.microsoft.com/office/drawing/2014/main" id="{BB4ACC8D-B2C3-F9D1-6D0B-43710F5AB57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50185" y="3836305"/>
                <a:ext cx="635421" cy="571497"/>
              </a:xfrm>
              <a:prstGeom prst="callout2">
                <a:avLst>
                  <a:gd name="adj1" fmla="val 60000"/>
                  <a:gd name="adj2" fmla="val 12706"/>
                  <a:gd name="adj3" fmla="val 60417"/>
                  <a:gd name="adj4" fmla="val -25414"/>
                  <a:gd name="adj5" fmla="val 169143"/>
                  <a:gd name="adj6" fmla="val -63103"/>
                </a:avLst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65" name="Groupe 64">
            <a:extLst>
              <a:ext uri="{FF2B5EF4-FFF2-40B4-BE49-F238E27FC236}">
                <a16:creationId xmlns:a16="http://schemas.microsoft.com/office/drawing/2014/main" id="{0B7884E7-4F3E-7FA7-0F73-5C9315AD2E11}"/>
              </a:ext>
            </a:extLst>
          </p:cNvPr>
          <p:cNvGrpSpPr/>
          <p:nvPr/>
        </p:nvGrpSpPr>
        <p:grpSpPr>
          <a:xfrm>
            <a:off x="0" y="4390343"/>
            <a:ext cx="10234478" cy="1008896"/>
            <a:chOff x="2769433" y="4019027"/>
            <a:chExt cx="10234478" cy="1008896"/>
          </a:xfrm>
        </p:grpSpPr>
        <p:grpSp>
          <p:nvGrpSpPr>
            <p:cNvPr id="45" name="Groupe 44">
              <a:extLst>
                <a:ext uri="{FF2B5EF4-FFF2-40B4-BE49-F238E27FC236}">
                  <a16:creationId xmlns:a16="http://schemas.microsoft.com/office/drawing/2014/main" id="{85E0F82C-4EEE-FBCA-B5D5-AD1E1DB59532}"/>
                </a:ext>
              </a:extLst>
            </p:cNvPr>
            <p:cNvGrpSpPr/>
            <p:nvPr/>
          </p:nvGrpSpPr>
          <p:grpSpPr>
            <a:xfrm>
              <a:off x="2769433" y="4019027"/>
              <a:ext cx="10234478" cy="1008896"/>
              <a:chOff x="4298113" y="413504"/>
              <a:chExt cx="10234478" cy="1008896"/>
            </a:xfrm>
          </p:grpSpPr>
          <p:cxnSp>
            <p:nvCxnSpPr>
              <p:cNvPr id="46" name="Connecteur droit 45">
                <a:extLst>
                  <a:ext uri="{FF2B5EF4-FFF2-40B4-BE49-F238E27FC236}">
                    <a16:creationId xmlns:a16="http://schemas.microsoft.com/office/drawing/2014/main" id="{B16ABE63-D84E-ECB8-D1CD-E594D7DE10FB}"/>
                  </a:ext>
                </a:extLst>
              </p:cNvPr>
              <p:cNvCxnSpPr/>
              <p:nvPr/>
            </p:nvCxnSpPr>
            <p:spPr>
              <a:xfrm>
                <a:off x="4457453" y="882400"/>
                <a:ext cx="0" cy="54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Connecteur droit 47">
                <a:extLst>
                  <a:ext uri="{FF2B5EF4-FFF2-40B4-BE49-F238E27FC236}">
                    <a16:creationId xmlns:a16="http://schemas.microsoft.com/office/drawing/2014/main" id="{9CCAD638-888F-FD0A-D62F-76CEE051F302}"/>
                  </a:ext>
                </a:extLst>
              </p:cNvPr>
              <p:cNvCxnSpPr/>
              <p:nvPr/>
            </p:nvCxnSpPr>
            <p:spPr>
              <a:xfrm>
                <a:off x="7328561" y="872299"/>
                <a:ext cx="0" cy="54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Connecteur droit 48">
                <a:extLst>
                  <a:ext uri="{FF2B5EF4-FFF2-40B4-BE49-F238E27FC236}">
                    <a16:creationId xmlns:a16="http://schemas.microsoft.com/office/drawing/2014/main" id="{B170C1AA-B9DE-2692-4831-17B72133DD03}"/>
                  </a:ext>
                </a:extLst>
              </p:cNvPr>
              <p:cNvCxnSpPr/>
              <p:nvPr/>
            </p:nvCxnSpPr>
            <p:spPr>
              <a:xfrm>
                <a:off x="8719187" y="1060477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0" name="ZoneTexte 49">
                <a:extLst>
                  <a:ext uri="{FF2B5EF4-FFF2-40B4-BE49-F238E27FC236}">
                    <a16:creationId xmlns:a16="http://schemas.microsoft.com/office/drawing/2014/main" id="{E20E3CC3-9E50-6190-17B3-35683AF359F0}"/>
                  </a:ext>
                </a:extLst>
              </p:cNvPr>
              <p:cNvSpPr txBox="1"/>
              <p:nvPr/>
            </p:nvSpPr>
            <p:spPr>
              <a:xfrm>
                <a:off x="7192960" y="413504"/>
                <a:ext cx="271201" cy="461665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fr-FR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1</a:t>
                </a:r>
              </a:p>
            </p:txBody>
          </p:sp>
          <p:sp>
            <p:nvSpPr>
              <p:cNvPr id="51" name="ZoneTexte 50">
                <a:extLst>
                  <a:ext uri="{FF2B5EF4-FFF2-40B4-BE49-F238E27FC236}">
                    <a16:creationId xmlns:a16="http://schemas.microsoft.com/office/drawing/2014/main" id="{50BEE350-6AF2-9AD4-B971-BFC7D3E79F8A}"/>
                  </a:ext>
                </a:extLst>
              </p:cNvPr>
              <p:cNvSpPr txBox="1"/>
              <p:nvPr/>
            </p:nvSpPr>
            <p:spPr>
              <a:xfrm>
                <a:off x="4298113" y="413504"/>
                <a:ext cx="841615" cy="461665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fr-FR" sz="24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0</a:t>
                </a:r>
              </a:p>
            </p:txBody>
          </p:sp>
          <p:cxnSp>
            <p:nvCxnSpPr>
              <p:cNvPr id="52" name="Connecteur droit 51">
                <a:extLst>
                  <a:ext uri="{FF2B5EF4-FFF2-40B4-BE49-F238E27FC236}">
                    <a16:creationId xmlns:a16="http://schemas.microsoft.com/office/drawing/2014/main" id="{58241940-1404-4A20-C54C-789AE29250B9}"/>
                  </a:ext>
                </a:extLst>
              </p:cNvPr>
              <p:cNvCxnSpPr/>
              <p:nvPr/>
            </p:nvCxnSpPr>
            <p:spPr>
              <a:xfrm>
                <a:off x="4452591" y="1414701"/>
                <a:ext cx="1008000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54" name="Connecteur droit 53">
              <a:extLst>
                <a:ext uri="{FF2B5EF4-FFF2-40B4-BE49-F238E27FC236}">
                  <a16:creationId xmlns:a16="http://schemas.microsoft.com/office/drawing/2014/main" id="{5295327E-D056-2F1A-F960-DAB2B2841BAD}"/>
                </a:ext>
              </a:extLst>
            </p:cNvPr>
            <p:cNvCxnSpPr/>
            <p:nvPr/>
          </p:nvCxnSpPr>
          <p:spPr>
            <a:xfrm>
              <a:off x="5797790" y="4487923"/>
              <a:ext cx="0" cy="54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Connecteur droit 55">
              <a:extLst>
                <a:ext uri="{FF2B5EF4-FFF2-40B4-BE49-F238E27FC236}">
                  <a16:creationId xmlns:a16="http://schemas.microsoft.com/office/drawing/2014/main" id="{D5937315-22CC-1B9C-6DE6-17BA51001977}"/>
                </a:ext>
              </a:extLst>
            </p:cNvPr>
            <p:cNvCxnSpPr/>
            <p:nvPr/>
          </p:nvCxnSpPr>
          <p:spPr>
            <a:xfrm>
              <a:off x="8668898" y="4477822"/>
              <a:ext cx="0" cy="54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Connecteur droit 58">
              <a:extLst>
                <a:ext uri="{FF2B5EF4-FFF2-40B4-BE49-F238E27FC236}">
                  <a16:creationId xmlns:a16="http://schemas.microsoft.com/office/drawing/2014/main" id="{CC6B68E3-44A1-F984-A58B-3F8817C1CBB6}"/>
                </a:ext>
              </a:extLst>
            </p:cNvPr>
            <p:cNvCxnSpPr/>
            <p:nvPr/>
          </p:nvCxnSpPr>
          <p:spPr>
            <a:xfrm>
              <a:off x="8669982" y="4477822"/>
              <a:ext cx="0" cy="54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Connecteur droit 60">
              <a:extLst>
                <a:ext uri="{FF2B5EF4-FFF2-40B4-BE49-F238E27FC236}">
                  <a16:creationId xmlns:a16="http://schemas.microsoft.com/office/drawing/2014/main" id="{9507B730-368C-DA72-454C-0D87CE44B59D}"/>
                </a:ext>
              </a:extLst>
            </p:cNvPr>
            <p:cNvCxnSpPr/>
            <p:nvPr/>
          </p:nvCxnSpPr>
          <p:spPr>
            <a:xfrm>
              <a:off x="11541090" y="4467721"/>
              <a:ext cx="0" cy="54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4" name="ZoneTexte 63">
              <a:extLst>
                <a:ext uri="{FF2B5EF4-FFF2-40B4-BE49-F238E27FC236}">
                  <a16:creationId xmlns:a16="http://schemas.microsoft.com/office/drawing/2014/main" id="{6E10983E-F32C-71CD-2254-57C87B3D5DD1}"/>
                </a:ext>
              </a:extLst>
            </p:cNvPr>
            <p:cNvSpPr txBox="1"/>
            <p:nvPr/>
          </p:nvSpPr>
          <p:spPr>
            <a:xfrm>
              <a:off x="8531206" y="4032416"/>
              <a:ext cx="271201" cy="46166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2</a:t>
              </a:r>
            </a:p>
          </p:txBody>
        </p:sp>
      </p:grpSp>
      <p:cxnSp>
        <p:nvCxnSpPr>
          <p:cNvPr id="4" name="Connecteur droit 3">
            <a:extLst>
              <a:ext uri="{FF2B5EF4-FFF2-40B4-BE49-F238E27FC236}">
                <a16:creationId xmlns:a16="http://schemas.microsoft.com/office/drawing/2014/main" id="{83C3D1B1-0353-E873-613D-461FA32E2C5A}"/>
              </a:ext>
            </a:extLst>
          </p:cNvPr>
          <p:cNvCxnSpPr/>
          <p:nvPr/>
        </p:nvCxnSpPr>
        <p:spPr>
          <a:xfrm>
            <a:off x="3698674" y="5037316"/>
            <a:ext cx="0" cy="360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Connecteur droit 4">
            <a:extLst>
              <a:ext uri="{FF2B5EF4-FFF2-40B4-BE49-F238E27FC236}">
                <a16:creationId xmlns:a16="http://schemas.microsoft.com/office/drawing/2014/main" id="{8AD78033-4FBB-EABC-3DA0-F59F4053A64E}"/>
              </a:ext>
            </a:extLst>
          </p:cNvPr>
          <p:cNvCxnSpPr/>
          <p:nvPr/>
        </p:nvCxnSpPr>
        <p:spPr>
          <a:xfrm>
            <a:off x="5159174" y="5017114"/>
            <a:ext cx="0" cy="360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3761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590094"/>
          </a:xfrm>
        </p:spPr>
        <p:txBody>
          <a:bodyPr>
            <a:normAutofit/>
          </a:bodyPr>
          <a:lstStyle/>
          <a:p>
            <a:r>
              <a:rPr lang="fr-FR" dirty="0"/>
              <a:t>Encadre la fraction entre deux entiers.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3/6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ZoneTexte 4">
                <a:extLst>
                  <a:ext uri="{FF2B5EF4-FFF2-40B4-BE49-F238E27FC236}">
                    <a16:creationId xmlns:a16="http://schemas.microsoft.com/office/drawing/2014/main" id="{8345268F-F783-D5DA-372A-731FB9843794}"/>
                  </a:ext>
                </a:extLst>
              </p:cNvPr>
              <p:cNvSpPr txBox="1"/>
              <p:nvPr/>
            </p:nvSpPr>
            <p:spPr>
              <a:xfrm>
                <a:off x="2839539" y="1646823"/>
                <a:ext cx="3385094" cy="10671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4400" dirty="0"/>
                  <a:t>… &lt;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sz="4400" b="1" i="1" dirty="0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4400" b="1" i="1" dirty="0" smtClean="0">
                            <a:latin typeface="Cambria Math" panose="02040503050406030204" pitchFamily="18" charset="0"/>
                          </a:rPr>
                          <m:t>𝟏𝟒</m:t>
                        </m:r>
                      </m:num>
                      <m:den>
                        <m:r>
                          <a:rPr lang="fr-FR" sz="4400" b="1" i="1" dirty="0" smtClean="0">
                            <a:latin typeface="Cambria Math" panose="02040503050406030204" pitchFamily="18" charset="0"/>
                          </a:rPr>
                          <m:t>𝟔</m:t>
                        </m:r>
                      </m:den>
                    </m:f>
                  </m:oMath>
                </a14:m>
                <a:r>
                  <a:rPr lang="fr-FR" sz="4400" dirty="0"/>
                  <a:t> &lt; …</a:t>
                </a:r>
              </a:p>
            </p:txBody>
          </p:sp>
        </mc:Choice>
        <mc:Fallback>
          <p:sp>
            <p:nvSpPr>
              <p:cNvPr id="5" name="ZoneTexte 4">
                <a:extLst>
                  <a:ext uri="{FF2B5EF4-FFF2-40B4-BE49-F238E27FC236}">
                    <a16:creationId xmlns:a16="http://schemas.microsoft.com/office/drawing/2014/main" id="{8345268F-F783-D5DA-372A-731FB984379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39539" y="1646823"/>
                <a:ext cx="3385094" cy="1067152"/>
              </a:xfrm>
              <a:prstGeom prst="rect">
                <a:avLst/>
              </a:prstGeom>
              <a:blipFill>
                <a:blip r:embed="rId2"/>
                <a:stretch>
                  <a:fillRect b="-13714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43220108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66" name="ZoneTexte 65">
                <a:extLst>
                  <a:ext uri="{FF2B5EF4-FFF2-40B4-BE49-F238E27FC236}">
                    <a16:creationId xmlns:a16="http://schemas.microsoft.com/office/drawing/2014/main" id="{A0963459-6E34-07C1-53BC-73CFC60466FF}"/>
                  </a:ext>
                </a:extLst>
              </p:cNvPr>
              <p:cNvSpPr txBox="1"/>
              <p:nvPr/>
            </p:nvSpPr>
            <p:spPr>
              <a:xfrm>
                <a:off x="2839539" y="1646823"/>
                <a:ext cx="3385094" cy="106394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4400" dirty="0"/>
                  <a:t>… &lt;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sz="4400" b="1" i="1" dirty="0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4400" b="1" i="1" dirty="0" smtClean="0">
                            <a:latin typeface="Cambria Math" panose="02040503050406030204" pitchFamily="18" charset="0"/>
                          </a:rPr>
                          <m:t>𝟏𝟒</m:t>
                        </m:r>
                      </m:num>
                      <m:den>
                        <m:r>
                          <a:rPr lang="fr-FR" sz="4400" b="1" i="1" dirty="0" smtClean="0">
                            <a:latin typeface="Cambria Math" panose="02040503050406030204" pitchFamily="18" charset="0"/>
                          </a:rPr>
                          <m:t>𝟔</m:t>
                        </m:r>
                      </m:den>
                    </m:f>
                  </m:oMath>
                </a14:m>
                <a:r>
                  <a:rPr lang="fr-FR" sz="4400" dirty="0"/>
                  <a:t> &lt; …</a:t>
                </a:r>
              </a:p>
            </p:txBody>
          </p:sp>
        </mc:Choice>
        <mc:Fallback>
          <p:sp>
            <p:nvSpPr>
              <p:cNvPr id="66" name="ZoneTexte 65">
                <a:extLst>
                  <a:ext uri="{FF2B5EF4-FFF2-40B4-BE49-F238E27FC236}">
                    <a16:creationId xmlns:a16="http://schemas.microsoft.com/office/drawing/2014/main" id="{A0963459-6E34-07C1-53BC-73CFC60466F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39539" y="1646823"/>
                <a:ext cx="3385094" cy="1063946"/>
              </a:xfrm>
              <a:prstGeom prst="rect">
                <a:avLst/>
              </a:prstGeom>
              <a:blipFill>
                <a:blip r:embed="rId2"/>
                <a:stretch>
                  <a:fillRect b="-13714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499050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3/6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04BD2877-D68E-0202-312A-1460B604295D}"/>
              </a:ext>
            </a:extLst>
          </p:cNvPr>
          <p:cNvSpPr txBox="1"/>
          <p:nvPr/>
        </p:nvSpPr>
        <p:spPr>
          <a:xfrm>
            <a:off x="3382842" y="1745282"/>
            <a:ext cx="573740" cy="76944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4400" b="1" dirty="0">
                <a:solidFill>
                  <a:srgbClr val="00B050"/>
                </a:solidFill>
              </a:rPr>
              <a:t>1</a:t>
            </a:r>
            <a:endParaRPr lang="fr-FR" sz="4400" dirty="0">
              <a:solidFill>
                <a:srgbClr val="00B050"/>
              </a:solidFill>
            </a:endParaRP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110FC3ED-6198-2784-C5B8-971B2485C3EB}"/>
              </a:ext>
            </a:extLst>
          </p:cNvPr>
          <p:cNvSpPr txBox="1"/>
          <p:nvPr/>
        </p:nvSpPr>
        <p:spPr>
          <a:xfrm>
            <a:off x="5187419" y="1745281"/>
            <a:ext cx="414038" cy="76944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4400" b="1" dirty="0">
                <a:solidFill>
                  <a:srgbClr val="00B050"/>
                </a:solidFill>
              </a:rPr>
              <a:t>2</a:t>
            </a:r>
            <a:endParaRPr lang="fr-FR" sz="4400" dirty="0">
              <a:solidFill>
                <a:srgbClr val="00B05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3" name="Légende : flèche courbée sans bordure 42">
                <a:extLst>
                  <a:ext uri="{FF2B5EF4-FFF2-40B4-BE49-F238E27FC236}">
                    <a16:creationId xmlns:a16="http://schemas.microsoft.com/office/drawing/2014/main" id="{BB4ACC8D-B2C3-F9D1-6D0B-43710F5AB57C}"/>
                  </a:ext>
                </a:extLst>
              </p:cNvPr>
              <p:cNvSpPr/>
              <p:nvPr/>
            </p:nvSpPr>
            <p:spPr>
              <a:xfrm>
                <a:off x="5384389" y="3861483"/>
                <a:ext cx="635421" cy="571497"/>
              </a:xfrm>
              <a:prstGeom prst="callout2">
                <a:avLst>
                  <a:gd name="adj1" fmla="val 60000"/>
                  <a:gd name="adj2" fmla="val 12706"/>
                  <a:gd name="adj3" fmla="val 60417"/>
                  <a:gd name="adj4" fmla="val -25414"/>
                  <a:gd name="adj5" fmla="val 169143"/>
                  <a:gd name="adj6" fmla="val -63103"/>
                </a:avLst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1600" b="0" i="1" dirty="0" smtClean="0"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1600" b="0" i="1" dirty="0" smtClean="0"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14</m:t>
                          </m:r>
                        </m:num>
                        <m:den>
                          <m:r>
                            <a:rPr lang="fr-FR" sz="1600" b="0" i="1" dirty="0" smtClean="0"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6</m:t>
                          </m:r>
                        </m:den>
                      </m:f>
                    </m:oMath>
                  </m:oMathPara>
                </a14:m>
                <a:endParaRPr lang="fr-FR" sz="1600" dirty="0">
                  <a:solidFill>
                    <a:schemeClr val="bg2">
                      <a:lumMod val="50000"/>
                    </a:schemeClr>
                  </a:solidFill>
                </a:endParaRPr>
              </a:p>
            </p:txBody>
          </p:sp>
        </mc:Choice>
        <mc:Fallback>
          <p:sp>
            <p:nvSpPr>
              <p:cNvPr id="43" name="Légende : flèche courbée sans bordure 42">
                <a:extLst>
                  <a:ext uri="{FF2B5EF4-FFF2-40B4-BE49-F238E27FC236}">
                    <a16:creationId xmlns:a16="http://schemas.microsoft.com/office/drawing/2014/main" id="{BB4ACC8D-B2C3-F9D1-6D0B-43710F5AB57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84389" y="3861483"/>
                <a:ext cx="635421" cy="571497"/>
              </a:xfrm>
              <a:prstGeom prst="callout2">
                <a:avLst>
                  <a:gd name="adj1" fmla="val 60000"/>
                  <a:gd name="adj2" fmla="val 12706"/>
                  <a:gd name="adj3" fmla="val 60417"/>
                  <a:gd name="adj4" fmla="val -25414"/>
                  <a:gd name="adj5" fmla="val 169143"/>
                  <a:gd name="adj6" fmla="val -63103"/>
                </a:avLst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65" name="Groupe 64">
            <a:extLst>
              <a:ext uri="{FF2B5EF4-FFF2-40B4-BE49-F238E27FC236}">
                <a16:creationId xmlns:a16="http://schemas.microsoft.com/office/drawing/2014/main" id="{0B7884E7-4F3E-7FA7-0F73-5C9315AD2E11}"/>
              </a:ext>
            </a:extLst>
          </p:cNvPr>
          <p:cNvGrpSpPr/>
          <p:nvPr/>
        </p:nvGrpSpPr>
        <p:grpSpPr>
          <a:xfrm>
            <a:off x="0" y="4336821"/>
            <a:ext cx="11341872" cy="1008896"/>
            <a:chOff x="1662039" y="4019027"/>
            <a:chExt cx="11341872" cy="1008896"/>
          </a:xfrm>
        </p:grpSpPr>
        <p:grpSp>
          <p:nvGrpSpPr>
            <p:cNvPr id="45" name="Groupe 44">
              <a:extLst>
                <a:ext uri="{FF2B5EF4-FFF2-40B4-BE49-F238E27FC236}">
                  <a16:creationId xmlns:a16="http://schemas.microsoft.com/office/drawing/2014/main" id="{85E0F82C-4EEE-FBCA-B5D5-AD1E1DB59532}"/>
                </a:ext>
              </a:extLst>
            </p:cNvPr>
            <p:cNvGrpSpPr/>
            <p:nvPr/>
          </p:nvGrpSpPr>
          <p:grpSpPr>
            <a:xfrm>
              <a:off x="1662039" y="4019027"/>
              <a:ext cx="11341872" cy="1008896"/>
              <a:chOff x="3190719" y="413504"/>
              <a:chExt cx="11341872" cy="1008896"/>
            </a:xfrm>
          </p:grpSpPr>
          <p:cxnSp>
            <p:nvCxnSpPr>
              <p:cNvPr id="46" name="Connecteur droit 45">
                <a:extLst>
                  <a:ext uri="{FF2B5EF4-FFF2-40B4-BE49-F238E27FC236}">
                    <a16:creationId xmlns:a16="http://schemas.microsoft.com/office/drawing/2014/main" id="{B16ABE63-D84E-ECB8-D1CD-E594D7DE10FB}"/>
                  </a:ext>
                </a:extLst>
              </p:cNvPr>
              <p:cNvCxnSpPr/>
              <p:nvPr/>
            </p:nvCxnSpPr>
            <p:spPr>
              <a:xfrm>
                <a:off x="4457453" y="882400"/>
                <a:ext cx="0" cy="54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Connecteur droit 47">
                <a:extLst>
                  <a:ext uri="{FF2B5EF4-FFF2-40B4-BE49-F238E27FC236}">
                    <a16:creationId xmlns:a16="http://schemas.microsoft.com/office/drawing/2014/main" id="{9CCAD638-888F-FD0A-D62F-76CEE051F302}"/>
                  </a:ext>
                </a:extLst>
              </p:cNvPr>
              <p:cNvCxnSpPr/>
              <p:nvPr/>
            </p:nvCxnSpPr>
            <p:spPr>
              <a:xfrm>
                <a:off x="7328561" y="872299"/>
                <a:ext cx="0" cy="54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0" name="ZoneTexte 49">
                <a:extLst>
                  <a:ext uri="{FF2B5EF4-FFF2-40B4-BE49-F238E27FC236}">
                    <a16:creationId xmlns:a16="http://schemas.microsoft.com/office/drawing/2014/main" id="{E20E3CC3-9E50-6190-17B3-35683AF359F0}"/>
                  </a:ext>
                </a:extLst>
              </p:cNvPr>
              <p:cNvSpPr txBox="1"/>
              <p:nvPr/>
            </p:nvSpPr>
            <p:spPr>
              <a:xfrm>
                <a:off x="7192960" y="413504"/>
                <a:ext cx="271201" cy="461665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fr-FR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2</a:t>
                </a:r>
              </a:p>
            </p:txBody>
          </p:sp>
          <p:sp>
            <p:nvSpPr>
              <p:cNvPr id="51" name="ZoneTexte 50">
                <a:extLst>
                  <a:ext uri="{FF2B5EF4-FFF2-40B4-BE49-F238E27FC236}">
                    <a16:creationId xmlns:a16="http://schemas.microsoft.com/office/drawing/2014/main" id="{50BEE350-6AF2-9AD4-B971-BFC7D3E79F8A}"/>
                  </a:ext>
                </a:extLst>
              </p:cNvPr>
              <p:cNvSpPr txBox="1"/>
              <p:nvPr/>
            </p:nvSpPr>
            <p:spPr>
              <a:xfrm>
                <a:off x="4298113" y="413504"/>
                <a:ext cx="841615" cy="461665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fr-FR" sz="24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1</a:t>
                </a:r>
              </a:p>
            </p:txBody>
          </p:sp>
          <p:cxnSp>
            <p:nvCxnSpPr>
              <p:cNvPr id="52" name="Connecteur droit 51">
                <a:extLst>
                  <a:ext uri="{FF2B5EF4-FFF2-40B4-BE49-F238E27FC236}">
                    <a16:creationId xmlns:a16="http://schemas.microsoft.com/office/drawing/2014/main" id="{58241940-1404-4A20-C54C-789AE29250B9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3190719" y="1414701"/>
                <a:ext cx="11341872" cy="7699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54" name="Connecteur droit 53">
              <a:extLst>
                <a:ext uri="{FF2B5EF4-FFF2-40B4-BE49-F238E27FC236}">
                  <a16:creationId xmlns:a16="http://schemas.microsoft.com/office/drawing/2014/main" id="{5295327E-D056-2F1A-F960-DAB2B2841BAD}"/>
                </a:ext>
              </a:extLst>
            </p:cNvPr>
            <p:cNvCxnSpPr/>
            <p:nvPr/>
          </p:nvCxnSpPr>
          <p:spPr>
            <a:xfrm>
              <a:off x="5797790" y="4487923"/>
              <a:ext cx="0" cy="54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Connecteur droit 55">
              <a:extLst>
                <a:ext uri="{FF2B5EF4-FFF2-40B4-BE49-F238E27FC236}">
                  <a16:creationId xmlns:a16="http://schemas.microsoft.com/office/drawing/2014/main" id="{D5937315-22CC-1B9C-6DE6-17BA51001977}"/>
                </a:ext>
              </a:extLst>
            </p:cNvPr>
            <p:cNvCxnSpPr/>
            <p:nvPr/>
          </p:nvCxnSpPr>
          <p:spPr>
            <a:xfrm>
              <a:off x="8668898" y="4477822"/>
              <a:ext cx="0" cy="54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Connecteur droit 58">
              <a:extLst>
                <a:ext uri="{FF2B5EF4-FFF2-40B4-BE49-F238E27FC236}">
                  <a16:creationId xmlns:a16="http://schemas.microsoft.com/office/drawing/2014/main" id="{CC6B68E3-44A1-F984-A58B-3F8817C1CBB6}"/>
                </a:ext>
              </a:extLst>
            </p:cNvPr>
            <p:cNvCxnSpPr/>
            <p:nvPr/>
          </p:nvCxnSpPr>
          <p:spPr>
            <a:xfrm>
              <a:off x="8669982" y="4477822"/>
              <a:ext cx="0" cy="54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Connecteur droit 60">
              <a:extLst>
                <a:ext uri="{FF2B5EF4-FFF2-40B4-BE49-F238E27FC236}">
                  <a16:creationId xmlns:a16="http://schemas.microsoft.com/office/drawing/2014/main" id="{9507B730-368C-DA72-454C-0D87CE44B59D}"/>
                </a:ext>
              </a:extLst>
            </p:cNvPr>
            <p:cNvCxnSpPr/>
            <p:nvPr/>
          </p:nvCxnSpPr>
          <p:spPr>
            <a:xfrm>
              <a:off x="11541090" y="4467721"/>
              <a:ext cx="0" cy="54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4" name="ZoneTexte 63">
              <a:extLst>
                <a:ext uri="{FF2B5EF4-FFF2-40B4-BE49-F238E27FC236}">
                  <a16:creationId xmlns:a16="http://schemas.microsoft.com/office/drawing/2014/main" id="{6E10983E-F32C-71CD-2254-57C87B3D5DD1}"/>
                </a:ext>
              </a:extLst>
            </p:cNvPr>
            <p:cNvSpPr txBox="1"/>
            <p:nvPr/>
          </p:nvSpPr>
          <p:spPr>
            <a:xfrm>
              <a:off x="8531206" y="4032416"/>
              <a:ext cx="271201" cy="46166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3</a:t>
              </a:r>
            </a:p>
          </p:txBody>
        </p:sp>
      </p:grpSp>
      <p:cxnSp>
        <p:nvCxnSpPr>
          <p:cNvPr id="5" name="Connecteur droit 4">
            <a:extLst>
              <a:ext uri="{FF2B5EF4-FFF2-40B4-BE49-F238E27FC236}">
                <a16:creationId xmlns:a16="http://schemas.microsoft.com/office/drawing/2014/main" id="{8AD78033-4FBB-EABC-3DA0-F59F4053A64E}"/>
              </a:ext>
            </a:extLst>
          </p:cNvPr>
          <p:cNvCxnSpPr/>
          <p:nvPr/>
        </p:nvCxnSpPr>
        <p:spPr>
          <a:xfrm>
            <a:off x="4974226" y="4965515"/>
            <a:ext cx="0" cy="360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59656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590094"/>
          </a:xfrm>
        </p:spPr>
        <p:txBody>
          <a:bodyPr>
            <a:normAutofit/>
          </a:bodyPr>
          <a:lstStyle/>
          <a:p>
            <a:r>
              <a:rPr lang="fr-FR" dirty="0"/>
              <a:t>Encadre la fraction entre deux entiers.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4/6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ZoneTexte 4">
                <a:extLst>
                  <a:ext uri="{FF2B5EF4-FFF2-40B4-BE49-F238E27FC236}">
                    <a16:creationId xmlns:a16="http://schemas.microsoft.com/office/drawing/2014/main" id="{8345268F-F783-D5DA-372A-731FB9843794}"/>
                  </a:ext>
                </a:extLst>
              </p:cNvPr>
              <p:cNvSpPr txBox="1"/>
              <p:nvPr/>
            </p:nvSpPr>
            <p:spPr>
              <a:xfrm>
                <a:off x="2839539" y="1646823"/>
                <a:ext cx="3385094" cy="107035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4400" dirty="0"/>
                  <a:t>… &lt;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sz="4400" b="1" i="1" dirty="0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4400" b="1" i="1" dirty="0" smtClean="0">
                            <a:latin typeface="Cambria Math" panose="02040503050406030204" pitchFamily="18" charset="0"/>
                          </a:rPr>
                          <m:t>𝟑𝟖</m:t>
                        </m:r>
                      </m:num>
                      <m:den>
                        <m:r>
                          <a:rPr lang="fr-FR" sz="4400" b="1" i="1" dirty="0" smtClean="0">
                            <a:latin typeface="Cambria Math" panose="02040503050406030204" pitchFamily="18" charset="0"/>
                          </a:rPr>
                          <m:t>𝟏𝟎</m:t>
                        </m:r>
                      </m:den>
                    </m:f>
                  </m:oMath>
                </a14:m>
                <a:r>
                  <a:rPr lang="fr-FR" sz="4400" dirty="0"/>
                  <a:t>&lt; …</a:t>
                </a:r>
              </a:p>
            </p:txBody>
          </p:sp>
        </mc:Choice>
        <mc:Fallback>
          <p:sp>
            <p:nvSpPr>
              <p:cNvPr id="5" name="ZoneTexte 4">
                <a:extLst>
                  <a:ext uri="{FF2B5EF4-FFF2-40B4-BE49-F238E27FC236}">
                    <a16:creationId xmlns:a16="http://schemas.microsoft.com/office/drawing/2014/main" id="{8345268F-F783-D5DA-372A-731FB984379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39539" y="1646823"/>
                <a:ext cx="3385094" cy="1070358"/>
              </a:xfrm>
              <a:prstGeom prst="rect">
                <a:avLst/>
              </a:prstGeom>
              <a:blipFill>
                <a:blip r:embed="rId2"/>
                <a:stretch>
                  <a:fillRect b="-13068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18729664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66" name="ZoneTexte 65">
                <a:extLst>
                  <a:ext uri="{FF2B5EF4-FFF2-40B4-BE49-F238E27FC236}">
                    <a16:creationId xmlns:a16="http://schemas.microsoft.com/office/drawing/2014/main" id="{A0963459-6E34-07C1-53BC-73CFC60466FF}"/>
                  </a:ext>
                </a:extLst>
              </p:cNvPr>
              <p:cNvSpPr txBox="1"/>
              <p:nvPr/>
            </p:nvSpPr>
            <p:spPr>
              <a:xfrm>
                <a:off x="2839539" y="1646823"/>
                <a:ext cx="3385094" cy="106394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4400" dirty="0"/>
                  <a:t>… &lt;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sz="4400" b="1" i="1" dirty="0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4400" b="1" i="1" dirty="0" smtClean="0">
                            <a:latin typeface="Cambria Math" panose="02040503050406030204" pitchFamily="18" charset="0"/>
                          </a:rPr>
                          <m:t>𝟑𝟖</m:t>
                        </m:r>
                      </m:num>
                      <m:den>
                        <m:r>
                          <a:rPr lang="fr-FR" sz="4400" b="1" i="1" dirty="0" smtClean="0">
                            <a:latin typeface="Cambria Math" panose="02040503050406030204" pitchFamily="18" charset="0"/>
                          </a:rPr>
                          <m:t>𝟏𝟎</m:t>
                        </m:r>
                      </m:den>
                    </m:f>
                  </m:oMath>
                </a14:m>
                <a:r>
                  <a:rPr lang="fr-FR" sz="4400" dirty="0"/>
                  <a:t> &lt; …</a:t>
                </a:r>
              </a:p>
            </p:txBody>
          </p:sp>
        </mc:Choice>
        <mc:Fallback>
          <p:sp>
            <p:nvSpPr>
              <p:cNvPr id="66" name="ZoneTexte 65">
                <a:extLst>
                  <a:ext uri="{FF2B5EF4-FFF2-40B4-BE49-F238E27FC236}">
                    <a16:creationId xmlns:a16="http://schemas.microsoft.com/office/drawing/2014/main" id="{A0963459-6E34-07C1-53BC-73CFC60466F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39539" y="1646823"/>
                <a:ext cx="3385094" cy="1063946"/>
              </a:xfrm>
              <a:prstGeom prst="rect">
                <a:avLst/>
              </a:prstGeom>
              <a:blipFill>
                <a:blip r:embed="rId2"/>
                <a:stretch>
                  <a:fillRect b="-13714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499050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4/6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04BD2877-D68E-0202-312A-1460B604295D}"/>
              </a:ext>
            </a:extLst>
          </p:cNvPr>
          <p:cNvSpPr txBox="1"/>
          <p:nvPr/>
        </p:nvSpPr>
        <p:spPr>
          <a:xfrm>
            <a:off x="3194676" y="1745280"/>
            <a:ext cx="573740" cy="76944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4400" b="1" dirty="0">
                <a:solidFill>
                  <a:srgbClr val="00B050"/>
                </a:solidFill>
              </a:rPr>
              <a:t>3</a:t>
            </a:r>
            <a:endParaRPr lang="fr-FR" sz="4400" dirty="0">
              <a:solidFill>
                <a:srgbClr val="00B050"/>
              </a:solidFill>
            </a:endParaRP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110FC3ED-6198-2784-C5B8-971B2485C3EB}"/>
              </a:ext>
            </a:extLst>
          </p:cNvPr>
          <p:cNvSpPr txBox="1"/>
          <p:nvPr/>
        </p:nvSpPr>
        <p:spPr>
          <a:xfrm>
            <a:off x="5187419" y="1745281"/>
            <a:ext cx="573740" cy="76944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4400" b="1" dirty="0">
                <a:solidFill>
                  <a:srgbClr val="00B050"/>
                </a:solidFill>
              </a:rPr>
              <a:t>4</a:t>
            </a:r>
            <a:endParaRPr lang="fr-FR" sz="4400" dirty="0">
              <a:solidFill>
                <a:srgbClr val="00B05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3" name="Légende : flèche courbée sans bordure 42">
                <a:extLst>
                  <a:ext uri="{FF2B5EF4-FFF2-40B4-BE49-F238E27FC236}">
                    <a16:creationId xmlns:a16="http://schemas.microsoft.com/office/drawing/2014/main" id="{BB4ACC8D-B2C3-F9D1-6D0B-43710F5AB57C}"/>
                  </a:ext>
                </a:extLst>
              </p:cNvPr>
              <p:cNvSpPr/>
              <p:nvPr/>
            </p:nvSpPr>
            <p:spPr>
              <a:xfrm>
                <a:off x="4980692" y="3648798"/>
                <a:ext cx="635421" cy="571497"/>
              </a:xfrm>
              <a:prstGeom prst="callout2">
                <a:avLst>
                  <a:gd name="adj1" fmla="val 60000"/>
                  <a:gd name="adj2" fmla="val 12706"/>
                  <a:gd name="adj3" fmla="val 60417"/>
                  <a:gd name="adj4" fmla="val -25414"/>
                  <a:gd name="adj5" fmla="val 190810"/>
                  <a:gd name="adj6" fmla="val -39119"/>
                </a:avLst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1600" b="0" i="1" dirty="0" smtClean="0"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1600" b="0" i="1" dirty="0" smtClean="0"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38</m:t>
                          </m:r>
                        </m:num>
                        <m:den>
                          <m:r>
                            <a:rPr lang="fr-FR" sz="1600" b="0" i="1" dirty="0" smtClean="0"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fr-FR" sz="1600" dirty="0">
                  <a:solidFill>
                    <a:schemeClr val="bg2">
                      <a:lumMod val="50000"/>
                    </a:schemeClr>
                  </a:solidFill>
                </a:endParaRPr>
              </a:p>
            </p:txBody>
          </p:sp>
        </mc:Choice>
        <mc:Fallback>
          <p:sp>
            <p:nvSpPr>
              <p:cNvPr id="43" name="Légende : flèche courbée sans bordure 42">
                <a:extLst>
                  <a:ext uri="{FF2B5EF4-FFF2-40B4-BE49-F238E27FC236}">
                    <a16:creationId xmlns:a16="http://schemas.microsoft.com/office/drawing/2014/main" id="{BB4ACC8D-B2C3-F9D1-6D0B-43710F5AB57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80692" y="3648798"/>
                <a:ext cx="635421" cy="571497"/>
              </a:xfrm>
              <a:prstGeom prst="callout2">
                <a:avLst>
                  <a:gd name="adj1" fmla="val 60000"/>
                  <a:gd name="adj2" fmla="val 12706"/>
                  <a:gd name="adj3" fmla="val 60417"/>
                  <a:gd name="adj4" fmla="val -25414"/>
                  <a:gd name="adj5" fmla="val 190810"/>
                  <a:gd name="adj6" fmla="val -39119"/>
                </a:avLst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65" name="Groupe 64">
            <a:extLst>
              <a:ext uri="{FF2B5EF4-FFF2-40B4-BE49-F238E27FC236}">
                <a16:creationId xmlns:a16="http://schemas.microsoft.com/office/drawing/2014/main" id="{0B7884E7-4F3E-7FA7-0F73-5C9315AD2E11}"/>
              </a:ext>
            </a:extLst>
          </p:cNvPr>
          <p:cNvGrpSpPr/>
          <p:nvPr/>
        </p:nvGrpSpPr>
        <p:grpSpPr>
          <a:xfrm>
            <a:off x="-3312206" y="4316619"/>
            <a:ext cx="10234478" cy="1008896"/>
            <a:chOff x="2769433" y="4019027"/>
            <a:chExt cx="10234478" cy="1008896"/>
          </a:xfrm>
        </p:grpSpPr>
        <p:grpSp>
          <p:nvGrpSpPr>
            <p:cNvPr id="45" name="Groupe 44">
              <a:extLst>
                <a:ext uri="{FF2B5EF4-FFF2-40B4-BE49-F238E27FC236}">
                  <a16:creationId xmlns:a16="http://schemas.microsoft.com/office/drawing/2014/main" id="{85E0F82C-4EEE-FBCA-B5D5-AD1E1DB59532}"/>
                </a:ext>
              </a:extLst>
            </p:cNvPr>
            <p:cNvGrpSpPr/>
            <p:nvPr/>
          </p:nvGrpSpPr>
          <p:grpSpPr>
            <a:xfrm>
              <a:off x="2769433" y="4019027"/>
              <a:ext cx="10234478" cy="1008896"/>
              <a:chOff x="4298113" y="413504"/>
              <a:chExt cx="10234478" cy="1008896"/>
            </a:xfrm>
          </p:grpSpPr>
          <p:cxnSp>
            <p:nvCxnSpPr>
              <p:cNvPr id="46" name="Connecteur droit 45">
                <a:extLst>
                  <a:ext uri="{FF2B5EF4-FFF2-40B4-BE49-F238E27FC236}">
                    <a16:creationId xmlns:a16="http://schemas.microsoft.com/office/drawing/2014/main" id="{B16ABE63-D84E-ECB8-D1CD-E594D7DE10FB}"/>
                  </a:ext>
                </a:extLst>
              </p:cNvPr>
              <p:cNvCxnSpPr/>
              <p:nvPr/>
            </p:nvCxnSpPr>
            <p:spPr>
              <a:xfrm>
                <a:off x="4457453" y="882400"/>
                <a:ext cx="0" cy="54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Connecteur droit 47">
                <a:extLst>
                  <a:ext uri="{FF2B5EF4-FFF2-40B4-BE49-F238E27FC236}">
                    <a16:creationId xmlns:a16="http://schemas.microsoft.com/office/drawing/2014/main" id="{9CCAD638-888F-FD0A-D62F-76CEE051F302}"/>
                  </a:ext>
                </a:extLst>
              </p:cNvPr>
              <p:cNvCxnSpPr/>
              <p:nvPr/>
            </p:nvCxnSpPr>
            <p:spPr>
              <a:xfrm>
                <a:off x="7328561" y="872299"/>
                <a:ext cx="0" cy="54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0" name="ZoneTexte 49">
                <a:extLst>
                  <a:ext uri="{FF2B5EF4-FFF2-40B4-BE49-F238E27FC236}">
                    <a16:creationId xmlns:a16="http://schemas.microsoft.com/office/drawing/2014/main" id="{E20E3CC3-9E50-6190-17B3-35683AF359F0}"/>
                  </a:ext>
                </a:extLst>
              </p:cNvPr>
              <p:cNvSpPr txBox="1"/>
              <p:nvPr/>
            </p:nvSpPr>
            <p:spPr>
              <a:xfrm>
                <a:off x="7192960" y="413504"/>
                <a:ext cx="271201" cy="461665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fr-FR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1</a:t>
                </a:r>
              </a:p>
            </p:txBody>
          </p:sp>
          <p:sp>
            <p:nvSpPr>
              <p:cNvPr id="51" name="ZoneTexte 50">
                <a:extLst>
                  <a:ext uri="{FF2B5EF4-FFF2-40B4-BE49-F238E27FC236}">
                    <a16:creationId xmlns:a16="http://schemas.microsoft.com/office/drawing/2014/main" id="{50BEE350-6AF2-9AD4-B971-BFC7D3E79F8A}"/>
                  </a:ext>
                </a:extLst>
              </p:cNvPr>
              <p:cNvSpPr txBox="1"/>
              <p:nvPr/>
            </p:nvSpPr>
            <p:spPr>
              <a:xfrm>
                <a:off x="4298113" y="413504"/>
                <a:ext cx="841615" cy="461665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fr-FR" sz="24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0</a:t>
                </a:r>
              </a:p>
            </p:txBody>
          </p:sp>
          <p:cxnSp>
            <p:nvCxnSpPr>
              <p:cNvPr id="52" name="Connecteur droit 51">
                <a:extLst>
                  <a:ext uri="{FF2B5EF4-FFF2-40B4-BE49-F238E27FC236}">
                    <a16:creationId xmlns:a16="http://schemas.microsoft.com/office/drawing/2014/main" id="{58241940-1404-4A20-C54C-789AE29250B9}"/>
                  </a:ext>
                </a:extLst>
              </p:cNvPr>
              <p:cNvCxnSpPr/>
              <p:nvPr/>
            </p:nvCxnSpPr>
            <p:spPr>
              <a:xfrm>
                <a:off x="4452591" y="1414701"/>
                <a:ext cx="1008000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54" name="Connecteur droit 53">
              <a:extLst>
                <a:ext uri="{FF2B5EF4-FFF2-40B4-BE49-F238E27FC236}">
                  <a16:creationId xmlns:a16="http://schemas.microsoft.com/office/drawing/2014/main" id="{5295327E-D056-2F1A-F960-DAB2B2841BAD}"/>
                </a:ext>
              </a:extLst>
            </p:cNvPr>
            <p:cNvCxnSpPr/>
            <p:nvPr/>
          </p:nvCxnSpPr>
          <p:spPr>
            <a:xfrm>
              <a:off x="5797790" y="4487923"/>
              <a:ext cx="0" cy="54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Connecteur droit 55">
              <a:extLst>
                <a:ext uri="{FF2B5EF4-FFF2-40B4-BE49-F238E27FC236}">
                  <a16:creationId xmlns:a16="http://schemas.microsoft.com/office/drawing/2014/main" id="{D5937315-22CC-1B9C-6DE6-17BA51001977}"/>
                </a:ext>
              </a:extLst>
            </p:cNvPr>
            <p:cNvCxnSpPr/>
            <p:nvPr/>
          </p:nvCxnSpPr>
          <p:spPr>
            <a:xfrm>
              <a:off x="8668898" y="4477822"/>
              <a:ext cx="0" cy="54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Connecteur droit 58">
              <a:extLst>
                <a:ext uri="{FF2B5EF4-FFF2-40B4-BE49-F238E27FC236}">
                  <a16:creationId xmlns:a16="http://schemas.microsoft.com/office/drawing/2014/main" id="{CC6B68E3-44A1-F984-A58B-3F8817C1CBB6}"/>
                </a:ext>
              </a:extLst>
            </p:cNvPr>
            <p:cNvCxnSpPr/>
            <p:nvPr/>
          </p:nvCxnSpPr>
          <p:spPr>
            <a:xfrm>
              <a:off x="8669982" y="4477822"/>
              <a:ext cx="0" cy="54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Connecteur droit 60">
              <a:extLst>
                <a:ext uri="{FF2B5EF4-FFF2-40B4-BE49-F238E27FC236}">
                  <a16:creationId xmlns:a16="http://schemas.microsoft.com/office/drawing/2014/main" id="{9507B730-368C-DA72-454C-0D87CE44B59D}"/>
                </a:ext>
              </a:extLst>
            </p:cNvPr>
            <p:cNvCxnSpPr/>
            <p:nvPr/>
          </p:nvCxnSpPr>
          <p:spPr>
            <a:xfrm>
              <a:off x="11541090" y="4467721"/>
              <a:ext cx="0" cy="54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4" name="ZoneTexte 63">
              <a:extLst>
                <a:ext uri="{FF2B5EF4-FFF2-40B4-BE49-F238E27FC236}">
                  <a16:creationId xmlns:a16="http://schemas.microsoft.com/office/drawing/2014/main" id="{6E10983E-F32C-71CD-2254-57C87B3D5DD1}"/>
                </a:ext>
              </a:extLst>
            </p:cNvPr>
            <p:cNvSpPr txBox="1"/>
            <p:nvPr/>
          </p:nvSpPr>
          <p:spPr>
            <a:xfrm>
              <a:off x="8531206" y="4032416"/>
              <a:ext cx="271201" cy="46166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3</a:t>
              </a:r>
            </a:p>
          </p:txBody>
        </p:sp>
      </p:grpSp>
      <p:cxnSp>
        <p:nvCxnSpPr>
          <p:cNvPr id="5" name="Connecteur droit 4">
            <a:extLst>
              <a:ext uri="{FF2B5EF4-FFF2-40B4-BE49-F238E27FC236}">
                <a16:creationId xmlns:a16="http://schemas.microsoft.com/office/drawing/2014/main" id="{8AD78033-4FBB-EABC-3DA0-F59F4053A64E}"/>
              </a:ext>
            </a:extLst>
          </p:cNvPr>
          <p:cNvCxnSpPr/>
          <p:nvPr/>
        </p:nvCxnSpPr>
        <p:spPr>
          <a:xfrm>
            <a:off x="4711499" y="4945313"/>
            <a:ext cx="0" cy="360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ZoneTexte 3">
            <a:extLst>
              <a:ext uri="{FF2B5EF4-FFF2-40B4-BE49-F238E27FC236}">
                <a16:creationId xmlns:a16="http://schemas.microsoft.com/office/drawing/2014/main" id="{7AF242EF-4651-5017-946A-032D547B6340}"/>
              </a:ext>
            </a:extLst>
          </p:cNvPr>
          <p:cNvSpPr txBox="1"/>
          <p:nvPr/>
        </p:nvSpPr>
        <p:spPr>
          <a:xfrm>
            <a:off x="5298403" y="4368314"/>
            <a:ext cx="271201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4117694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0</TotalTime>
  <Words>170</Words>
  <Application>Microsoft Office PowerPoint</Application>
  <PresentationFormat>Affichage à l'écran (4:3)</PresentationFormat>
  <Paragraphs>75</Paragraphs>
  <Slides>13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13</vt:i4>
      </vt:variant>
    </vt:vector>
  </HeadingPairs>
  <TitlesOfParts>
    <vt:vector size="20" baseType="lpstr">
      <vt:lpstr>Arial</vt:lpstr>
      <vt:lpstr>Calibri</vt:lpstr>
      <vt:lpstr>Calibri Light</vt:lpstr>
      <vt:lpstr>Cambria Math</vt:lpstr>
      <vt:lpstr>Webdings</vt:lpstr>
      <vt:lpstr>Wingdings</vt:lpstr>
      <vt:lpstr>Thème Office</vt:lpstr>
      <vt:lpstr>Présentation PowerPoint</vt:lpstr>
      <vt:lpstr>Encadre la fraction entre deux entiers.</vt:lpstr>
      <vt:lpstr>Correction</vt:lpstr>
      <vt:lpstr>Encadre la fraction entre deux entiers.</vt:lpstr>
      <vt:lpstr>Correction</vt:lpstr>
      <vt:lpstr>Encadre la fraction entre deux entiers.</vt:lpstr>
      <vt:lpstr>Correction</vt:lpstr>
      <vt:lpstr>Encadre la fraction entre deux entiers.</vt:lpstr>
      <vt:lpstr>Correction</vt:lpstr>
      <vt:lpstr>Encadre la fraction entre deux entiers.</vt:lpstr>
      <vt:lpstr>Correction</vt:lpstr>
      <vt:lpstr>Encadre la fraction entre deux entiers.</vt:lpstr>
      <vt:lpstr>Correction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Nicolas Pinel</cp:lastModifiedBy>
  <cp:revision>61</cp:revision>
  <dcterms:created xsi:type="dcterms:W3CDTF">2023-02-07T14:55:57Z</dcterms:created>
  <dcterms:modified xsi:type="dcterms:W3CDTF">2026-08-01T15:59:58Z</dcterms:modified>
</cp:coreProperties>
</file>