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7"/>
  </p:handoutMasterIdLst>
  <p:sldIdLst>
    <p:sldId id="305" r:id="rId2"/>
    <p:sldId id="306" r:id="rId3"/>
    <p:sldId id="307" r:id="rId4"/>
    <p:sldId id="290" r:id="rId5"/>
    <p:sldId id="309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472C4"/>
    <a:srgbClr val="1EABEA"/>
    <a:srgbClr val="FFFFCC"/>
    <a:srgbClr val="FFFFFF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4" autoAdjust="0"/>
    <p:restoredTop sz="94660"/>
  </p:normalViewPr>
  <p:slideViewPr>
    <p:cSldViewPr snapToGrid="0">
      <p:cViewPr>
        <p:scale>
          <a:sx n="50" d="100"/>
          <a:sy n="50" d="100"/>
        </p:scale>
        <p:origin x="192" y="4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</a:t>
            </a:r>
            <a:r>
              <a:rPr lang="fr-FR" sz="1600" dirty="0"/>
              <a:t>100</a:t>
            </a:r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02FA4F82-AA9F-F732-1882-19737598E50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A8DF6F-461A-4669-0834-FEFB161C2E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9C966ACC-715D-E932-EAAE-60043F04A73B}"/>
              </a:ext>
            </a:extLst>
          </p:cNvPr>
          <p:cNvSpPr/>
          <p:nvPr/>
        </p:nvSpPr>
        <p:spPr>
          <a:xfrm>
            <a:off x="0" y="330200"/>
            <a:ext cx="9144000" cy="65278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31343C2C-46D5-27F5-ACC1-7934222628BC}"/>
              </a:ext>
            </a:extLst>
          </p:cNvPr>
          <p:cNvSpPr txBox="1"/>
          <p:nvPr/>
        </p:nvSpPr>
        <p:spPr>
          <a:xfrm>
            <a:off x="2063750" y="3009900"/>
            <a:ext cx="50165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è"/>
            </a:pPr>
            <a:r>
              <a:rPr lang="fr-FR" sz="3200" b="1" dirty="0">
                <a:solidFill>
                  <a:schemeClr val="bg1"/>
                </a:solidFill>
              </a:rPr>
              <a:t>Je calcule rapidement en utilisant les stratégies.</a:t>
            </a: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4D6A2D50-2F24-BC76-21C6-52F57C5FA8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571176"/>
            <a:ext cx="1835150" cy="1266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5539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Observe</a:t>
            </a:r>
            <a:r>
              <a:rPr lang="fr-FR" b="1" dirty="0"/>
              <a:t> </a:t>
            </a:r>
            <a:r>
              <a:rPr lang="fr-FR" dirty="0"/>
              <a:t>la stratégie.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926780" y="6490150"/>
            <a:ext cx="1217220" cy="367849"/>
          </a:xfrm>
        </p:spPr>
        <p:txBody>
          <a:bodyPr>
            <a:normAutofit/>
          </a:bodyPr>
          <a:lstStyle/>
          <a:p>
            <a:r>
              <a:rPr lang="fr-FR" dirty="0"/>
              <a:t>Exemple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A0FEE982-7D76-E320-78CC-F65EE385BA2A}"/>
              </a:ext>
            </a:extLst>
          </p:cNvPr>
          <p:cNvSpPr txBox="1"/>
          <p:nvPr/>
        </p:nvSpPr>
        <p:spPr>
          <a:xfrm>
            <a:off x="2992583" y="1300347"/>
            <a:ext cx="28738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4 671 </a:t>
            </a:r>
            <a:r>
              <a:rPr lang="fr-FR" sz="4400" dirty="0">
                <a:solidFill>
                  <a:srgbClr val="7030A0"/>
                </a:solidFill>
              </a:rPr>
              <a:t>– 350 </a:t>
            </a:r>
            <a:r>
              <a:rPr lang="fr-FR" sz="4400" dirty="0"/>
              <a:t> 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DCA0801B-3702-7E69-B0F5-6147C564C8FF}"/>
              </a:ext>
            </a:extLst>
          </p:cNvPr>
          <p:cNvSpPr txBox="1"/>
          <p:nvPr/>
        </p:nvSpPr>
        <p:spPr>
          <a:xfrm>
            <a:off x="2473304" y="2530989"/>
            <a:ext cx="460366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4 671 </a:t>
            </a:r>
            <a:r>
              <a:rPr lang="fr-FR" sz="4400" dirty="0">
                <a:solidFill>
                  <a:srgbClr val="00B050"/>
                </a:solidFill>
              </a:rPr>
              <a:t>– 300</a:t>
            </a:r>
            <a:r>
              <a:rPr lang="fr-FR" sz="4400" dirty="0">
                <a:solidFill>
                  <a:srgbClr val="C00000"/>
                </a:solidFill>
              </a:rPr>
              <a:t> – 50  </a:t>
            </a:r>
          </a:p>
        </p:txBody>
      </p: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34239601-7215-B8ED-0042-D9457A552470}"/>
              </a:ext>
            </a:extLst>
          </p:cNvPr>
          <p:cNvGrpSpPr/>
          <p:nvPr/>
        </p:nvGrpSpPr>
        <p:grpSpPr>
          <a:xfrm>
            <a:off x="2949441" y="3265882"/>
            <a:ext cx="1499958" cy="761166"/>
            <a:chOff x="1957658" y="5557653"/>
            <a:chExt cx="1499958" cy="761166"/>
          </a:xfrm>
        </p:grpSpPr>
        <p:cxnSp>
          <p:nvCxnSpPr>
            <p:cNvPr id="8" name="Connecteur droit 7">
              <a:extLst>
                <a:ext uri="{FF2B5EF4-FFF2-40B4-BE49-F238E27FC236}">
                  <a16:creationId xmlns:a16="http://schemas.microsoft.com/office/drawing/2014/main" id="{1ED402DE-4329-44B3-66CF-E6F6E3722858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2707637" y="5557957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B06E4063-4908-723B-1280-64A304503D17}"/>
                </a:ext>
              </a:extLst>
            </p:cNvPr>
            <p:cNvCxnSpPr>
              <a:cxnSpLocks/>
            </p:cNvCxnSpPr>
            <p:nvPr/>
          </p:nvCxnSpPr>
          <p:spPr>
            <a:xfrm>
              <a:off x="1957658" y="5569144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e 9">
            <a:extLst>
              <a:ext uri="{FF2B5EF4-FFF2-40B4-BE49-F238E27FC236}">
                <a16:creationId xmlns:a16="http://schemas.microsoft.com/office/drawing/2014/main" id="{A4E0138B-C846-61F2-569F-98703C1FE613}"/>
              </a:ext>
            </a:extLst>
          </p:cNvPr>
          <p:cNvGrpSpPr/>
          <p:nvPr/>
        </p:nvGrpSpPr>
        <p:grpSpPr>
          <a:xfrm flipV="1">
            <a:off x="4692611" y="1908176"/>
            <a:ext cx="1124181" cy="622813"/>
            <a:chOff x="6008243" y="4960698"/>
            <a:chExt cx="1499958" cy="761166"/>
          </a:xfrm>
        </p:grpSpPr>
        <p:cxnSp>
          <p:nvCxnSpPr>
            <p:cNvPr id="11" name="Connecteur droit 10">
              <a:extLst>
                <a:ext uri="{FF2B5EF4-FFF2-40B4-BE49-F238E27FC236}">
                  <a16:creationId xmlns:a16="http://schemas.microsoft.com/office/drawing/2014/main" id="{8803302F-7F4A-F00C-4428-50999D35A6EA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758222" y="4961002"/>
              <a:ext cx="750283" cy="749675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cteur droit 11">
              <a:extLst>
                <a:ext uri="{FF2B5EF4-FFF2-40B4-BE49-F238E27FC236}">
                  <a16:creationId xmlns:a16="http://schemas.microsoft.com/office/drawing/2014/main" id="{62EEF3A4-7337-32D3-5385-D5AD5CD651D0}"/>
                </a:ext>
              </a:extLst>
            </p:cNvPr>
            <p:cNvCxnSpPr>
              <a:cxnSpLocks/>
            </p:cNvCxnSpPr>
            <p:nvPr/>
          </p:nvCxnSpPr>
          <p:spPr>
            <a:xfrm>
              <a:off x="6008243" y="4972189"/>
              <a:ext cx="750283" cy="749675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ZoneTexte 13">
            <a:extLst>
              <a:ext uri="{FF2B5EF4-FFF2-40B4-BE49-F238E27FC236}">
                <a16:creationId xmlns:a16="http://schemas.microsoft.com/office/drawing/2014/main" id="{BC4249D2-56B0-E884-9434-CC07DE696085}"/>
              </a:ext>
            </a:extLst>
          </p:cNvPr>
          <p:cNvSpPr txBox="1"/>
          <p:nvPr/>
        </p:nvSpPr>
        <p:spPr>
          <a:xfrm>
            <a:off x="2853487" y="4035322"/>
            <a:ext cx="460366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4 371 </a:t>
            </a:r>
            <a:r>
              <a:rPr lang="fr-FR" sz="4400" dirty="0">
                <a:solidFill>
                  <a:srgbClr val="C00000"/>
                </a:solidFill>
              </a:rPr>
              <a:t>– 50</a:t>
            </a:r>
            <a:r>
              <a:rPr lang="fr-FR" sz="4400" dirty="0"/>
              <a:t>  </a:t>
            </a:r>
          </a:p>
        </p:txBody>
      </p:sp>
      <p:grpSp>
        <p:nvGrpSpPr>
          <p:cNvPr id="15" name="Groupe 14">
            <a:extLst>
              <a:ext uri="{FF2B5EF4-FFF2-40B4-BE49-F238E27FC236}">
                <a16:creationId xmlns:a16="http://schemas.microsoft.com/office/drawing/2014/main" id="{386EA6D6-BFB0-71A8-3B24-082284CA9D4B}"/>
              </a:ext>
            </a:extLst>
          </p:cNvPr>
          <p:cNvGrpSpPr/>
          <p:nvPr/>
        </p:nvGrpSpPr>
        <p:grpSpPr>
          <a:xfrm>
            <a:off x="3632893" y="4736530"/>
            <a:ext cx="1246252" cy="761166"/>
            <a:chOff x="1957658" y="5557653"/>
            <a:chExt cx="1499958" cy="761166"/>
          </a:xfrm>
        </p:grpSpPr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83C1A0DC-B185-FDE0-AE53-57F3070FCBE9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2707637" y="5557957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necteur droit 16">
              <a:extLst>
                <a:ext uri="{FF2B5EF4-FFF2-40B4-BE49-F238E27FC236}">
                  <a16:creationId xmlns:a16="http://schemas.microsoft.com/office/drawing/2014/main" id="{B954517F-E9DA-F268-B0C0-B80460351193}"/>
                </a:ext>
              </a:extLst>
            </p:cNvPr>
            <p:cNvCxnSpPr>
              <a:cxnSpLocks/>
            </p:cNvCxnSpPr>
            <p:nvPr/>
          </p:nvCxnSpPr>
          <p:spPr>
            <a:xfrm>
              <a:off x="1957658" y="5569144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ZoneTexte 17">
            <a:extLst>
              <a:ext uri="{FF2B5EF4-FFF2-40B4-BE49-F238E27FC236}">
                <a16:creationId xmlns:a16="http://schemas.microsoft.com/office/drawing/2014/main" id="{FCBA35C1-609F-3ABC-B0C6-8BB651778A85}"/>
              </a:ext>
            </a:extLst>
          </p:cNvPr>
          <p:cNvSpPr txBox="1"/>
          <p:nvPr/>
        </p:nvSpPr>
        <p:spPr>
          <a:xfrm>
            <a:off x="3466904" y="5581236"/>
            <a:ext cx="15787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4 321</a:t>
            </a:r>
          </a:p>
        </p:txBody>
      </p:sp>
    </p:spTree>
    <p:extLst>
      <p:ext uri="{BB962C8B-B14F-4D97-AF65-F5344CB8AC3E}">
        <p14:creationId xmlns:p14="http://schemas.microsoft.com/office/powerpoint/2010/main" val="4282268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4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Exemple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926780" y="6490150"/>
            <a:ext cx="1217220" cy="367849"/>
          </a:xfrm>
        </p:spPr>
        <p:txBody>
          <a:bodyPr>
            <a:normAutofit/>
          </a:bodyPr>
          <a:lstStyle/>
          <a:p>
            <a:r>
              <a:rPr lang="fr-FR" dirty="0"/>
              <a:t>Exemple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A0FEE982-7D76-E320-78CC-F65EE385BA2A}"/>
              </a:ext>
            </a:extLst>
          </p:cNvPr>
          <p:cNvSpPr txBox="1"/>
          <p:nvPr/>
        </p:nvSpPr>
        <p:spPr>
          <a:xfrm>
            <a:off x="2992583" y="1300347"/>
            <a:ext cx="28738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7 984 </a:t>
            </a:r>
            <a:r>
              <a:rPr lang="fr-FR" sz="4400" dirty="0">
                <a:solidFill>
                  <a:srgbClr val="7030A0"/>
                </a:solidFill>
              </a:rPr>
              <a:t>– 470 </a:t>
            </a:r>
            <a:r>
              <a:rPr lang="fr-FR" sz="4400" dirty="0"/>
              <a:t> 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DCA0801B-3702-7E69-B0F5-6147C564C8FF}"/>
              </a:ext>
            </a:extLst>
          </p:cNvPr>
          <p:cNvSpPr txBox="1"/>
          <p:nvPr/>
        </p:nvSpPr>
        <p:spPr>
          <a:xfrm>
            <a:off x="2230252" y="2530989"/>
            <a:ext cx="460366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7 984 </a:t>
            </a:r>
            <a:r>
              <a:rPr lang="fr-FR" sz="4400" dirty="0">
                <a:solidFill>
                  <a:srgbClr val="00B050"/>
                </a:solidFill>
              </a:rPr>
              <a:t>– 400 </a:t>
            </a:r>
            <a:r>
              <a:rPr lang="fr-FR" sz="4400" dirty="0">
                <a:solidFill>
                  <a:srgbClr val="C00000"/>
                </a:solidFill>
              </a:rPr>
              <a:t>– 70  </a:t>
            </a:r>
          </a:p>
        </p:txBody>
      </p: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34239601-7215-B8ED-0042-D9457A552470}"/>
              </a:ext>
            </a:extLst>
          </p:cNvPr>
          <p:cNvGrpSpPr/>
          <p:nvPr/>
        </p:nvGrpSpPr>
        <p:grpSpPr>
          <a:xfrm>
            <a:off x="2949441" y="3265882"/>
            <a:ext cx="1499958" cy="761166"/>
            <a:chOff x="1957658" y="5557653"/>
            <a:chExt cx="1499958" cy="761166"/>
          </a:xfrm>
        </p:grpSpPr>
        <p:cxnSp>
          <p:nvCxnSpPr>
            <p:cNvPr id="8" name="Connecteur droit 7">
              <a:extLst>
                <a:ext uri="{FF2B5EF4-FFF2-40B4-BE49-F238E27FC236}">
                  <a16:creationId xmlns:a16="http://schemas.microsoft.com/office/drawing/2014/main" id="{1ED402DE-4329-44B3-66CF-E6F6E3722858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2707637" y="5557957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B06E4063-4908-723B-1280-64A304503D17}"/>
                </a:ext>
              </a:extLst>
            </p:cNvPr>
            <p:cNvCxnSpPr>
              <a:cxnSpLocks/>
            </p:cNvCxnSpPr>
            <p:nvPr/>
          </p:nvCxnSpPr>
          <p:spPr>
            <a:xfrm>
              <a:off x="1957658" y="5569144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e 9">
            <a:extLst>
              <a:ext uri="{FF2B5EF4-FFF2-40B4-BE49-F238E27FC236}">
                <a16:creationId xmlns:a16="http://schemas.microsoft.com/office/drawing/2014/main" id="{A4E0138B-C846-61F2-569F-98703C1FE613}"/>
              </a:ext>
            </a:extLst>
          </p:cNvPr>
          <p:cNvGrpSpPr/>
          <p:nvPr/>
        </p:nvGrpSpPr>
        <p:grpSpPr>
          <a:xfrm flipV="1">
            <a:off x="4168240" y="1976409"/>
            <a:ext cx="1124181" cy="622813"/>
            <a:chOff x="6008243" y="4960698"/>
            <a:chExt cx="1499958" cy="761166"/>
          </a:xfrm>
        </p:grpSpPr>
        <p:cxnSp>
          <p:nvCxnSpPr>
            <p:cNvPr id="11" name="Connecteur droit 10">
              <a:extLst>
                <a:ext uri="{FF2B5EF4-FFF2-40B4-BE49-F238E27FC236}">
                  <a16:creationId xmlns:a16="http://schemas.microsoft.com/office/drawing/2014/main" id="{8803302F-7F4A-F00C-4428-50999D35A6EA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758222" y="4961002"/>
              <a:ext cx="750283" cy="749675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cteur droit 11">
              <a:extLst>
                <a:ext uri="{FF2B5EF4-FFF2-40B4-BE49-F238E27FC236}">
                  <a16:creationId xmlns:a16="http://schemas.microsoft.com/office/drawing/2014/main" id="{62EEF3A4-7337-32D3-5385-D5AD5CD651D0}"/>
                </a:ext>
              </a:extLst>
            </p:cNvPr>
            <p:cNvCxnSpPr>
              <a:cxnSpLocks/>
            </p:cNvCxnSpPr>
            <p:nvPr/>
          </p:nvCxnSpPr>
          <p:spPr>
            <a:xfrm>
              <a:off x="6008243" y="4972189"/>
              <a:ext cx="750283" cy="749675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ZoneTexte 13">
            <a:extLst>
              <a:ext uri="{FF2B5EF4-FFF2-40B4-BE49-F238E27FC236}">
                <a16:creationId xmlns:a16="http://schemas.microsoft.com/office/drawing/2014/main" id="{BC4249D2-56B0-E884-9434-CC07DE696085}"/>
              </a:ext>
            </a:extLst>
          </p:cNvPr>
          <p:cNvSpPr txBox="1"/>
          <p:nvPr/>
        </p:nvSpPr>
        <p:spPr>
          <a:xfrm>
            <a:off x="2909824" y="3977971"/>
            <a:ext cx="460366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7 584 </a:t>
            </a:r>
            <a:r>
              <a:rPr lang="fr-FR" sz="4400" dirty="0">
                <a:solidFill>
                  <a:srgbClr val="C00000"/>
                </a:solidFill>
              </a:rPr>
              <a:t>– 70</a:t>
            </a:r>
            <a:r>
              <a:rPr lang="fr-FR" sz="4400" dirty="0"/>
              <a:t>  </a:t>
            </a:r>
          </a:p>
        </p:txBody>
      </p:sp>
      <p:grpSp>
        <p:nvGrpSpPr>
          <p:cNvPr id="15" name="Groupe 14">
            <a:extLst>
              <a:ext uri="{FF2B5EF4-FFF2-40B4-BE49-F238E27FC236}">
                <a16:creationId xmlns:a16="http://schemas.microsoft.com/office/drawing/2014/main" id="{386EA6D6-BFB0-71A8-3B24-082284CA9D4B}"/>
              </a:ext>
            </a:extLst>
          </p:cNvPr>
          <p:cNvGrpSpPr/>
          <p:nvPr/>
        </p:nvGrpSpPr>
        <p:grpSpPr>
          <a:xfrm>
            <a:off x="3632893" y="4736530"/>
            <a:ext cx="1246252" cy="761166"/>
            <a:chOff x="1957658" y="5557653"/>
            <a:chExt cx="1499958" cy="761166"/>
          </a:xfrm>
        </p:grpSpPr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83C1A0DC-B185-FDE0-AE53-57F3070FCBE9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2707637" y="5557957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necteur droit 16">
              <a:extLst>
                <a:ext uri="{FF2B5EF4-FFF2-40B4-BE49-F238E27FC236}">
                  <a16:creationId xmlns:a16="http://schemas.microsoft.com/office/drawing/2014/main" id="{B954517F-E9DA-F268-B0C0-B80460351193}"/>
                </a:ext>
              </a:extLst>
            </p:cNvPr>
            <p:cNvCxnSpPr>
              <a:cxnSpLocks/>
            </p:cNvCxnSpPr>
            <p:nvPr/>
          </p:nvCxnSpPr>
          <p:spPr>
            <a:xfrm>
              <a:off x="1957658" y="5569144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ZoneTexte 17">
            <a:extLst>
              <a:ext uri="{FF2B5EF4-FFF2-40B4-BE49-F238E27FC236}">
                <a16:creationId xmlns:a16="http://schemas.microsoft.com/office/drawing/2014/main" id="{FCBA35C1-609F-3ABC-B0C6-8BB651778A85}"/>
              </a:ext>
            </a:extLst>
          </p:cNvPr>
          <p:cNvSpPr txBox="1"/>
          <p:nvPr/>
        </p:nvSpPr>
        <p:spPr>
          <a:xfrm>
            <a:off x="3500301" y="5509707"/>
            <a:ext cx="19687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7 514 </a:t>
            </a:r>
          </a:p>
        </p:txBody>
      </p:sp>
    </p:spTree>
    <p:extLst>
      <p:ext uri="{BB962C8B-B14F-4D97-AF65-F5344CB8AC3E}">
        <p14:creationId xmlns:p14="http://schemas.microsoft.com/office/powerpoint/2010/main" val="1863450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4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Calcule.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548432A9-7AE3-EC4A-45FE-BD619399455B}"/>
              </a:ext>
            </a:extLst>
          </p:cNvPr>
          <p:cNvSpPr txBox="1"/>
          <p:nvPr/>
        </p:nvSpPr>
        <p:spPr>
          <a:xfrm>
            <a:off x="2620356" y="1337299"/>
            <a:ext cx="34600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1 886 – 250 = …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12B27B3A-1714-7D63-F72B-3A2A5A750F08}"/>
              </a:ext>
            </a:extLst>
          </p:cNvPr>
          <p:cNvSpPr txBox="1"/>
          <p:nvPr/>
        </p:nvSpPr>
        <p:spPr>
          <a:xfrm>
            <a:off x="2620355" y="2172480"/>
            <a:ext cx="33136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4 272 – 160 = …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FD93DD1F-8A14-D2DF-4B55-4615730FDA06}"/>
              </a:ext>
            </a:extLst>
          </p:cNvPr>
          <p:cNvSpPr txBox="1"/>
          <p:nvPr/>
        </p:nvSpPr>
        <p:spPr>
          <a:xfrm>
            <a:off x="2620355" y="2941921"/>
            <a:ext cx="33136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2 763 – 320 = …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808E3B90-0278-24B8-E726-E8AFD5621D1C}"/>
              </a:ext>
            </a:extLst>
          </p:cNvPr>
          <p:cNvSpPr txBox="1"/>
          <p:nvPr/>
        </p:nvSpPr>
        <p:spPr>
          <a:xfrm>
            <a:off x="2620355" y="3711362"/>
            <a:ext cx="33974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7 958 – 840 = …</a:t>
            </a:r>
          </a:p>
        </p:txBody>
      </p:sp>
      <p:sp>
        <p:nvSpPr>
          <p:cNvPr id="16" name="Ellipse 15">
            <a:extLst>
              <a:ext uri="{FF2B5EF4-FFF2-40B4-BE49-F238E27FC236}">
                <a16:creationId xmlns:a16="http://schemas.microsoft.com/office/drawing/2014/main" id="{A4A13BA3-DFEB-1CD4-AA98-E92CDA0C17EC}"/>
              </a:ext>
            </a:extLst>
          </p:cNvPr>
          <p:cNvSpPr/>
          <p:nvPr/>
        </p:nvSpPr>
        <p:spPr>
          <a:xfrm>
            <a:off x="1997175" y="1422113"/>
            <a:ext cx="476701" cy="47670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2400" b="1" dirty="0"/>
              <a:t>1</a:t>
            </a:r>
          </a:p>
        </p:txBody>
      </p:sp>
      <p:sp>
        <p:nvSpPr>
          <p:cNvPr id="17" name="Ellipse 16">
            <a:extLst>
              <a:ext uri="{FF2B5EF4-FFF2-40B4-BE49-F238E27FC236}">
                <a16:creationId xmlns:a16="http://schemas.microsoft.com/office/drawing/2014/main" id="{0F762637-1BC7-5C2E-9B90-88F863A8D435}"/>
              </a:ext>
            </a:extLst>
          </p:cNvPr>
          <p:cNvSpPr/>
          <p:nvPr/>
        </p:nvSpPr>
        <p:spPr>
          <a:xfrm>
            <a:off x="1997174" y="2257294"/>
            <a:ext cx="476701" cy="47670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2400" b="1" dirty="0"/>
              <a:t>2</a:t>
            </a:r>
          </a:p>
        </p:txBody>
      </p:sp>
      <p:sp>
        <p:nvSpPr>
          <p:cNvPr id="18" name="Ellipse 17">
            <a:extLst>
              <a:ext uri="{FF2B5EF4-FFF2-40B4-BE49-F238E27FC236}">
                <a16:creationId xmlns:a16="http://schemas.microsoft.com/office/drawing/2014/main" id="{250BDF29-2596-DDED-E55C-630033510363}"/>
              </a:ext>
            </a:extLst>
          </p:cNvPr>
          <p:cNvSpPr/>
          <p:nvPr/>
        </p:nvSpPr>
        <p:spPr>
          <a:xfrm>
            <a:off x="1997173" y="3026735"/>
            <a:ext cx="476701" cy="47670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2400" b="1" dirty="0"/>
              <a:t>3</a:t>
            </a:r>
          </a:p>
        </p:txBody>
      </p:sp>
      <p:sp>
        <p:nvSpPr>
          <p:cNvPr id="19" name="Ellipse 18">
            <a:extLst>
              <a:ext uri="{FF2B5EF4-FFF2-40B4-BE49-F238E27FC236}">
                <a16:creationId xmlns:a16="http://schemas.microsoft.com/office/drawing/2014/main" id="{9697292C-1E44-8822-1959-3B6DB8C19FAF}"/>
              </a:ext>
            </a:extLst>
          </p:cNvPr>
          <p:cNvSpPr/>
          <p:nvPr/>
        </p:nvSpPr>
        <p:spPr>
          <a:xfrm>
            <a:off x="1997172" y="3796176"/>
            <a:ext cx="476701" cy="47670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2400" b="1" dirty="0"/>
              <a:t>4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E56455AB-5685-5085-F435-48DDE7C2075A}"/>
              </a:ext>
            </a:extLst>
          </p:cNvPr>
          <p:cNvSpPr txBox="1"/>
          <p:nvPr/>
        </p:nvSpPr>
        <p:spPr>
          <a:xfrm>
            <a:off x="2620356" y="4454595"/>
            <a:ext cx="31433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6 577 – 510 = …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6542EC29-2553-8149-3F70-F8C2E5DA56B9}"/>
              </a:ext>
            </a:extLst>
          </p:cNvPr>
          <p:cNvSpPr txBox="1"/>
          <p:nvPr/>
        </p:nvSpPr>
        <p:spPr>
          <a:xfrm>
            <a:off x="2620355" y="5289776"/>
            <a:ext cx="33136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3 221 – 420 = …</a:t>
            </a:r>
          </a:p>
        </p:txBody>
      </p:sp>
      <p:sp>
        <p:nvSpPr>
          <p:cNvPr id="26" name="Ellipse 25">
            <a:extLst>
              <a:ext uri="{FF2B5EF4-FFF2-40B4-BE49-F238E27FC236}">
                <a16:creationId xmlns:a16="http://schemas.microsoft.com/office/drawing/2014/main" id="{D745595F-6FC3-143F-AFE5-0FAA01F72CB8}"/>
              </a:ext>
            </a:extLst>
          </p:cNvPr>
          <p:cNvSpPr/>
          <p:nvPr/>
        </p:nvSpPr>
        <p:spPr>
          <a:xfrm>
            <a:off x="1997175" y="4539409"/>
            <a:ext cx="476701" cy="47670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2400" b="1" dirty="0"/>
              <a:t>5</a:t>
            </a:r>
          </a:p>
        </p:txBody>
      </p:sp>
      <p:sp>
        <p:nvSpPr>
          <p:cNvPr id="27" name="Ellipse 26">
            <a:extLst>
              <a:ext uri="{FF2B5EF4-FFF2-40B4-BE49-F238E27FC236}">
                <a16:creationId xmlns:a16="http://schemas.microsoft.com/office/drawing/2014/main" id="{5CB58924-948D-2E66-76B6-27C42F82F7F4}"/>
              </a:ext>
            </a:extLst>
          </p:cNvPr>
          <p:cNvSpPr/>
          <p:nvPr/>
        </p:nvSpPr>
        <p:spPr>
          <a:xfrm>
            <a:off x="1997174" y="5374590"/>
            <a:ext cx="476701" cy="47670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2400" b="1" dirty="0"/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30379627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C85111EB-3D3B-7B44-F6DF-CF9FDFDCBCAB}"/>
              </a:ext>
            </a:extLst>
          </p:cNvPr>
          <p:cNvSpPr txBox="1"/>
          <p:nvPr/>
        </p:nvSpPr>
        <p:spPr>
          <a:xfrm>
            <a:off x="2659359" y="1302630"/>
            <a:ext cx="34600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1 886 – 250 = …</a:t>
            </a:r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03003AAD-EA0E-11E6-223C-3B3ADFFF465A}"/>
              </a:ext>
            </a:extLst>
          </p:cNvPr>
          <p:cNvSpPr txBox="1"/>
          <p:nvPr/>
        </p:nvSpPr>
        <p:spPr>
          <a:xfrm>
            <a:off x="2659358" y="2137811"/>
            <a:ext cx="33136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4 272 – 160 = …</a:t>
            </a: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0A0DA0BA-DF98-F97F-CB59-5911452180DD}"/>
              </a:ext>
            </a:extLst>
          </p:cNvPr>
          <p:cNvSpPr txBox="1"/>
          <p:nvPr/>
        </p:nvSpPr>
        <p:spPr>
          <a:xfrm>
            <a:off x="2659358" y="2907252"/>
            <a:ext cx="33136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2 763 – 320 = …</a:t>
            </a:r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203C38EF-4591-F643-742E-195504E38144}"/>
              </a:ext>
            </a:extLst>
          </p:cNvPr>
          <p:cNvSpPr txBox="1"/>
          <p:nvPr/>
        </p:nvSpPr>
        <p:spPr>
          <a:xfrm>
            <a:off x="2659358" y="3676693"/>
            <a:ext cx="33974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7 958 – 840 = …</a:t>
            </a:r>
          </a:p>
        </p:txBody>
      </p:sp>
      <p:sp>
        <p:nvSpPr>
          <p:cNvPr id="37" name="Ellipse 36">
            <a:extLst>
              <a:ext uri="{FF2B5EF4-FFF2-40B4-BE49-F238E27FC236}">
                <a16:creationId xmlns:a16="http://schemas.microsoft.com/office/drawing/2014/main" id="{94A13B70-E4A3-BF86-9BD6-B4E2DC50BB5D}"/>
              </a:ext>
            </a:extLst>
          </p:cNvPr>
          <p:cNvSpPr/>
          <p:nvPr/>
        </p:nvSpPr>
        <p:spPr>
          <a:xfrm>
            <a:off x="2036178" y="1387444"/>
            <a:ext cx="476701" cy="47670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2400" b="1" dirty="0"/>
              <a:t>1</a:t>
            </a:r>
          </a:p>
        </p:txBody>
      </p:sp>
      <p:sp>
        <p:nvSpPr>
          <p:cNvPr id="38" name="Ellipse 37">
            <a:extLst>
              <a:ext uri="{FF2B5EF4-FFF2-40B4-BE49-F238E27FC236}">
                <a16:creationId xmlns:a16="http://schemas.microsoft.com/office/drawing/2014/main" id="{9CE2C85A-9FCA-146B-BE2A-22CBD6A27052}"/>
              </a:ext>
            </a:extLst>
          </p:cNvPr>
          <p:cNvSpPr/>
          <p:nvPr/>
        </p:nvSpPr>
        <p:spPr>
          <a:xfrm>
            <a:off x="2036177" y="2222625"/>
            <a:ext cx="476701" cy="47670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2400" b="1" dirty="0"/>
              <a:t>2</a:t>
            </a:r>
          </a:p>
        </p:txBody>
      </p:sp>
      <p:sp>
        <p:nvSpPr>
          <p:cNvPr id="39" name="Ellipse 38">
            <a:extLst>
              <a:ext uri="{FF2B5EF4-FFF2-40B4-BE49-F238E27FC236}">
                <a16:creationId xmlns:a16="http://schemas.microsoft.com/office/drawing/2014/main" id="{03E854BB-C3A2-459E-F771-4B54E27F65BE}"/>
              </a:ext>
            </a:extLst>
          </p:cNvPr>
          <p:cNvSpPr/>
          <p:nvPr/>
        </p:nvSpPr>
        <p:spPr>
          <a:xfrm>
            <a:off x="2036176" y="2992066"/>
            <a:ext cx="476701" cy="47670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2400" b="1" dirty="0"/>
              <a:t>3</a:t>
            </a:r>
          </a:p>
        </p:txBody>
      </p:sp>
      <p:sp>
        <p:nvSpPr>
          <p:cNvPr id="40" name="Ellipse 39">
            <a:extLst>
              <a:ext uri="{FF2B5EF4-FFF2-40B4-BE49-F238E27FC236}">
                <a16:creationId xmlns:a16="http://schemas.microsoft.com/office/drawing/2014/main" id="{5833C697-E82B-D4F4-526F-2C0816FD9915}"/>
              </a:ext>
            </a:extLst>
          </p:cNvPr>
          <p:cNvSpPr/>
          <p:nvPr/>
        </p:nvSpPr>
        <p:spPr>
          <a:xfrm>
            <a:off x="2036175" y="3761507"/>
            <a:ext cx="476701" cy="47670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2400" b="1" dirty="0"/>
              <a:t>4</a:t>
            </a:r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C94195BC-2C2F-3642-C9B9-898B5B8E92FB}"/>
              </a:ext>
            </a:extLst>
          </p:cNvPr>
          <p:cNvSpPr txBox="1"/>
          <p:nvPr/>
        </p:nvSpPr>
        <p:spPr>
          <a:xfrm>
            <a:off x="2659359" y="4419926"/>
            <a:ext cx="31433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6 577 – 510 = …</a:t>
            </a:r>
          </a:p>
        </p:txBody>
      </p:sp>
      <p:sp>
        <p:nvSpPr>
          <p:cNvPr id="42" name="ZoneTexte 41">
            <a:extLst>
              <a:ext uri="{FF2B5EF4-FFF2-40B4-BE49-F238E27FC236}">
                <a16:creationId xmlns:a16="http://schemas.microsoft.com/office/drawing/2014/main" id="{863C0F2E-B605-D7D3-2E8F-33548F2A16E9}"/>
              </a:ext>
            </a:extLst>
          </p:cNvPr>
          <p:cNvSpPr txBox="1"/>
          <p:nvPr/>
        </p:nvSpPr>
        <p:spPr>
          <a:xfrm>
            <a:off x="2659358" y="5255107"/>
            <a:ext cx="33136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3 221 – 420 = …</a:t>
            </a:r>
          </a:p>
        </p:txBody>
      </p:sp>
      <p:sp>
        <p:nvSpPr>
          <p:cNvPr id="43" name="Ellipse 42">
            <a:extLst>
              <a:ext uri="{FF2B5EF4-FFF2-40B4-BE49-F238E27FC236}">
                <a16:creationId xmlns:a16="http://schemas.microsoft.com/office/drawing/2014/main" id="{A2A9F4DE-8497-B587-1457-CCF49BE90B07}"/>
              </a:ext>
            </a:extLst>
          </p:cNvPr>
          <p:cNvSpPr/>
          <p:nvPr/>
        </p:nvSpPr>
        <p:spPr>
          <a:xfrm>
            <a:off x="2036178" y="4504740"/>
            <a:ext cx="476701" cy="47670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2400" b="1" dirty="0"/>
              <a:t>5</a:t>
            </a:r>
          </a:p>
        </p:txBody>
      </p:sp>
      <p:sp>
        <p:nvSpPr>
          <p:cNvPr id="44" name="Ellipse 43">
            <a:extLst>
              <a:ext uri="{FF2B5EF4-FFF2-40B4-BE49-F238E27FC236}">
                <a16:creationId xmlns:a16="http://schemas.microsoft.com/office/drawing/2014/main" id="{D4A6B85B-BBF5-779F-BC3B-C1F9B1516FA4}"/>
              </a:ext>
            </a:extLst>
          </p:cNvPr>
          <p:cNvSpPr/>
          <p:nvPr/>
        </p:nvSpPr>
        <p:spPr>
          <a:xfrm>
            <a:off x="2036177" y="5339921"/>
            <a:ext cx="476701" cy="47670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2400" b="1" dirty="0"/>
              <a:t>6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6D061BC7-287B-4C80-C77F-B193719F16E8}"/>
              </a:ext>
            </a:extLst>
          </p:cNvPr>
          <p:cNvSpPr txBox="1"/>
          <p:nvPr/>
        </p:nvSpPr>
        <p:spPr>
          <a:xfrm>
            <a:off x="5320868" y="1242750"/>
            <a:ext cx="1890130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b="1" dirty="0">
                <a:solidFill>
                  <a:srgbClr val="FF0000"/>
                </a:solidFill>
              </a:rPr>
              <a:t>1 636</a:t>
            </a:r>
          </a:p>
        </p:txBody>
      </p:sp>
      <p:sp>
        <p:nvSpPr>
          <p:cNvPr id="45" name="ZoneTexte 44">
            <a:extLst>
              <a:ext uri="{FF2B5EF4-FFF2-40B4-BE49-F238E27FC236}">
                <a16:creationId xmlns:a16="http://schemas.microsoft.com/office/drawing/2014/main" id="{8BF6A641-4DFB-1AEF-F6A1-5722B030B66A}"/>
              </a:ext>
            </a:extLst>
          </p:cNvPr>
          <p:cNvSpPr txBox="1"/>
          <p:nvPr/>
        </p:nvSpPr>
        <p:spPr>
          <a:xfrm>
            <a:off x="5320868" y="2109214"/>
            <a:ext cx="1890130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b="1" dirty="0">
                <a:solidFill>
                  <a:srgbClr val="FF0000"/>
                </a:solidFill>
              </a:rPr>
              <a:t>4 112</a:t>
            </a:r>
          </a:p>
        </p:txBody>
      </p:sp>
      <p:sp>
        <p:nvSpPr>
          <p:cNvPr id="46" name="ZoneTexte 45">
            <a:extLst>
              <a:ext uri="{FF2B5EF4-FFF2-40B4-BE49-F238E27FC236}">
                <a16:creationId xmlns:a16="http://schemas.microsoft.com/office/drawing/2014/main" id="{E2BE5E4F-E9C9-87C1-1525-711B78145D2A}"/>
              </a:ext>
            </a:extLst>
          </p:cNvPr>
          <p:cNvSpPr txBox="1"/>
          <p:nvPr/>
        </p:nvSpPr>
        <p:spPr>
          <a:xfrm>
            <a:off x="5320868" y="2908368"/>
            <a:ext cx="1890130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b="1" dirty="0">
                <a:solidFill>
                  <a:srgbClr val="FF0000"/>
                </a:solidFill>
              </a:rPr>
              <a:t>2 443</a:t>
            </a:r>
          </a:p>
        </p:txBody>
      </p:sp>
      <p:sp>
        <p:nvSpPr>
          <p:cNvPr id="47" name="ZoneTexte 46">
            <a:extLst>
              <a:ext uri="{FF2B5EF4-FFF2-40B4-BE49-F238E27FC236}">
                <a16:creationId xmlns:a16="http://schemas.microsoft.com/office/drawing/2014/main" id="{E4B9E41D-7B47-F7D8-D076-4E31E1C8A159}"/>
              </a:ext>
            </a:extLst>
          </p:cNvPr>
          <p:cNvSpPr txBox="1"/>
          <p:nvPr/>
        </p:nvSpPr>
        <p:spPr>
          <a:xfrm>
            <a:off x="5320868" y="3650485"/>
            <a:ext cx="1890130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b="1" dirty="0">
                <a:solidFill>
                  <a:srgbClr val="FF0000"/>
                </a:solidFill>
              </a:rPr>
              <a:t>7 118</a:t>
            </a:r>
          </a:p>
        </p:txBody>
      </p:sp>
      <p:sp>
        <p:nvSpPr>
          <p:cNvPr id="48" name="ZoneTexte 47">
            <a:extLst>
              <a:ext uri="{FF2B5EF4-FFF2-40B4-BE49-F238E27FC236}">
                <a16:creationId xmlns:a16="http://schemas.microsoft.com/office/drawing/2014/main" id="{9EEBC212-5C7E-9BF4-D611-D2C52FB6F6C0}"/>
              </a:ext>
            </a:extLst>
          </p:cNvPr>
          <p:cNvSpPr txBox="1"/>
          <p:nvPr/>
        </p:nvSpPr>
        <p:spPr>
          <a:xfrm>
            <a:off x="5320868" y="4383463"/>
            <a:ext cx="1890130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b="1" dirty="0">
                <a:solidFill>
                  <a:srgbClr val="FF0000"/>
                </a:solidFill>
              </a:rPr>
              <a:t>6 067</a:t>
            </a:r>
          </a:p>
        </p:txBody>
      </p:sp>
      <p:sp>
        <p:nvSpPr>
          <p:cNvPr id="49" name="ZoneTexte 48">
            <a:extLst>
              <a:ext uri="{FF2B5EF4-FFF2-40B4-BE49-F238E27FC236}">
                <a16:creationId xmlns:a16="http://schemas.microsoft.com/office/drawing/2014/main" id="{8D8E44BD-AB4B-0814-0ADE-2DADF21D1C59}"/>
              </a:ext>
            </a:extLst>
          </p:cNvPr>
          <p:cNvSpPr txBox="1"/>
          <p:nvPr/>
        </p:nvSpPr>
        <p:spPr>
          <a:xfrm>
            <a:off x="5320868" y="5224328"/>
            <a:ext cx="1890130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b="1" dirty="0">
                <a:solidFill>
                  <a:srgbClr val="FF0000"/>
                </a:solidFill>
              </a:rPr>
              <a:t>2 801</a:t>
            </a:r>
          </a:p>
        </p:txBody>
      </p:sp>
    </p:spTree>
    <p:extLst>
      <p:ext uri="{BB962C8B-B14F-4D97-AF65-F5344CB8AC3E}">
        <p14:creationId xmlns:p14="http://schemas.microsoft.com/office/powerpoint/2010/main" val="99637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5" grpId="0" animBg="1"/>
      <p:bldP spid="46" grpId="0" animBg="1"/>
      <p:bldP spid="47" grpId="0" animBg="1"/>
      <p:bldP spid="48" grpId="0" animBg="1"/>
      <p:bldP spid="49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3</TotalTime>
  <Words>146</Words>
  <Application>Microsoft Office PowerPoint</Application>
  <PresentationFormat>Affichage à l'écran (4:3)</PresentationFormat>
  <Paragraphs>45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Observe la stratégie.</vt:lpstr>
      <vt:lpstr>Exemple</vt:lpstr>
      <vt:lpstr>Calcule.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67</cp:revision>
  <dcterms:created xsi:type="dcterms:W3CDTF">2023-02-07T14:55:57Z</dcterms:created>
  <dcterms:modified xsi:type="dcterms:W3CDTF">2026-07-21T06:37:17Z</dcterms:modified>
</cp:coreProperties>
</file>