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302" r:id="rId2"/>
    <p:sldId id="274" r:id="rId3"/>
    <p:sldId id="276" r:id="rId4"/>
    <p:sldId id="275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71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EEEF311-C20F-B4AC-5F3A-599A8BE745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C34A-6D4A-303C-0D0F-99BD0009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25480-A6CE-6212-62DC-DA5380641560}"/>
              </a:ext>
            </a:extLst>
          </p:cNvPr>
          <p:cNvSpPr/>
          <p:nvPr/>
        </p:nvSpPr>
        <p:spPr>
          <a:xfrm>
            <a:off x="0" y="312821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7AADE5-BB3B-EDDD-8B7D-5EE0D379A240}"/>
              </a:ext>
            </a:extLst>
          </p:cNvPr>
          <p:cNvSpPr txBox="1"/>
          <p:nvPr/>
        </p:nvSpPr>
        <p:spPr>
          <a:xfrm>
            <a:off x="2063750" y="3009900"/>
            <a:ext cx="50165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m’entraine à résoudre des problèmes à partir </a:t>
            </a:r>
            <a:r>
              <a:rPr lang="fr-FR" sz="3200" b="1">
                <a:solidFill>
                  <a:schemeClr val="bg1"/>
                </a:solidFill>
              </a:rPr>
              <a:t>d’une image. </a:t>
            </a:r>
            <a:endParaRPr lang="fr-FR" sz="3200" b="1" dirty="0">
              <a:solidFill>
                <a:schemeClr val="bg1"/>
              </a:solidFill>
            </a:endParaRP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5F0D24-B1E8-1AD1-9724-6EE59BD3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93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Problème en image </a:t>
            </a:r>
            <a:r>
              <a:rPr lang="fr-FR" b="1" dirty="0"/>
              <a:t>5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4714333" y="1531038"/>
            <a:ext cx="3675867" cy="399890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440"/>
              </a:spcBef>
              <a:spcAft>
                <a:spcPts val="0"/>
              </a:spcAft>
            </a:pPr>
            <a:r>
              <a:rPr lang="fr-FR" sz="2800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Si je coupe chaque ananas en 15, </a:t>
            </a:r>
            <a:r>
              <a:rPr lang="fr-FR" sz="2800" b="1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combien de morceaux aurai-je ? </a:t>
            </a:r>
            <a:endParaRPr lang="fr-FR" sz="2800" b="1" dirty="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endParaRPr lang="fr-FR" sz="1600" dirty="0">
              <a:solidFill>
                <a:srgbClr val="231F20"/>
              </a:solidFill>
              <a:effectLst/>
              <a:ea typeface="Calibri" panose="020F0502020204030204" pitchFamily="34" charset="0"/>
            </a:endParaRPr>
          </a:p>
          <a:p>
            <a:endParaRPr lang="fr-FR" sz="2800" dirty="0">
              <a:solidFill>
                <a:srgbClr val="231F20"/>
              </a:solidFill>
              <a:effectLst/>
              <a:ea typeface="Calibri" panose="020F0502020204030204" pitchFamily="34" charset="0"/>
            </a:endParaRPr>
          </a:p>
          <a:p>
            <a:r>
              <a:rPr lang="fr-FR" sz="2800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Si les ananas sont vendus par cageot de 5, </a:t>
            </a:r>
            <a:r>
              <a:rPr lang="fr-FR" sz="2800" b="1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combien de </a:t>
            </a:r>
            <a:r>
              <a:rPr lang="fr-FR" sz="2800" b="1" dirty="0">
                <a:solidFill>
                  <a:srgbClr val="231F20"/>
                </a:solidFill>
                <a:ea typeface="Calibri" panose="020F0502020204030204" pitchFamily="34" charset="0"/>
              </a:rPr>
              <a:t>cageots dois-je acheter pour avoir 100 ananas</a:t>
            </a:r>
            <a:r>
              <a:rPr lang="fr-FR" sz="2800" b="1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? </a:t>
            </a:r>
            <a:endParaRPr lang="fr-FR" sz="44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F2ECC9E7-1979-899D-0134-79E2D869485F}"/>
              </a:ext>
            </a:extLst>
          </p:cNvPr>
          <p:cNvSpPr/>
          <p:nvPr/>
        </p:nvSpPr>
        <p:spPr>
          <a:xfrm>
            <a:off x="4297636" y="1708824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9" name="Organigramme : Connecteur 8">
            <a:extLst>
              <a:ext uri="{FF2B5EF4-FFF2-40B4-BE49-F238E27FC236}">
                <a16:creationId xmlns:a16="http://schemas.microsoft.com/office/drawing/2014/main" id="{AF60888C-4048-0402-285A-2BAB81554CF3}"/>
              </a:ext>
            </a:extLst>
          </p:cNvPr>
          <p:cNvSpPr/>
          <p:nvPr/>
        </p:nvSpPr>
        <p:spPr>
          <a:xfrm>
            <a:off x="4315221" y="3645038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14FE3C59-5AD2-40B7-5EAB-0BECFE48377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75" t="15931" r="36759" b="17626"/>
          <a:stretch/>
        </p:blipFill>
        <p:spPr>
          <a:xfrm>
            <a:off x="533130" y="2165268"/>
            <a:ext cx="1052196" cy="226818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9198AEB-305B-88E8-18C9-504BFBBFC5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75" t="15931" r="36759" b="17626"/>
          <a:stretch/>
        </p:blipFill>
        <p:spPr>
          <a:xfrm>
            <a:off x="1245668" y="3664046"/>
            <a:ext cx="1052196" cy="2268188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D3D97FDC-7299-6CEC-1A15-D08ED49B1A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75" t="15931" r="36759" b="17626"/>
          <a:stretch/>
        </p:blipFill>
        <p:spPr>
          <a:xfrm>
            <a:off x="3163620" y="2206831"/>
            <a:ext cx="1052196" cy="2268188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6BDF6322-1D2F-F760-BF77-FCFFE64ADF7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75" t="15931" r="36759" b="17626"/>
          <a:stretch/>
        </p:blipFill>
        <p:spPr>
          <a:xfrm>
            <a:off x="2018778" y="1272639"/>
            <a:ext cx="1052196" cy="2268188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7A790C32-2D95-17AB-19FD-A6550F44E85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75" t="15931" r="36759" b="17626"/>
          <a:stretch/>
        </p:blipFill>
        <p:spPr>
          <a:xfrm>
            <a:off x="2339743" y="3791681"/>
            <a:ext cx="1052196" cy="2268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4714333" y="1531038"/>
            <a:ext cx="3675867" cy="3713897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440"/>
              </a:spcBef>
              <a:spcAft>
                <a:spcPts val="0"/>
              </a:spcAft>
            </a:pPr>
            <a:r>
              <a:rPr lang="fr-FR" sz="2800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Si je coupe chaque ananas en 15, </a:t>
            </a:r>
            <a:r>
              <a:rPr lang="fr-FR" sz="2800" b="1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combien de morceaux aurai-je ? </a:t>
            </a:r>
            <a:endParaRPr lang="fr-FR" sz="2800" b="1" dirty="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1884680">
              <a:spcBef>
                <a:spcPts val="440"/>
              </a:spcBef>
              <a:spcAft>
                <a:spcPts val="0"/>
              </a:spcAft>
            </a:pPr>
            <a:r>
              <a:rPr lang="fr-FR" sz="3200" b="1" dirty="0">
                <a:solidFill>
                  <a:srgbClr val="00B0F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 </a:t>
            </a:r>
            <a:endParaRPr lang="fr-FR" sz="3200" dirty="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effectLst/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kern="100" dirty="0">
              <a:effectLst/>
              <a:latin typeface="Corbel" panose="020B05030202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F2ECC9E7-1979-899D-0134-79E2D869485F}"/>
              </a:ext>
            </a:extLst>
          </p:cNvPr>
          <p:cNvSpPr/>
          <p:nvPr/>
        </p:nvSpPr>
        <p:spPr>
          <a:xfrm>
            <a:off x="4280051" y="1708824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4" name="Zone de texte 2">
            <a:extLst>
              <a:ext uri="{FF2B5EF4-FFF2-40B4-BE49-F238E27FC236}">
                <a16:creationId xmlns:a16="http://schemas.microsoft.com/office/drawing/2014/main" id="{7C71B77C-D033-B27D-8A50-3EF259F46740}"/>
              </a:ext>
            </a:extLst>
          </p:cNvPr>
          <p:cNvSpPr txBox="1"/>
          <p:nvPr/>
        </p:nvSpPr>
        <p:spPr>
          <a:xfrm>
            <a:off x="4619221" y="3773753"/>
            <a:ext cx="3907265" cy="49370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 </a:t>
            </a:r>
            <a:r>
              <a:rPr lang="fr-FR" sz="24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 a</a:t>
            </a:r>
            <a:r>
              <a:rPr lang="fr-FR" sz="2400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5 ananas.                 Si je coupe chacun en 15, j’aurai 5 </a:t>
            </a:r>
            <a:r>
              <a:rPr lang="fr-FR" sz="2400" kern="12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×</a:t>
            </a:r>
            <a:r>
              <a:rPr lang="fr-FR" sz="2400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15 morceaux (=75).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effectLst/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2E24F0D7-832D-CC5C-3585-32F6433BAB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75" t="15931" r="36759" b="17626"/>
          <a:stretch/>
        </p:blipFill>
        <p:spPr>
          <a:xfrm>
            <a:off x="533130" y="2165268"/>
            <a:ext cx="1052196" cy="2268188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A1643A3-6B63-C684-A153-3094AFBF98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75" t="15931" r="36759" b="17626"/>
          <a:stretch/>
        </p:blipFill>
        <p:spPr>
          <a:xfrm>
            <a:off x="3163620" y="2206831"/>
            <a:ext cx="1052196" cy="2268188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472CBDEA-24F5-77F0-3E43-C5A0246497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75" t="15931" r="36759" b="17626"/>
          <a:stretch/>
        </p:blipFill>
        <p:spPr>
          <a:xfrm>
            <a:off x="2018778" y="1272639"/>
            <a:ext cx="1052196" cy="226818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C99A86FD-DF92-88F2-593C-B0161126EDC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75" t="15931" r="36759" b="17626"/>
          <a:stretch/>
        </p:blipFill>
        <p:spPr>
          <a:xfrm>
            <a:off x="1245668" y="3684346"/>
            <a:ext cx="1052196" cy="2268188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10F5341D-24E2-00F8-E576-B531FEFBEA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75" t="15931" r="36759" b="17626"/>
          <a:stretch/>
        </p:blipFill>
        <p:spPr>
          <a:xfrm>
            <a:off x="2339743" y="3800105"/>
            <a:ext cx="1052196" cy="2268188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760C2BD8-9866-8230-29FD-88B50B0C88E2}"/>
              </a:ext>
            </a:extLst>
          </p:cNvPr>
          <p:cNvSpPr txBox="1"/>
          <p:nvPr/>
        </p:nvSpPr>
        <p:spPr>
          <a:xfrm>
            <a:off x="717222" y="3454201"/>
            <a:ext cx="8727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chemeClr val="bg1"/>
                </a:solidFill>
              </a:rPr>
              <a:t>15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EE62AD31-B516-1055-50D1-1A95B7A5DFDC}"/>
              </a:ext>
            </a:extLst>
          </p:cNvPr>
          <p:cNvSpPr txBox="1"/>
          <p:nvPr/>
        </p:nvSpPr>
        <p:spPr>
          <a:xfrm>
            <a:off x="2208707" y="2529921"/>
            <a:ext cx="8727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chemeClr val="bg1"/>
                </a:solidFill>
              </a:rPr>
              <a:t>15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BDEF35A5-A677-9D0D-A9BE-DCF3CEC2DCA1}"/>
              </a:ext>
            </a:extLst>
          </p:cNvPr>
          <p:cNvSpPr txBox="1"/>
          <p:nvPr/>
        </p:nvSpPr>
        <p:spPr>
          <a:xfrm>
            <a:off x="3331141" y="3454201"/>
            <a:ext cx="8727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chemeClr val="bg1"/>
                </a:solidFill>
              </a:rPr>
              <a:t>15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AF7D65B3-02DC-4583-4998-875685E97320}"/>
              </a:ext>
            </a:extLst>
          </p:cNvPr>
          <p:cNvSpPr txBox="1"/>
          <p:nvPr/>
        </p:nvSpPr>
        <p:spPr>
          <a:xfrm>
            <a:off x="1425123" y="4973279"/>
            <a:ext cx="8727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chemeClr val="bg1"/>
                </a:solidFill>
              </a:rPr>
              <a:t>15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E0F5ACEB-C0D5-4734-9839-4ABC4A349C87}"/>
              </a:ext>
            </a:extLst>
          </p:cNvPr>
          <p:cNvSpPr txBox="1"/>
          <p:nvPr/>
        </p:nvSpPr>
        <p:spPr>
          <a:xfrm>
            <a:off x="2519198" y="5134101"/>
            <a:ext cx="8727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chemeClr val="bg1"/>
                </a:solidFill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427702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4723239" y="1391795"/>
            <a:ext cx="3782745" cy="3713897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2800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Si les ananas sont vendus par cageot de 5, </a:t>
            </a:r>
            <a:r>
              <a:rPr lang="fr-FR" sz="2800" b="1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combien de </a:t>
            </a:r>
            <a:r>
              <a:rPr lang="fr-FR" sz="2800" b="1" dirty="0">
                <a:solidFill>
                  <a:srgbClr val="231F20"/>
                </a:solidFill>
                <a:ea typeface="Calibri" panose="020F0502020204030204" pitchFamily="34" charset="0"/>
              </a:rPr>
              <a:t>cageots dois-je acheter pour avoir 100 ananas</a:t>
            </a:r>
            <a:r>
              <a:rPr lang="fr-FR" sz="2800" b="1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? </a:t>
            </a:r>
            <a:endParaRPr lang="fr-FR" sz="2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kern="100" dirty="0">
              <a:effectLst/>
              <a:latin typeface="Corbel" panose="020B05030202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F2ECC9E7-1979-899D-0134-79E2D869485F}"/>
              </a:ext>
            </a:extLst>
          </p:cNvPr>
          <p:cNvSpPr/>
          <p:nvPr/>
        </p:nvSpPr>
        <p:spPr>
          <a:xfrm>
            <a:off x="4321930" y="1508148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sp>
        <p:nvSpPr>
          <p:cNvPr id="4" name="Zone de texte 2">
            <a:extLst>
              <a:ext uri="{FF2B5EF4-FFF2-40B4-BE49-F238E27FC236}">
                <a16:creationId xmlns:a16="http://schemas.microsoft.com/office/drawing/2014/main" id="{7C71B77C-D033-B27D-8A50-3EF259F46740}"/>
              </a:ext>
            </a:extLst>
          </p:cNvPr>
          <p:cNvSpPr txBox="1"/>
          <p:nvPr/>
        </p:nvSpPr>
        <p:spPr>
          <a:xfrm>
            <a:off x="4420762" y="3764797"/>
            <a:ext cx="3674495" cy="2107286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Je cherche un nombre de parts: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100 ÷ 5 =  ?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Ou bien 5 </a:t>
            </a:r>
            <a:r>
              <a:rPr lang="fr-FR" sz="24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× ? = 100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 faut 20 cageots.</a:t>
            </a:r>
            <a:endParaRPr lang="fr-FR" sz="2400" kern="100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effectLst/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6C13F0D-6EFE-72E2-1149-A39F8A13F69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75" t="15931" r="36759" b="17626"/>
          <a:stretch/>
        </p:blipFill>
        <p:spPr>
          <a:xfrm>
            <a:off x="533130" y="2165268"/>
            <a:ext cx="1052196" cy="2268188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E962515-9647-ADC9-1977-74D4F463A2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75" t="15931" r="36759" b="17626"/>
          <a:stretch/>
        </p:blipFill>
        <p:spPr>
          <a:xfrm>
            <a:off x="3163620" y="2206831"/>
            <a:ext cx="1052196" cy="226818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2423228-13C0-D799-F718-681C833E000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75" t="15931" r="36759" b="17626"/>
          <a:stretch/>
        </p:blipFill>
        <p:spPr>
          <a:xfrm>
            <a:off x="2018778" y="1272639"/>
            <a:ext cx="1052196" cy="2268188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C7309820-EEF5-3D65-76B1-E681352ABD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75" t="15931" r="36759" b="17626"/>
          <a:stretch/>
        </p:blipFill>
        <p:spPr>
          <a:xfrm>
            <a:off x="1245668" y="3684346"/>
            <a:ext cx="1052196" cy="2268188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F039B2AF-531E-0FE8-C9C7-59404E73BD7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75" t="15931" r="36759" b="17626"/>
          <a:stretch/>
        </p:blipFill>
        <p:spPr>
          <a:xfrm>
            <a:off x="2339743" y="3800105"/>
            <a:ext cx="1052196" cy="2268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472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</TotalTime>
  <Words>147</Words>
  <Application>Microsoft Office PowerPoint</Application>
  <PresentationFormat>Affichage à l'écran (4:3)</PresentationFormat>
  <Paragraphs>37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Corbel</vt:lpstr>
      <vt:lpstr>Webdings</vt:lpstr>
      <vt:lpstr>Wingdings</vt:lpstr>
      <vt:lpstr>Thème Office</vt:lpstr>
      <vt:lpstr>Présentation PowerPoint</vt:lpstr>
      <vt:lpstr>Problème en image 5</vt:lpstr>
      <vt:lpstr>Correction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85</cp:revision>
  <dcterms:created xsi:type="dcterms:W3CDTF">2023-02-07T14:55:57Z</dcterms:created>
  <dcterms:modified xsi:type="dcterms:W3CDTF">2026-07-08T13:41:33Z</dcterms:modified>
</cp:coreProperties>
</file>