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4"/>
  </p:handoutMasterIdLst>
  <p:sldIdLst>
    <p:sldId id="289" r:id="rId2"/>
    <p:sldId id="274" r:id="rId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8FDEC"/>
    <a:srgbClr val="B0F3DD"/>
    <a:srgbClr val="25DACB"/>
    <a:srgbClr val="0070C0"/>
    <a:srgbClr val="FF9900"/>
    <a:srgbClr val="00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Style moyen 2 - Accentuation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54" autoAdjust="0"/>
    <p:restoredTop sz="94660"/>
  </p:normalViewPr>
  <p:slideViewPr>
    <p:cSldViewPr snapToGrid="0">
      <p:cViewPr varScale="1">
        <p:scale>
          <a:sx n="55" d="100"/>
          <a:sy n="55" d="100"/>
        </p:scale>
        <p:origin x="84" y="3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4948" y="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08/07/2026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21980" y="0"/>
            <a:ext cx="0" cy="6858000"/>
          </a:xfrm>
          <a:prstGeom prst="line">
            <a:avLst/>
          </a:prstGeom>
          <a:ln w="762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ZoneTexte 8">
            <a:extLst>
              <a:ext uri="{FF2B5EF4-FFF2-40B4-BE49-F238E27FC236}">
                <a16:creationId xmlns:a16="http://schemas.microsoft.com/office/drawing/2014/main" id="{47483BDB-2C3B-FB15-463E-6B442487923B}"/>
              </a:ext>
            </a:extLst>
          </p:cNvPr>
          <p:cNvSpPr txBox="1"/>
          <p:nvPr userDrawn="1"/>
        </p:nvSpPr>
        <p:spPr>
          <a:xfrm>
            <a:off x="39233" y="346141"/>
            <a:ext cx="84819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ym typeface="Webdings" panose="05030102010509060703" pitchFamily="18" charset="2"/>
              </a:rPr>
              <a:t></a:t>
            </a:r>
            <a:endParaRPr lang="fr-FR" sz="27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77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331B9645-AA81-159F-EDBE-0E531DDF6E2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3" y="6497999"/>
            <a:ext cx="519622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08/07/2026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08/07/2026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08/07/2026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08/07/2026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08/07/2026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08/07/2026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08/07/2026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08/07/2026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08/07/2026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08/07/2026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08/07/2026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2941994-C2E9-5E4E-8175-FAABE3B42E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9DE458D8-91AB-E463-3EF7-9C90C1E13CD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grpSp>
        <p:nvGrpSpPr>
          <p:cNvPr id="4" name="Groupe 3">
            <a:extLst>
              <a:ext uri="{FF2B5EF4-FFF2-40B4-BE49-F238E27FC236}">
                <a16:creationId xmlns:a16="http://schemas.microsoft.com/office/drawing/2014/main" id="{B39966FE-5929-BFB9-5E7E-0446F753E9D4}"/>
              </a:ext>
            </a:extLst>
          </p:cNvPr>
          <p:cNvGrpSpPr/>
          <p:nvPr/>
        </p:nvGrpSpPr>
        <p:grpSpPr>
          <a:xfrm>
            <a:off x="0" y="330200"/>
            <a:ext cx="9144000" cy="6527800"/>
            <a:chOff x="0" y="330200"/>
            <a:chExt cx="9144000" cy="6527800"/>
          </a:xfrm>
          <a:solidFill>
            <a:srgbClr val="0070C0"/>
          </a:solidFill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F25958DA-8618-864D-8924-17C9A93B353E}"/>
                </a:ext>
              </a:extLst>
            </p:cNvPr>
            <p:cNvSpPr/>
            <p:nvPr/>
          </p:nvSpPr>
          <p:spPr>
            <a:xfrm>
              <a:off x="0" y="330200"/>
              <a:ext cx="9144000" cy="65278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6" name="ZoneTexte 5">
              <a:extLst>
                <a:ext uri="{FF2B5EF4-FFF2-40B4-BE49-F238E27FC236}">
                  <a16:creationId xmlns:a16="http://schemas.microsoft.com/office/drawing/2014/main" id="{E171FB26-4BFD-3B41-46F0-20E26F82D7D4}"/>
                </a:ext>
              </a:extLst>
            </p:cNvPr>
            <p:cNvSpPr txBox="1"/>
            <p:nvPr/>
          </p:nvSpPr>
          <p:spPr>
            <a:xfrm>
              <a:off x="2063750" y="3009900"/>
              <a:ext cx="5016500" cy="1569660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marL="457200" indent="-457200">
                <a:buFont typeface="Wingdings" panose="05000000000000000000" pitchFamily="2" charset="2"/>
                <a:buChar char="è"/>
              </a:pPr>
              <a:r>
                <a:rPr lang="fr-FR" sz="3200" b="1" dirty="0">
                  <a:solidFill>
                    <a:schemeClr val="bg1"/>
                  </a:solidFill>
                </a:rPr>
                <a:t>Je sais résoudre un problème en utilisant un tableau à double entrée.</a:t>
              </a:r>
            </a:p>
          </p:txBody>
        </p:sp>
        <p:pic>
          <p:nvPicPr>
            <p:cNvPr id="7" name="Image 6">
              <a:extLst>
                <a:ext uri="{FF2B5EF4-FFF2-40B4-BE49-F238E27FC236}">
                  <a16:creationId xmlns:a16="http://schemas.microsoft.com/office/drawing/2014/main" id="{AE9E52C6-95F7-99E6-6169-C9B54E28EBE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54425" y="571176"/>
              <a:ext cx="1835150" cy="1266164"/>
            </a:xfrm>
            <a:prstGeom prst="rect">
              <a:avLst/>
            </a:prstGeom>
            <a:grpFill/>
          </p:spPr>
        </p:pic>
      </p:grpSp>
    </p:spTree>
    <p:extLst>
      <p:ext uri="{BB962C8B-B14F-4D97-AF65-F5344CB8AC3E}">
        <p14:creationId xmlns:p14="http://schemas.microsoft.com/office/powerpoint/2010/main" val="214767639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130" y="198220"/>
            <a:ext cx="7886700" cy="759723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fr-FR" dirty="0"/>
              <a:t>Observe cette </a:t>
            </a:r>
            <a:r>
              <a:rPr lang="fr-FR"/>
              <a:t>affiche du </a:t>
            </a:r>
            <a:r>
              <a:rPr lang="fr-FR" dirty="0"/>
              <a:t>parc d’attraction. </a:t>
            </a:r>
          </a:p>
        </p:txBody>
      </p:sp>
      <p:graphicFrame>
        <p:nvGraphicFramePr>
          <p:cNvPr id="10" name="Tableau 10">
            <a:extLst>
              <a:ext uri="{FF2B5EF4-FFF2-40B4-BE49-F238E27FC236}">
                <a16:creationId xmlns:a16="http://schemas.microsoft.com/office/drawing/2014/main" id="{27EA2A73-D495-E935-E5A5-1B06B4E6899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49624882"/>
              </p:ext>
            </p:extLst>
          </p:nvPr>
        </p:nvGraphicFramePr>
        <p:xfrm>
          <a:off x="861140" y="1209040"/>
          <a:ext cx="7441011" cy="5125720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2480337">
                  <a:extLst>
                    <a:ext uri="{9D8B030D-6E8A-4147-A177-3AD203B41FA5}">
                      <a16:colId xmlns:a16="http://schemas.microsoft.com/office/drawing/2014/main" val="3455260028"/>
                    </a:ext>
                  </a:extLst>
                </a:gridCol>
                <a:gridCol w="2480337">
                  <a:extLst>
                    <a:ext uri="{9D8B030D-6E8A-4147-A177-3AD203B41FA5}">
                      <a16:colId xmlns:a16="http://schemas.microsoft.com/office/drawing/2014/main" val="2642240465"/>
                    </a:ext>
                  </a:extLst>
                </a:gridCol>
                <a:gridCol w="2480337">
                  <a:extLst>
                    <a:ext uri="{9D8B030D-6E8A-4147-A177-3AD203B41FA5}">
                      <a16:colId xmlns:a16="http://schemas.microsoft.com/office/drawing/2014/main" val="3860884597"/>
                    </a:ext>
                  </a:extLst>
                </a:gridCol>
              </a:tblGrid>
              <a:tr h="1309768"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fr-FR" sz="2800" dirty="0"/>
                        <a:t>TARIF</a:t>
                      </a:r>
                    </a:p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fr-FR" sz="2800" dirty="0"/>
                        <a:t>ENFANT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fr-FR" sz="2800" dirty="0"/>
                        <a:t>TARIF </a:t>
                      </a:r>
                    </a:p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fr-FR" sz="2800" dirty="0"/>
                        <a:t>ADULTE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341264810"/>
                  </a:ext>
                </a:extLst>
              </a:tr>
              <a:tr h="1271984">
                <a:tc>
                  <a:txBody>
                    <a:bodyPr/>
                    <a:lstStyle/>
                    <a:p>
                      <a:pPr algn="r"/>
                      <a:r>
                        <a:rPr lang="fr-FR" sz="2400" dirty="0">
                          <a:solidFill>
                            <a:srgbClr val="C00000"/>
                          </a:solidFill>
                        </a:rPr>
                        <a:t>Manège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4400" dirty="0">
                          <a:solidFill>
                            <a:schemeClr val="accent1">
                              <a:lumMod val="75000"/>
                            </a:schemeClr>
                          </a:solidFill>
                        </a:rPr>
                        <a:t>4,30 €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4400" dirty="0">
                          <a:solidFill>
                            <a:schemeClr val="accent1">
                              <a:lumMod val="75000"/>
                            </a:schemeClr>
                          </a:solidFill>
                        </a:rPr>
                        <a:t>5,20 €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921360546"/>
                  </a:ext>
                </a:extLst>
              </a:tr>
              <a:tr h="1271984">
                <a:tc>
                  <a:txBody>
                    <a:bodyPr/>
                    <a:lstStyle/>
                    <a:p>
                      <a:pPr algn="r"/>
                      <a:r>
                        <a:rPr lang="fr-FR" sz="2400" dirty="0">
                          <a:solidFill>
                            <a:srgbClr val="C00000"/>
                          </a:solidFill>
                        </a:rPr>
                        <a:t>Grande </a:t>
                      </a:r>
                    </a:p>
                    <a:p>
                      <a:pPr algn="r"/>
                      <a:r>
                        <a:rPr lang="fr-FR" sz="2400" dirty="0">
                          <a:solidFill>
                            <a:srgbClr val="C00000"/>
                          </a:solidFill>
                        </a:rPr>
                        <a:t>roue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4400" dirty="0">
                          <a:solidFill>
                            <a:schemeClr val="accent1">
                              <a:lumMod val="75000"/>
                            </a:schemeClr>
                          </a:solidFill>
                        </a:rPr>
                        <a:t>7,50 €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4400" dirty="0">
                          <a:solidFill>
                            <a:schemeClr val="accent1">
                              <a:lumMod val="75000"/>
                            </a:schemeClr>
                          </a:solidFill>
                        </a:rPr>
                        <a:t>9,40 €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452442145"/>
                  </a:ext>
                </a:extLst>
              </a:tr>
              <a:tr h="1271984">
                <a:tc>
                  <a:txBody>
                    <a:bodyPr/>
                    <a:lstStyle/>
                    <a:p>
                      <a:pPr algn="r"/>
                      <a:r>
                        <a:rPr lang="fr-FR" sz="2400" dirty="0">
                          <a:solidFill>
                            <a:srgbClr val="C00000"/>
                          </a:solidFill>
                        </a:rPr>
                        <a:t>Montgolfière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4400" dirty="0">
                          <a:solidFill>
                            <a:schemeClr val="accent1">
                              <a:lumMod val="75000"/>
                            </a:schemeClr>
                          </a:solidFill>
                        </a:rPr>
                        <a:t>14,70 €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4400" dirty="0">
                          <a:solidFill>
                            <a:schemeClr val="accent1">
                              <a:lumMod val="75000"/>
                            </a:schemeClr>
                          </a:solidFill>
                        </a:rPr>
                        <a:t>16,20 €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425415716"/>
                  </a:ext>
                </a:extLst>
              </a:tr>
            </a:tbl>
          </a:graphicData>
        </a:graphic>
      </p:graphicFrame>
      <p:pic>
        <p:nvPicPr>
          <p:cNvPr id="9" name="Image 8">
            <a:extLst>
              <a:ext uri="{FF2B5EF4-FFF2-40B4-BE49-F238E27FC236}">
                <a16:creationId xmlns:a16="http://schemas.microsoft.com/office/drawing/2014/main" id="{1A27C3D4-9B18-9593-422B-7BAD0673BC8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6613" y="1244600"/>
            <a:ext cx="2117766" cy="1251197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410CE62F-FC5B-95DA-4BD7-77AD5D2D850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9293" y="5172716"/>
            <a:ext cx="712126" cy="1087897"/>
          </a:xfrm>
          <a:prstGeom prst="rect">
            <a:avLst/>
          </a:prstGeom>
        </p:spPr>
      </p:pic>
      <p:pic>
        <p:nvPicPr>
          <p:cNvPr id="14" name="Image 13">
            <a:extLst>
              <a:ext uri="{FF2B5EF4-FFF2-40B4-BE49-F238E27FC236}">
                <a16:creationId xmlns:a16="http://schemas.microsoft.com/office/drawing/2014/main" id="{0C17C8EA-7DDD-CBD2-F172-C77D66A7416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63631" y="3839543"/>
            <a:ext cx="1042422" cy="1162044"/>
          </a:xfrm>
          <a:prstGeom prst="rect">
            <a:avLst/>
          </a:prstGeom>
        </p:spPr>
      </p:pic>
      <p:pic>
        <p:nvPicPr>
          <p:cNvPr id="16" name="Image 15">
            <a:extLst>
              <a:ext uri="{FF2B5EF4-FFF2-40B4-BE49-F238E27FC236}">
                <a16:creationId xmlns:a16="http://schemas.microsoft.com/office/drawing/2014/main" id="{8DC86B2D-FABC-E743-94E4-370AA04CD35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20208" y="2612905"/>
            <a:ext cx="929269" cy="10555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6547042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0</TotalTime>
  <Words>40</Words>
  <Application>Microsoft Office PowerPoint</Application>
  <PresentationFormat>Affichage à l'écran (4:3)</PresentationFormat>
  <Paragraphs>16</Paragraphs>
  <Slides>2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2</vt:i4>
      </vt:variant>
    </vt:vector>
  </HeadingPairs>
  <TitlesOfParts>
    <vt:vector size="8" baseType="lpstr">
      <vt:lpstr>Arial</vt:lpstr>
      <vt:lpstr>Calibri</vt:lpstr>
      <vt:lpstr>Calibri Light</vt:lpstr>
      <vt:lpstr>Webdings</vt:lpstr>
      <vt:lpstr>Wingdings</vt:lpstr>
      <vt:lpstr>Thème Office</vt:lpstr>
      <vt:lpstr>Présentation PowerPoint</vt:lpstr>
      <vt:lpstr>Observe cette affiche du parc d’attraction.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secretariat</cp:lastModifiedBy>
  <cp:revision>88</cp:revision>
  <dcterms:created xsi:type="dcterms:W3CDTF">2023-02-07T14:55:57Z</dcterms:created>
  <dcterms:modified xsi:type="dcterms:W3CDTF">2026-07-08T07:40:33Z</dcterms:modified>
</cp:coreProperties>
</file>