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338" r:id="rId2"/>
    <p:sldId id="304" r:id="rId3"/>
    <p:sldId id="323" r:id="rId4"/>
    <p:sldId id="324" r:id="rId5"/>
    <p:sldId id="325" r:id="rId6"/>
    <p:sldId id="326" r:id="rId7"/>
    <p:sldId id="327" r:id="rId8"/>
    <p:sldId id="334" r:id="rId9"/>
    <p:sldId id="335" r:id="rId10"/>
    <p:sldId id="336" r:id="rId11"/>
    <p:sldId id="337" r:id="rId12"/>
    <p:sldId id="329" r:id="rId13"/>
    <p:sldId id="331" r:id="rId14"/>
    <p:sldId id="330" r:id="rId15"/>
    <p:sldId id="333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5245"/>
    <a:srgbClr val="FF00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87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716152-E227-4AFE-45F0-9AF3A6E5D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10EB49-BF73-EA6C-5CA3-7D688E80FD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A91E05E-7450-035A-D57F-203F1E25666F}"/>
              </a:ext>
            </a:extLst>
          </p:cNvPr>
          <p:cNvGrpSpPr/>
          <p:nvPr/>
        </p:nvGrpSpPr>
        <p:grpSpPr>
          <a:xfrm>
            <a:off x="0" y="315686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805D0F9-7520-2073-B7F9-D02CE7D15F1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2076C8C4-E0A1-C14A-B3B9-4968376AF3EB}"/>
                </a:ext>
              </a:extLst>
            </p:cNvPr>
            <p:cNvSpPr txBox="1"/>
            <p:nvPr/>
          </p:nvSpPr>
          <p:spPr>
            <a:xfrm>
              <a:off x="2063749" y="3009900"/>
              <a:ext cx="532402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Je représente des fractions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326B456A-EC7E-FF6D-0D15-459AEAECC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5014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5A164-E4C4-7910-79D0-5F3DA664A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7DE320-852E-4970-4E3D-1B4087A37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Autofit/>
          </a:bodyPr>
          <a:lstStyle/>
          <a:p>
            <a:r>
              <a:rPr lang="fr-FR" sz="2800" dirty="0"/>
              <a:t>Écris la fraction correspondant à la partie coloriée de deux façons.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64B0ED-850D-C3EC-928A-256CAA5728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C9BB33-0B45-6A60-C573-CBF55A2B9E4C}"/>
              </a:ext>
            </a:extLst>
          </p:cNvPr>
          <p:cNvSpPr/>
          <p:nvPr/>
        </p:nvSpPr>
        <p:spPr>
          <a:xfrm>
            <a:off x="348998" y="2167681"/>
            <a:ext cx="8640000" cy="14354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2E0A68-534D-59F7-7F27-06603861423C}"/>
              </a:ext>
            </a:extLst>
          </p:cNvPr>
          <p:cNvSpPr/>
          <p:nvPr/>
        </p:nvSpPr>
        <p:spPr>
          <a:xfrm rot="5400000">
            <a:off x="348998" y="2163171"/>
            <a:ext cx="1440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C1C8EF8-676A-5830-C289-F23E1B8CE839}"/>
              </a:ext>
            </a:extLst>
          </p:cNvPr>
          <p:cNvSpPr/>
          <p:nvPr/>
        </p:nvSpPr>
        <p:spPr>
          <a:xfrm rot="5400000">
            <a:off x="1788998" y="2163171"/>
            <a:ext cx="1440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955E3A8-C969-BB57-95DE-3D8C3CE24D03}"/>
              </a:ext>
            </a:extLst>
          </p:cNvPr>
          <p:cNvSpPr/>
          <p:nvPr/>
        </p:nvSpPr>
        <p:spPr>
          <a:xfrm rot="5400000">
            <a:off x="3228998" y="2163171"/>
            <a:ext cx="1440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5907B8-5B93-713B-42F1-D5F768C557DB}"/>
              </a:ext>
            </a:extLst>
          </p:cNvPr>
          <p:cNvSpPr/>
          <p:nvPr/>
        </p:nvSpPr>
        <p:spPr>
          <a:xfrm rot="5400000">
            <a:off x="4668998" y="2163171"/>
            <a:ext cx="1440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FB4DAF8-C0ED-984B-6E52-E720E4E18AD7}"/>
              </a:ext>
            </a:extLst>
          </p:cNvPr>
          <p:cNvSpPr/>
          <p:nvPr/>
        </p:nvSpPr>
        <p:spPr>
          <a:xfrm rot="5400000">
            <a:off x="6108998" y="2163171"/>
            <a:ext cx="1440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452C58-EC30-9A59-D6C1-A4ED8520EE49}"/>
              </a:ext>
            </a:extLst>
          </p:cNvPr>
          <p:cNvSpPr/>
          <p:nvPr/>
        </p:nvSpPr>
        <p:spPr>
          <a:xfrm rot="5400000">
            <a:off x="7548998" y="2163171"/>
            <a:ext cx="1440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33E7762-6462-71C0-CB53-9FDB3C200422}"/>
              </a:ext>
            </a:extLst>
          </p:cNvPr>
          <p:cNvSpPr/>
          <p:nvPr/>
        </p:nvSpPr>
        <p:spPr>
          <a:xfrm rot="5400000">
            <a:off x="4668998" y="2163171"/>
            <a:ext cx="1440000" cy="144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73A7645-D337-36D3-9F42-836F6AAA055D}"/>
              </a:ext>
            </a:extLst>
          </p:cNvPr>
          <p:cNvSpPr/>
          <p:nvPr/>
        </p:nvSpPr>
        <p:spPr>
          <a:xfrm rot="5400000">
            <a:off x="348998" y="2163171"/>
            <a:ext cx="1440000" cy="144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139815-8A2B-F34D-40CA-CE614F3D0A7B}"/>
              </a:ext>
            </a:extLst>
          </p:cNvPr>
          <p:cNvSpPr/>
          <p:nvPr/>
        </p:nvSpPr>
        <p:spPr>
          <a:xfrm rot="5400000">
            <a:off x="7548998" y="2163171"/>
            <a:ext cx="1440000" cy="144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8518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CE20E-E192-9FAA-639B-DFEF79492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65B522-531E-341C-DDFD-D17BE16FE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448D1E7-C6AA-E248-C09E-74C6AC6104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58149C16-25F2-74C7-6DA6-9C63E211F6BF}"/>
                  </a:ext>
                </a:extLst>
              </p:cNvPr>
              <p:cNvSpPr txBox="1"/>
              <p:nvPr/>
            </p:nvSpPr>
            <p:spPr>
              <a:xfrm>
                <a:off x="3461331" y="4375608"/>
                <a:ext cx="1874167" cy="16646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58149C16-25F2-74C7-6DA6-9C63E211F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1331" y="4375608"/>
                <a:ext cx="1874167" cy="16646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9176D5C4-693D-0906-0EA1-5FEB1F1E3378}"/>
              </a:ext>
            </a:extLst>
          </p:cNvPr>
          <p:cNvSpPr/>
          <p:nvPr/>
        </p:nvSpPr>
        <p:spPr>
          <a:xfrm>
            <a:off x="348998" y="2167681"/>
            <a:ext cx="8640000" cy="14354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E75027-F569-C138-15EB-3293559A5A3B}"/>
              </a:ext>
            </a:extLst>
          </p:cNvPr>
          <p:cNvSpPr/>
          <p:nvPr/>
        </p:nvSpPr>
        <p:spPr>
          <a:xfrm rot="5400000">
            <a:off x="348998" y="2163171"/>
            <a:ext cx="1440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DCB54B4-0F07-26C3-A7A1-67225EC0A493}"/>
              </a:ext>
            </a:extLst>
          </p:cNvPr>
          <p:cNvSpPr/>
          <p:nvPr/>
        </p:nvSpPr>
        <p:spPr>
          <a:xfrm rot="5400000">
            <a:off x="1788998" y="2163171"/>
            <a:ext cx="1440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3549A8-FE8F-5979-A3EC-D767DE795EB3}"/>
              </a:ext>
            </a:extLst>
          </p:cNvPr>
          <p:cNvSpPr/>
          <p:nvPr/>
        </p:nvSpPr>
        <p:spPr>
          <a:xfrm rot="5400000">
            <a:off x="3228998" y="2163171"/>
            <a:ext cx="1440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20D92F8-2618-CF1A-ED39-334E66FF0656}"/>
              </a:ext>
            </a:extLst>
          </p:cNvPr>
          <p:cNvSpPr/>
          <p:nvPr/>
        </p:nvSpPr>
        <p:spPr>
          <a:xfrm rot="5400000">
            <a:off x="4668998" y="2163171"/>
            <a:ext cx="1440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C4EF61B-CF9B-3BD1-2A75-199BC72B35EE}"/>
              </a:ext>
            </a:extLst>
          </p:cNvPr>
          <p:cNvSpPr/>
          <p:nvPr/>
        </p:nvSpPr>
        <p:spPr>
          <a:xfrm rot="5400000">
            <a:off x="6108998" y="2163171"/>
            <a:ext cx="1440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DC200C2-FCB4-CA05-8DFF-7731199152D6}"/>
              </a:ext>
            </a:extLst>
          </p:cNvPr>
          <p:cNvSpPr/>
          <p:nvPr/>
        </p:nvSpPr>
        <p:spPr>
          <a:xfrm rot="5400000">
            <a:off x="7548998" y="2163171"/>
            <a:ext cx="1440000" cy="144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925DB63-DAD0-24F1-E442-87013C8A348B}"/>
              </a:ext>
            </a:extLst>
          </p:cNvPr>
          <p:cNvSpPr/>
          <p:nvPr/>
        </p:nvSpPr>
        <p:spPr>
          <a:xfrm rot="5400000">
            <a:off x="348998" y="2163171"/>
            <a:ext cx="1440000" cy="144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044BF7-7FE3-97D9-1758-B1B5245E88A8}"/>
              </a:ext>
            </a:extLst>
          </p:cNvPr>
          <p:cNvSpPr/>
          <p:nvPr/>
        </p:nvSpPr>
        <p:spPr>
          <a:xfrm rot="5400000">
            <a:off x="4668998" y="2163171"/>
            <a:ext cx="1440000" cy="144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2424DF-BCFC-F169-C3D2-3BFB1F8BF1DD}"/>
              </a:ext>
            </a:extLst>
          </p:cNvPr>
          <p:cNvSpPr/>
          <p:nvPr/>
        </p:nvSpPr>
        <p:spPr>
          <a:xfrm rot="5400000">
            <a:off x="7548998" y="2163171"/>
            <a:ext cx="1440000" cy="14400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701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Autofit/>
          </a:bodyPr>
          <a:lstStyle/>
          <a:p>
            <a:r>
              <a:rPr lang="fr-FR" sz="2800" dirty="0"/>
              <a:t>Sur quelle figure la partie coloriée correspond à </a:t>
            </a:r>
            <a:r>
              <a:rPr lang="fr-FR" sz="2800" b="1" dirty="0"/>
              <a:t>plus</a:t>
            </a:r>
            <a:r>
              <a:rPr lang="fr-FR" sz="2800" dirty="0"/>
              <a:t> d’un demi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D5F260B-32D2-1F47-8168-00E62341E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785" y="3494358"/>
            <a:ext cx="1440000" cy="143288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0E33FF9-C4C2-BB00-840F-0B7E65652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785" y="1769787"/>
            <a:ext cx="1440000" cy="144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B431504-CB14-9734-2EF4-715800B90F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785" y="5140805"/>
            <a:ext cx="1440000" cy="143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578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1C181B5-186F-DAF8-6DAC-8B239EBC6B66}"/>
              </a:ext>
            </a:extLst>
          </p:cNvPr>
          <p:cNvSpPr txBox="1"/>
          <p:nvPr/>
        </p:nvSpPr>
        <p:spPr>
          <a:xfrm>
            <a:off x="3132766" y="361024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B.</a:t>
            </a:r>
            <a:r>
              <a:rPr lang="fr-FR" sz="4800" dirty="0"/>
              <a:t>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0488932-2349-11C2-4C7D-D4F8D7521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785" y="3494358"/>
            <a:ext cx="1440000" cy="143288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A228AA8-9E1B-46D7-3C80-12630E969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785" y="1769787"/>
            <a:ext cx="1440000" cy="144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4BC350D-E9FB-A9FC-278B-1F06480992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785" y="5140805"/>
            <a:ext cx="1440000" cy="143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34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2" y="453228"/>
            <a:ext cx="8370207" cy="603842"/>
          </a:xfrm>
        </p:spPr>
        <p:txBody>
          <a:bodyPr>
            <a:noAutofit/>
          </a:bodyPr>
          <a:lstStyle/>
          <a:p>
            <a:r>
              <a:rPr lang="fr-FR" sz="2800" dirty="0"/>
              <a:t>Sur quelle figure la partie coloriée correspond à </a:t>
            </a:r>
            <a:r>
              <a:rPr lang="fr-FR" sz="2800" b="1" dirty="0"/>
              <a:t>moins</a:t>
            </a:r>
            <a:r>
              <a:rPr lang="fr-FR" sz="2800" dirty="0"/>
              <a:t> d’un demi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F4D1EBC-3482-F89A-6461-C1BC287E8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385" y="3688228"/>
            <a:ext cx="2867274" cy="60384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0A400B5-3CB6-6967-C228-0AA9508F4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665" y="5188016"/>
            <a:ext cx="1436771" cy="14400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EA41E84-C299-097B-8355-4A5C23B572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21266" y="1771190"/>
            <a:ext cx="1333569" cy="135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062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7/7</a:t>
            </a:r>
            <a:endParaRPr lang="fr-FR" dirty="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382ACE8-9851-F83D-4F0B-99459D97BB3F}"/>
              </a:ext>
            </a:extLst>
          </p:cNvPr>
          <p:cNvSpPr txBox="1"/>
          <p:nvPr/>
        </p:nvSpPr>
        <p:spPr>
          <a:xfrm>
            <a:off x="3180012" y="5320122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C.</a:t>
            </a:r>
            <a:r>
              <a:rPr lang="fr-FR" sz="4800" dirty="0"/>
              <a:t>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3283D22-F5A8-6A4D-BB70-75A670808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385" y="3688228"/>
            <a:ext cx="2867274" cy="60384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4727736-C935-FF76-68AE-8D7E7E0E6A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665" y="5188016"/>
            <a:ext cx="1436771" cy="144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490969A-DF8C-1882-FE5E-B7942ADB54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21266" y="1771190"/>
            <a:ext cx="1333569" cy="135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7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82" y="294963"/>
            <a:ext cx="8704317" cy="1025620"/>
          </a:xfrm>
        </p:spPr>
        <p:txBody>
          <a:bodyPr>
            <a:noAutofit/>
          </a:bodyPr>
          <a:lstStyle/>
          <a:p>
            <a:r>
              <a:rPr lang="fr-FR" sz="2800" dirty="0"/>
              <a:t>Sur quelle figure la partie coloriée correspond à un demi ? Quelle fraction est représentée par la partie non coloriée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28413D0-A85C-08CB-D9F7-02E6C9E7C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684" y="3247757"/>
            <a:ext cx="1341717" cy="132234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B737300-7D65-5020-B7D8-443DA25711D0}"/>
              </a:ext>
            </a:extLst>
          </p:cNvPr>
          <p:cNvSpPr/>
          <p:nvPr/>
        </p:nvSpPr>
        <p:spPr>
          <a:xfrm>
            <a:off x="3882515" y="1837067"/>
            <a:ext cx="10800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51CD63-52A4-9D9F-E8FC-7ECDD2856E83}"/>
              </a:ext>
            </a:extLst>
          </p:cNvPr>
          <p:cNvSpPr/>
          <p:nvPr/>
        </p:nvSpPr>
        <p:spPr>
          <a:xfrm>
            <a:off x="4242515" y="1840887"/>
            <a:ext cx="360000" cy="108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8CF362F1-A3A7-7D3D-131B-F68EEAB8A7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2515" y="5184345"/>
            <a:ext cx="1212053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38288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426475E-BD84-55A7-A63C-DEB00CC97C8F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B.</a:t>
            </a:r>
            <a:r>
              <a:rPr lang="fr-FR" sz="4800" dirty="0"/>
              <a:t>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D605CD-81C6-1217-15C7-3CACCCD37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684" y="3247757"/>
            <a:ext cx="1341717" cy="132234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61811FF-3ECC-4EFA-BA76-C09773226827}"/>
              </a:ext>
            </a:extLst>
          </p:cNvPr>
          <p:cNvSpPr/>
          <p:nvPr/>
        </p:nvSpPr>
        <p:spPr>
          <a:xfrm>
            <a:off x="3882515" y="1837067"/>
            <a:ext cx="10800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FD7B925-18C0-3BDF-0DA1-827EB8689E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2515" y="5184345"/>
            <a:ext cx="1212053" cy="1080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AC65931-2475-2D00-5308-48181A35D1D3}"/>
              </a:ext>
            </a:extLst>
          </p:cNvPr>
          <p:cNvSpPr/>
          <p:nvPr/>
        </p:nvSpPr>
        <p:spPr>
          <a:xfrm>
            <a:off x="4242515" y="1840887"/>
            <a:ext cx="360000" cy="1080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DAB64780-A6A0-B7CF-1A9B-39AB995CC302}"/>
                  </a:ext>
                </a:extLst>
              </p:cNvPr>
              <p:cNvSpPr txBox="1"/>
              <p:nvPr/>
            </p:nvSpPr>
            <p:spPr>
              <a:xfrm>
                <a:off x="5970320" y="3447936"/>
                <a:ext cx="1798569" cy="9219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DAB64780-A6A0-B7CF-1A9B-39AB995CC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0320" y="3447936"/>
                <a:ext cx="1798569" cy="9219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130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82" y="330133"/>
            <a:ext cx="8757069" cy="1001480"/>
          </a:xfrm>
        </p:spPr>
        <p:txBody>
          <a:bodyPr>
            <a:noAutofit/>
          </a:bodyPr>
          <a:lstStyle/>
          <a:p>
            <a:r>
              <a:rPr lang="fr-FR" sz="2800" dirty="0"/>
              <a:t>Sur quelle figure la partie coloriée correspond à un quart ? Quelle fraction est représentée par la partie non coloriée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4430B6-E53B-3EFB-36D6-E7A96C4E3B29}"/>
              </a:ext>
            </a:extLst>
          </p:cNvPr>
          <p:cNvSpPr/>
          <p:nvPr/>
        </p:nvSpPr>
        <p:spPr>
          <a:xfrm>
            <a:off x="4101428" y="5410150"/>
            <a:ext cx="10800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B5E8725-5403-C4A1-6078-C4A6D4EEB113}"/>
              </a:ext>
            </a:extLst>
          </p:cNvPr>
          <p:cNvSpPr/>
          <p:nvPr/>
        </p:nvSpPr>
        <p:spPr>
          <a:xfrm rot="5400000">
            <a:off x="4219113" y="5292465"/>
            <a:ext cx="540000" cy="77537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B126D0B-7D7D-CB37-3ECA-71FA8CB58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774" y="3471362"/>
            <a:ext cx="1469308" cy="140368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4BEBE51-157A-BA4F-2213-D3A6080C08D5}"/>
              </a:ext>
            </a:extLst>
          </p:cNvPr>
          <p:cNvSpPr/>
          <p:nvPr/>
        </p:nvSpPr>
        <p:spPr>
          <a:xfrm rot="5400000">
            <a:off x="4758993" y="6063064"/>
            <a:ext cx="540000" cy="3043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988CB73-0B42-9E86-E199-160037307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524" y="1888512"/>
            <a:ext cx="2521552" cy="86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837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98A4904-E248-4C7B-5B95-861760D4C989}"/>
              </a:ext>
            </a:extLst>
          </p:cNvPr>
          <p:cNvSpPr txBox="1"/>
          <p:nvPr/>
        </p:nvSpPr>
        <p:spPr>
          <a:xfrm>
            <a:off x="3101984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A.</a:t>
            </a:r>
            <a:r>
              <a:rPr lang="fr-FR" sz="4800" b="1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785012-E026-7E2C-43B0-AA053F96C56C}"/>
              </a:ext>
            </a:extLst>
          </p:cNvPr>
          <p:cNvSpPr/>
          <p:nvPr/>
        </p:nvSpPr>
        <p:spPr>
          <a:xfrm>
            <a:off x="4101428" y="5410150"/>
            <a:ext cx="1080000" cy="108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137825-95B9-02DB-1E5A-D0C0E53B1275}"/>
              </a:ext>
            </a:extLst>
          </p:cNvPr>
          <p:cNvSpPr/>
          <p:nvPr/>
        </p:nvSpPr>
        <p:spPr>
          <a:xfrm rot="5400000">
            <a:off x="4219113" y="5292465"/>
            <a:ext cx="540000" cy="77537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4F96210-D465-0E2C-8C42-7D92B1B77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774" y="3471362"/>
            <a:ext cx="1469308" cy="140368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D59B531-7938-8BC0-4DDB-F25DC3C8E448}"/>
              </a:ext>
            </a:extLst>
          </p:cNvPr>
          <p:cNvSpPr/>
          <p:nvPr/>
        </p:nvSpPr>
        <p:spPr>
          <a:xfrm rot="5400000">
            <a:off x="4758993" y="6063064"/>
            <a:ext cx="540000" cy="3043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970F287-97D2-8188-FDBA-65721B9FA6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524" y="1888512"/>
            <a:ext cx="2521552" cy="8621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34D3112-C90C-B568-AAA1-F9F8A204AD65}"/>
                  </a:ext>
                </a:extLst>
              </p:cNvPr>
              <p:cNvSpPr txBox="1"/>
              <p:nvPr/>
            </p:nvSpPr>
            <p:spPr>
              <a:xfrm>
                <a:off x="6633324" y="1828698"/>
                <a:ext cx="1798569" cy="9219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solidFill>
                                <a:srgbClr val="965245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965245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965245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934D3112-C90C-B568-AAA1-F9F8A204AD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3324" y="1828698"/>
                <a:ext cx="1798569" cy="9219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140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84" y="259793"/>
            <a:ext cx="8809822" cy="1084627"/>
          </a:xfrm>
        </p:spPr>
        <p:txBody>
          <a:bodyPr>
            <a:noAutofit/>
          </a:bodyPr>
          <a:lstStyle/>
          <a:p>
            <a:r>
              <a:rPr lang="fr-FR" sz="2800" dirty="0"/>
              <a:t>Sur quelle figure la partie coloriée correspond à un tiers ? Quelle fraction est représentée par la partie non coloriée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44B937CD-D4CB-A520-080E-F8FA0943CD8E}"/>
              </a:ext>
            </a:extLst>
          </p:cNvPr>
          <p:cNvSpPr/>
          <p:nvPr/>
        </p:nvSpPr>
        <p:spPr>
          <a:xfrm>
            <a:off x="3713852" y="1739656"/>
            <a:ext cx="1440000" cy="11880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riangle rectangle 9">
            <a:extLst>
              <a:ext uri="{FF2B5EF4-FFF2-40B4-BE49-F238E27FC236}">
                <a16:creationId xmlns:a16="http://schemas.microsoft.com/office/drawing/2014/main" id="{A95EF53B-9BC4-8E92-C72B-D6A14F1B1869}"/>
              </a:ext>
            </a:extLst>
          </p:cNvPr>
          <p:cNvSpPr/>
          <p:nvPr/>
        </p:nvSpPr>
        <p:spPr>
          <a:xfrm>
            <a:off x="4433852" y="1739656"/>
            <a:ext cx="720000" cy="118800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9E04222-58FC-4E80-5F57-7BC5742DF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798" y="5269305"/>
            <a:ext cx="1218108" cy="122084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0EB5069-EA07-3C03-5220-B59C7CAD8C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022" y="3471067"/>
            <a:ext cx="1313493" cy="125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930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A462B98-3ABC-2CA6-DD80-34B9AA256D71}"/>
              </a:ext>
            </a:extLst>
          </p:cNvPr>
          <p:cNvSpPr txBox="1"/>
          <p:nvPr/>
        </p:nvSpPr>
        <p:spPr>
          <a:xfrm>
            <a:off x="3101985" y="1947804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A.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80E2C89-74DE-7BE8-45D6-C3F7551DF677}"/>
              </a:ext>
            </a:extLst>
          </p:cNvPr>
          <p:cNvSpPr txBox="1"/>
          <p:nvPr/>
        </p:nvSpPr>
        <p:spPr>
          <a:xfrm>
            <a:off x="3132766" y="3610243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B.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19B0E6-D477-35BB-95D0-18F45166C34A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C.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D754CFD-1501-A3F2-E5D2-9E3A3294D1C7}"/>
              </a:ext>
            </a:extLst>
          </p:cNvPr>
          <p:cNvSpPr txBox="1"/>
          <p:nvPr/>
        </p:nvSpPr>
        <p:spPr>
          <a:xfrm>
            <a:off x="3187028" y="5308847"/>
            <a:ext cx="91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>
                <a:solidFill>
                  <a:srgbClr val="FF0000"/>
                </a:solidFill>
              </a:rPr>
              <a:t>C.</a:t>
            </a:r>
            <a:r>
              <a:rPr lang="fr-FR" sz="4800" b="1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8BDB8FC6-8C88-5A67-B167-0DAFAE4C9AEB}"/>
              </a:ext>
            </a:extLst>
          </p:cNvPr>
          <p:cNvSpPr/>
          <p:nvPr/>
        </p:nvSpPr>
        <p:spPr>
          <a:xfrm>
            <a:off x="3713852" y="1739656"/>
            <a:ext cx="1440000" cy="1188000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rectangle 12">
            <a:extLst>
              <a:ext uri="{FF2B5EF4-FFF2-40B4-BE49-F238E27FC236}">
                <a16:creationId xmlns:a16="http://schemas.microsoft.com/office/drawing/2014/main" id="{BBC4D436-FF9E-93D1-E1E2-6E6D024FAD32}"/>
              </a:ext>
            </a:extLst>
          </p:cNvPr>
          <p:cNvSpPr/>
          <p:nvPr/>
        </p:nvSpPr>
        <p:spPr>
          <a:xfrm>
            <a:off x="4433852" y="1739656"/>
            <a:ext cx="720000" cy="118800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828053C-7AD6-A0B2-CCC1-DF1156D70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798" y="5269305"/>
            <a:ext cx="1218108" cy="122084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01C4BD9-1C0C-E830-2932-3364FCAAE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022" y="3471067"/>
            <a:ext cx="1313493" cy="12548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DBC02A6-1B06-BF21-37AA-D4397AA22907}"/>
                  </a:ext>
                </a:extLst>
              </p:cNvPr>
              <p:cNvSpPr txBox="1"/>
              <p:nvPr/>
            </p:nvSpPr>
            <p:spPr>
              <a:xfrm>
                <a:off x="5956431" y="5159727"/>
                <a:ext cx="1798569" cy="9219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solidFill>
                                <a:srgbClr val="965245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965245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965245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DBC02A6-1B06-BF21-37AA-D4397AA229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6431" y="5159727"/>
                <a:ext cx="1798569" cy="9219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875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52C99-4388-281C-D509-7A00C859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00CC15-FC04-FFBA-FBAD-B4A5F702A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Autofit/>
          </a:bodyPr>
          <a:lstStyle/>
          <a:p>
            <a:r>
              <a:rPr lang="fr-FR" sz="2800" dirty="0"/>
              <a:t>Écris la fraction correspondant à la partie coloriée de deux façons.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BC8AA8-D381-C640-10AC-0A7F2EA92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296F5C2-944A-FF8F-36D8-43F2869EECE9}"/>
              </a:ext>
            </a:extLst>
          </p:cNvPr>
          <p:cNvGrpSpPr/>
          <p:nvPr/>
        </p:nvGrpSpPr>
        <p:grpSpPr>
          <a:xfrm rot="18857788">
            <a:off x="2822154" y="1989000"/>
            <a:ext cx="2880000" cy="2880000"/>
            <a:chOff x="2822154" y="1989000"/>
            <a:chExt cx="2880000" cy="2880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C53D9D9-5E56-68D4-D9E8-ABDC3D0AD06B}"/>
                </a:ext>
              </a:extLst>
            </p:cNvPr>
            <p:cNvSpPr/>
            <p:nvPr/>
          </p:nvSpPr>
          <p:spPr>
            <a:xfrm>
              <a:off x="2822154" y="1989000"/>
              <a:ext cx="2880000" cy="2880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1E9D047-D017-0D32-61C5-18A9BEA280D2}"/>
                </a:ext>
              </a:extLst>
            </p:cNvPr>
            <p:cNvSpPr/>
            <p:nvPr/>
          </p:nvSpPr>
          <p:spPr>
            <a:xfrm>
              <a:off x="4262154" y="3429000"/>
              <a:ext cx="1440000" cy="1440000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BEB8BEA-BDFB-E20F-9452-519AD0B0661D}"/>
                </a:ext>
              </a:extLst>
            </p:cNvPr>
            <p:cNvSpPr/>
            <p:nvPr/>
          </p:nvSpPr>
          <p:spPr>
            <a:xfrm>
              <a:off x="2822154" y="1989000"/>
              <a:ext cx="1440000" cy="1440000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178606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5360E-2C56-EE83-EB3B-88235AAC4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F03F68-1C8B-F993-CC75-BCCF6CA8A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93" y="453228"/>
            <a:ext cx="7886700" cy="603842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  <a:endParaRPr lang="fr-FR" sz="2800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66B5A5-D655-40EA-4CB1-A9ABB084FF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730AFC0A-E63A-ADB5-A9C1-F987A27A198A}"/>
                  </a:ext>
                </a:extLst>
              </p:cNvPr>
              <p:cNvSpPr txBox="1"/>
              <p:nvPr/>
            </p:nvSpPr>
            <p:spPr>
              <a:xfrm>
                <a:off x="6326451" y="2599060"/>
                <a:ext cx="1633717" cy="16598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b="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730AFC0A-E63A-ADB5-A9C1-F987A27A1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6451" y="2599060"/>
                <a:ext cx="1633717" cy="165987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5C6D4E54-70D2-B447-C3F6-E0931C190B90}"/>
              </a:ext>
            </a:extLst>
          </p:cNvPr>
          <p:cNvSpPr/>
          <p:nvPr/>
        </p:nvSpPr>
        <p:spPr>
          <a:xfrm rot="18857788">
            <a:off x="4560311" y="2696497"/>
            <a:ext cx="1440000" cy="1440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07674F-9F40-0662-295D-E2038FB530C0}"/>
              </a:ext>
            </a:extLst>
          </p:cNvPr>
          <p:cNvSpPr/>
          <p:nvPr/>
        </p:nvSpPr>
        <p:spPr>
          <a:xfrm rot="18857788">
            <a:off x="2523997" y="2721503"/>
            <a:ext cx="1440000" cy="1440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7BD422E-DFD7-F347-EE48-071219854E52}"/>
              </a:ext>
            </a:extLst>
          </p:cNvPr>
          <p:cNvGrpSpPr/>
          <p:nvPr/>
        </p:nvGrpSpPr>
        <p:grpSpPr>
          <a:xfrm rot="18857788">
            <a:off x="2822154" y="1989000"/>
            <a:ext cx="2880000" cy="2880000"/>
            <a:chOff x="2822154" y="1989000"/>
            <a:chExt cx="2880000" cy="2880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5C5F5A-28FC-4CC7-3343-5E6695137F44}"/>
                </a:ext>
              </a:extLst>
            </p:cNvPr>
            <p:cNvSpPr/>
            <p:nvPr/>
          </p:nvSpPr>
          <p:spPr>
            <a:xfrm>
              <a:off x="2822154" y="1989000"/>
              <a:ext cx="2880000" cy="2880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7309371-630F-48E2-01BA-29615CC56CF7}"/>
                </a:ext>
              </a:extLst>
            </p:cNvPr>
            <p:cNvSpPr/>
            <p:nvPr/>
          </p:nvSpPr>
          <p:spPr>
            <a:xfrm>
              <a:off x="4262154" y="3429000"/>
              <a:ext cx="1440000" cy="1440000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DD50F23-4ABE-8643-D123-64FD92ADFC14}"/>
                </a:ext>
              </a:extLst>
            </p:cNvPr>
            <p:cNvSpPr/>
            <p:nvPr/>
          </p:nvSpPr>
          <p:spPr>
            <a:xfrm>
              <a:off x="2822154" y="1989000"/>
              <a:ext cx="1440000" cy="1440000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9300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228</Words>
  <Application>Microsoft Office PowerPoint</Application>
  <PresentationFormat>Affichage à l'écran (4:3)</PresentationFormat>
  <Paragraphs>70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Sur quelle figure la partie coloriée correspond à un demi ? Quelle fraction est représentée par la partie non coloriée ? </vt:lpstr>
      <vt:lpstr>Correction</vt:lpstr>
      <vt:lpstr>Sur quelle figure la partie coloriée correspond à un quart ? Quelle fraction est représentée par la partie non coloriée ? </vt:lpstr>
      <vt:lpstr>Correction</vt:lpstr>
      <vt:lpstr>Sur quelle figure la partie coloriée correspond à un tiers ? Quelle fraction est représentée par la partie non coloriée ? </vt:lpstr>
      <vt:lpstr>Correction</vt:lpstr>
      <vt:lpstr>Écris la fraction correspondant à la partie coloriée de deux façons.</vt:lpstr>
      <vt:lpstr>Correction</vt:lpstr>
      <vt:lpstr>Écris la fraction correspondant à la partie coloriée de deux façons.</vt:lpstr>
      <vt:lpstr>Correction</vt:lpstr>
      <vt:lpstr>Sur quelle figure la partie coloriée correspond à plus d’un demi ? </vt:lpstr>
      <vt:lpstr>Correction</vt:lpstr>
      <vt:lpstr>Sur quelle figure la partie coloriée correspond à moins d’un demi ?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75</cp:revision>
  <dcterms:created xsi:type="dcterms:W3CDTF">2023-02-07T14:55:57Z</dcterms:created>
  <dcterms:modified xsi:type="dcterms:W3CDTF">2026-07-08T13:19:35Z</dcterms:modified>
</cp:coreProperties>
</file>