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6"/>
  </p:handoutMasterIdLst>
  <p:sldIdLst>
    <p:sldId id="277" r:id="rId2"/>
    <p:sldId id="274" r:id="rId3"/>
    <p:sldId id="276" r:id="rId4"/>
    <p:sldId id="275" r:id="rId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EB82F"/>
    <a:srgbClr val="0070C0"/>
    <a:srgbClr val="00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54" autoAdjust="0"/>
    <p:restoredTop sz="94660"/>
  </p:normalViewPr>
  <p:slideViewPr>
    <p:cSldViewPr snapToGrid="0">
      <p:cViewPr varScale="1">
        <p:scale>
          <a:sx n="55" d="100"/>
          <a:sy n="55" d="100"/>
        </p:scale>
        <p:origin x="84" y="3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72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0EEEF311-C20F-B4AC-5F3A-599A8BE7454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D13B7D1-B6F4-900F-72A0-43923D33D4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F362E7E8-B413-4A83-8E44-093010362E0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D76B5292-ACD6-5BE6-6CE1-F88F63621BD3}"/>
              </a:ext>
            </a:extLst>
          </p:cNvPr>
          <p:cNvGrpSpPr/>
          <p:nvPr/>
        </p:nvGrpSpPr>
        <p:grpSpPr>
          <a:xfrm>
            <a:off x="0" y="317843"/>
            <a:ext cx="9144000" cy="6527800"/>
            <a:chOff x="0" y="330200"/>
            <a:chExt cx="9144000" cy="65278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A5700871-A8CA-430A-7345-A7D9DA5C9985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" name="ZoneTexte 5">
              <a:extLst>
                <a:ext uri="{FF2B5EF4-FFF2-40B4-BE49-F238E27FC236}">
                  <a16:creationId xmlns:a16="http://schemas.microsoft.com/office/drawing/2014/main" id="{6EEEC351-3136-9942-EFE8-53F01CA23519}"/>
                </a:ext>
              </a:extLst>
            </p:cNvPr>
            <p:cNvSpPr txBox="1"/>
            <p:nvPr/>
          </p:nvSpPr>
          <p:spPr>
            <a:xfrm>
              <a:off x="2063750" y="3009900"/>
              <a:ext cx="5016500" cy="15081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fr-FR" sz="2800" b="1" dirty="0">
                <a:solidFill>
                  <a:schemeClr val="bg1"/>
                </a:solidFill>
              </a:endParaRPr>
            </a:p>
            <a:p>
              <a:pPr marL="457200" indent="-457200">
                <a:buFont typeface="Wingdings" panose="05000000000000000000" pitchFamily="2" charset="2"/>
                <a:buChar char="è"/>
              </a:pPr>
              <a:r>
                <a:rPr lang="fr-FR" sz="3200" b="1" dirty="0">
                  <a:solidFill>
                    <a:schemeClr val="bg1"/>
                  </a:solidFill>
                </a:rPr>
                <a:t>Je résous des problèmes en image.</a:t>
              </a:r>
            </a:p>
          </p:txBody>
        </p:sp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4FC81990-EA70-EA2D-F643-EF9746B666C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373585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130" y="198220"/>
            <a:ext cx="7886700" cy="75972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dirty="0"/>
              <a:t>Problème en image </a:t>
            </a:r>
            <a:r>
              <a:rPr lang="fr-FR" b="1" dirty="0"/>
              <a:t>6</a:t>
            </a:r>
          </a:p>
        </p:txBody>
      </p:sp>
      <p:sp>
        <p:nvSpPr>
          <p:cNvPr id="3" name="Rectangle : coins arrondis 2">
            <a:extLst>
              <a:ext uri="{FF2B5EF4-FFF2-40B4-BE49-F238E27FC236}">
                <a16:creationId xmlns:a16="http://schemas.microsoft.com/office/drawing/2014/main" id="{6EB8AAD4-2594-8AE2-D795-1242AE370385}"/>
              </a:ext>
            </a:extLst>
          </p:cNvPr>
          <p:cNvSpPr/>
          <p:nvPr/>
        </p:nvSpPr>
        <p:spPr>
          <a:xfrm>
            <a:off x="430580" y="1208797"/>
            <a:ext cx="8066498" cy="5174418"/>
          </a:xfrm>
          <a:prstGeom prst="roundRect">
            <a:avLst>
              <a:gd name="adj" fmla="val 2843"/>
            </a:avLst>
          </a:prstGeom>
          <a:noFill/>
          <a:ln w="57150">
            <a:solidFill>
              <a:srgbClr val="00B0F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36000" tIns="36000" rIns="36000" bIns="3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fr-FR" sz="1800" kern="100">
              <a:solidFill>
                <a:srgbClr val="000000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kern="10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100" kern="10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kern="10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100" kern="10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Zone de texte 2">
            <a:extLst>
              <a:ext uri="{FF2B5EF4-FFF2-40B4-BE49-F238E27FC236}">
                <a16:creationId xmlns:a16="http://schemas.microsoft.com/office/drawing/2014/main" id="{4F2852DE-A6E3-B9FE-1B8C-15B442C6CCEF}"/>
              </a:ext>
            </a:extLst>
          </p:cNvPr>
          <p:cNvSpPr txBox="1"/>
          <p:nvPr/>
        </p:nvSpPr>
        <p:spPr>
          <a:xfrm>
            <a:off x="3859354" y="1308909"/>
            <a:ext cx="4637724" cy="3998905"/>
          </a:xfrm>
          <a:prstGeom prst="rect">
            <a:avLst/>
          </a:prstGeom>
          <a:solidFill>
            <a:schemeClr val="lt1"/>
          </a:solidFill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spcBef>
                <a:spcPts val="440"/>
              </a:spcBef>
              <a:spcAft>
                <a:spcPts val="0"/>
              </a:spcAft>
            </a:pPr>
            <a:r>
              <a:rPr lang="fr-FR" sz="2800" spc="-35" dirty="0">
                <a:solidFill>
                  <a:srgbClr val="231F20"/>
                </a:solidFill>
                <a:effectLst/>
                <a:ea typeface="Arial" panose="020B0604020202020204" pitchFamily="34" charset="0"/>
                <a:cs typeface="Times New Roman" panose="02020603050405020304" pitchFamily="18" charset="0"/>
              </a:rPr>
              <a:t>Ce panneau indique qu’un camion n’a pas le droit de passer s’il pèse plus que le nombre de tonnes indiqué. </a:t>
            </a:r>
            <a:r>
              <a:rPr lang="fr-FR" sz="2800" b="1" spc="-35" dirty="0">
                <a:solidFill>
                  <a:srgbClr val="231F20"/>
                </a:solidFill>
                <a:effectLst/>
                <a:ea typeface="Arial" panose="020B0604020202020204" pitchFamily="34" charset="0"/>
                <a:cs typeface="Times New Roman" panose="02020603050405020304" pitchFamily="18" charset="0"/>
              </a:rPr>
              <a:t>Un camion de </a:t>
            </a:r>
            <a:r>
              <a:rPr lang="fr-FR" sz="2800" b="1" spc="-35" dirty="0">
                <a:solidFill>
                  <a:srgbClr val="231F20"/>
                </a:solidFill>
                <a:ea typeface="Arial" panose="020B0604020202020204" pitchFamily="34" charset="0"/>
                <a:cs typeface="Times New Roman" panose="02020603050405020304" pitchFamily="18" charset="0"/>
              </a:rPr>
              <a:t>7</a:t>
            </a:r>
            <a:r>
              <a:rPr lang="fr-FR" sz="2800" b="1" spc="-35" dirty="0">
                <a:solidFill>
                  <a:srgbClr val="231F20"/>
                </a:solidFill>
                <a:effectLst/>
                <a:ea typeface="Arial" panose="020B0604020202020204" pitchFamily="34" charset="0"/>
                <a:cs typeface="Times New Roman" panose="02020603050405020304" pitchFamily="18" charset="0"/>
              </a:rPr>
              <a:t> tonnes avec une remorque de 1 750 kg peut-il passer ? </a:t>
            </a:r>
            <a:endParaRPr lang="fr-FR" sz="2800" b="1" dirty="0">
              <a:effectLst/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endParaRPr lang="fr-FR" sz="1600" dirty="0">
              <a:solidFill>
                <a:srgbClr val="231F20"/>
              </a:solidFill>
              <a:effectLst/>
              <a:ea typeface="Calibri" panose="020F0502020204030204" pitchFamily="34" charset="0"/>
            </a:endParaRPr>
          </a:p>
          <a:p>
            <a:r>
              <a:rPr lang="fr-FR" sz="2800" dirty="0">
                <a:solidFill>
                  <a:srgbClr val="231F20"/>
                </a:solidFill>
                <a:effectLst/>
                <a:ea typeface="Calibri" panose="020F0502020204030204" pitchFamily="34" charset="0"/>
              </a:rPr>
              <a:t>Un camion passe car il déclare faire 750 kilogrammes de moins. </a:t>
            </a:r>
          </a:p>
          <a:p>
            <a:r>
              <a:rPr lang="fr-FR" sz="2800" b="1" kern="100" dirty="0">
                <a:solidFill>
                  <a:srgbClr val="231F2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Combien pèse-t-il ? </a:t>
            </a:r>
            <a:endParaRPr lang="fr-FR" sz="4400" b="1" kern="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Organigramme : Connecteur 6">
            <a:extLst>
              <a:ext uri="{FF2B5EF4-FFF2-40B4-BE49-F238E27FC236}">
                <a16:creationId xmlns:a16="http://schemas.microsoft.com/office/drawing/2014/main" id="{F2ECC9E7-1979-899D-0134-79E2D869485F}"/>
              </a:ext>
            </a:extLst>
          </p:cNvPr>
          <p:cNvSpPr/>
          <p:nvPr/>
        </p:nvSpPr>
        <p:spPr>
          <a:xfrm>
            <a:off x="3437532" y="1469645"/>
            <a:ext cx="392403" cy="392403"/>
          </a:xfrm>
          <a:prstGeom prst="flowChartConnector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b="1" dirty="0"/>
              <a:t>1</a:t>
            </a:r>
          </a:p>
        </p:txBody>
      </p:sp>
      <p:sp>
        <p:nvSpPr>
          <p:cNvPr id="9" name="Organigramme : Connecteur 8">
            <a:extLst>
              <a:ext uri="{FF2B5EF4-FFF2-40B4-BE49-F238E27FC236}">
                <a16:creationId xmlns:a16="http://schemas.microsoft.com/office/drawing/2014/main" id="{AF60888C-4048-0402-285A-2BAB81554CF3}"/>
              </a:ext>
            </a:extLst>
          </p:cNvPr>
          <p:cNvSpPr/>
          <p:nvPr/>
        </p:nvSpPr>
        <p:spPr>
          <a:xfrm>
            <a:off x="3458781" y="4631455"/>
            <a:ext cx="392403" cy="392403"/>
          </a:xfrm>
          <a:prstGeom prst="flowChartConnector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b="1" dirty="0"/>
              <a:t>2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3D77D9A5-D9E7-9420-D4F9-A61465B34D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971" y="2360771"/>
            <a:ext cx="2466109" cy="246610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4E91F833-F11A-929F-F0E1-508A5EFEEEED}"/>
              </a:ext>
            </a:extLst>
          </p:cNvPr>
          <p:cNvSpPr txBox="1"/>
          <p:nvPr/>
        </p:nvSpPr>
        <p:spPr>
          <a:xfrm>
            <a:off x="1230923" y="3680563"/>
            <a:ext cx="984384" cy="677108"/>
          </a:xfrm>
          <a:prstGeom prst="rect">
            <a:avLst/>
          </a:prstGeom>
          <a:solidFill>
            <a:srgbClr val="FEB82F"/>
          </a:solidFill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fr-FR" sz="4400" b="1" dirty="0"/>
              <a:t>9</a:t>
            </a:r>
          </a:p>
        </p:txBody>
      </p:sp>
    </p:spTree>
    <p:extLst>
      <p:ext uri="{BB962C8B-B14F-4D97-AF65-F5344CB8AC3E}">
        <p14:creationId xmlns:p14="http://schemas.microsoft.com/office/powerpoint/2010/main" val="8865470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130" y="198220"/>
            <a:ext cx="7886700" cy="75972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Rectangle : coins arrondis 2">
            <a:extLst>
              <a:ext uri="{FF2B5EF4-FFF2-40B4-BE49-F238E27FC236}">
                <a16:creationId xmlns:a16="http://schemas.microsoft.com/office/drawing/2014/main" id="{6EB8AAD4-2594-8AE2-D795-1242AE370385}"/>
              </a:ext>
            </a:extLst>
          </p:cNvPr>
          <p:cNvSpPr/>
          <p:nvPr/>
        </p:nvSpPr>
        <p:spPr>
          <a:xfrm>
            <a:off x="430580" y="1208797"/>
            <a:ext cx="8066498" cy="5013873"/>
          </a:xfrm>
          <a:prstGeom prst="roundRect">
            <a:avLst>
              <a:gd name="adj" fmla="val 2843"/>
            </a:avLst>
          </a:prstGeom>
          <a:noFill/>
          <a:ln w="57150">
            <a:solidFill>
              <a:srgbClr val="00B0F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36000" tIns="36000" rIns="36000" bIns="3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fr-FR" sz="1800" kern="100">
              <a:solidFill>
                <a:srgbClr val="000000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kern="10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100" kern="10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kern="10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100" kern="10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Zone de texte 2">
            <a:extLst>
              <a:ext uri="{FF2B5EF4-FFF2-40B4-BE49-F238E27FC236}">
                <a16:creationId xmlns:a16="http://schemas.microsoft.com/office/drawing/2014/main" id="{7C71B77C-D033-B27D-8A50-3EF259F46740}"/>
              </a:ext>
            </a:extLst>
          </p:cNvPr>
          <p:cNvSpPr txBox="1"/>
          <p:nvPr/>
        </p:nvSpPr>
        <p:spPr>
          <a:xfrm>
            <a:off x="3829935" y="3128090"/>
            <a:ext cx="3907265" cy="1698790"/>
          </a:xfrm>
          <a:prstGeom prst="rect">
            <a:avLst/>
          </a:prstGeom>
          <a:solidFill>
            <a:schemeClr val="lt1"/>
          </a:solidFill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400" kern="100" dirty="0">
                <a:solidFill>
                  <a:srgbClr val="C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Le camion pèse au total :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400" kern="100" dirty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7 tonnes = 7 000 kg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400" kern="100" dirty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7 000 + 1 750 = 8 750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400" kern="100" dirty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C’est moins que 9 tonnes, donc il peut.</a:t>
            </a:r>
            <a:endParaRPr lang="fr-FR" sz="2400" kern="100" dirty="0">
              <a:solidFill>
                <a:srgbClr val="C00000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400" kern="100" dirty="0">
                <a:effectLst/>
                <a:latin typeface="Corbel" panose="020B0503020204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D3C0DCDD-4E82-11DC-2350-52764769DC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971" y="2360771"/>
            <a:ext cx="2466109" cy="246610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9" name="Zone de texte 2">
            <a:extLst>
              <a:ext uri="{FF2B5EF4-FFF2-40B4-BE49-F238E27FC236}">
                <a16:creationId xmlns:a16="http://schemas.microsoft.com/office/drawing/2014/main" id="{89B5AD14-449C-A229-EC89-8A5027D5FBE1}"/>
              </a:ext>
            </a:extLst>
          </p:cNvPr>
          <p:cNvSpPr txBox="1"/>
          <p:nvPr/>
        </p:nvSpPr>
        <p:spPr>
          <a:xfrm>
            <a:off x="3859354" y="1326495"/>
            <a:ext cx="4491135" cy="1667382"/>
          </a:xfrm>
          <a:prstGeom prst="rect">
            <a:avLst/>
          </a:prstGeom>
          <a:solidFill>
            <a:schemeClr val="lt1"/>
          </a:solidFill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spcBef>
                <a:spcPts val="440"/>
              </a:spcBef>
              <a:spcAft>
                <a:spcPts val="0"/>
              </a:spcAft>
            </a:pPr>
            <a:r>
              <a:rPr lang="fr-FR" sz="3200" b="1" spc="-35" dirty="0">
                <a:solidFill>
                  <a:srgbClr val="231F20"/>
                </a:solidFill>
                <a:effectLst/>
                <a:ea typeface="Arial" panose="020B0604020202020204" pitchFamily="34" charset="0"/>
                <a:cs typeface="Times New Roman" panose="02020603050405020304" pitchFamily="18" charset="0"/>
              </a:rPr>
              <a:t>Un camion de </a:t>
            </a:r>
            <a:r>
              <a:rPr lang="fr-FR" sz="3200" b="1" spc="-35" dirty="0">
                <a:solidFill>
                  <a:srgbClr val="231F20"/>
                </a:solidFill>
                <a:ea typeface="Arial" panose="020B0604020202020204" pitchFamily="34" charset="0"/>
                <a:cs typeface="Times New Roman" panose="02020603050405020304" pitchFamily="18" charset="0"/>
              </a:rPr>
              <a:t>7</a:t>
            </a:r>
            <a:r>
              <a:rPr lang="fr-FR" sz="3200" b="1" spc="-35" dirty="0">
                <a:solidFill>
                  <a:srgbClr val="231F20"/>
                </a:solidFill>
                <a:effectLst/>
                <a:ea typeface="Arial" panose="020B0604020202020204" pitchFamily="34" charset="0"/>
                <a:cs typeface="Times New Roman" panose="02020603050405020304" pitchFamily="18" charset="0"/>
              </a:rPr>
              <a:t> tonnes avec une remorque de  750 kg peut-il passer ? </a:t>
            </a:r>
            <a:endParaRPr lang="fr-FR" sz="3200" b="1" dirty="0">
              <a:effectLst/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endParaRPr lang="fr-FR" sz="1600" dirty="0">
              <a:solidFill>
                <a:srgbClr val="231F20"/>
              </a:solidFill>
              <a:effectLst/>
              <a:ea typeface="Calibri" panose="020F0502020204030204" pitchFamily="34" charset="0"/>
            </a:endParaRPr>
          </a:p>
        </p:txBody>
      </p:sp>
      <p:sp>
        <p:nvSpPr>
          <p:cNvPr id="20" name="Organigramme : Connecteur 19">
            <a:extLst>
              <a:ext uri="{FF2B5EF4-FFF2-40B4-BE49-F238E27FC236}">
                <a16:creationId xmlns:a16="http://schemas.microsoft.com/office/drawing/2014/main" id="{15C24813-D83C-D266-2426-47FC150F22F9}"/>
              </a:ext>
            </a:extLst>
          </p:cNvPr>
          <p:cNvSpPr/>
          <p:nvPr/>
        </p:nvSpPr>
        <p:spPr>
          <a:xfrm>
            <a:off x="3437532" y="1539984"/>
            <a:ext cx="392403" cy="392403"/>
          </a:xfrm>
          <a:prstGeom prst="flowChartConnector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b="1" dirty="0"/>
              <a:t>1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166FB280-6548-D4C9-B908-005F2A7BA0C9}"/>
              </a:ext>
            </a:extLst>
          </p:cNvPr>
          <p:cNvSpPr txBox="1"/>
          <p:nvPr/>
        </p:nvSpPr>
        <p:spPr>
          <a:xfrm>
            <a:off x="1230923" y="3680563"/>
            <a:ext cx="984384" cy="677108"/>
          </a:xfrm>
          <a:prstGeom prst="rect">
            <a:avLst/>
          </a:prstGeom>
          <a:solidFill>
            <a:srgbClr val="FEB82F"/>
          </a:solidFill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fr-FR" sz="4400" b="1" dirty="0"/>
              <a:t>9</a:t>
            </a:r>
          </a:p>
        </p:txBody>
      </p:sp>
    </p:spTree>
    <p:extLst>
      <p:ext uri="{BB962C8B-B14F-4D97-AF65-F5344CB8AC3E}">
        <p14:creationId xmlns:p14="http://schemas.microsoft.com/office/powerpoint/2010/main" val="4277020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130" y="198220"/>
            <a:ext cx="7886700" cy="75972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Rectangle : coins arrondis 2">
            <a:extLst>
              <a:ext uri="{FF2B5EF4-FFF2-40B4-BE49-F238E27FC236}">
                <a16:creationId xmlns:a16="http://schemas.microsoft.com/office/drawing/2014/main" id="{6EB8AAD4-2594-8AE2-D795-1242AE370385}"/>
              </a:ext>
            </a:extLst>
          </p:cNvPr>
          <p:cNvSpPr/>
          <p:nvPr/>
        </p:nvSpPr>
        <p:spPr>
          <a:xfrm>
            <a:off x="430580" y="1208797"/>
            <a:ext cx="8066498" cy="5013873"/>
          </a:xfrm>
          <a:prstGeom prst="roundRect">
            <a:avLst>
              <a:gd name="adj" fmla="val 2843"/>
            </a:avLst>
          </a:prstGeom>
          <a:noFill/>
          <a:ln w="57150">
            <a:solidFill>
              <a:srgbClr val="00B0F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36000" tIns="36000" rIns="36000" bIns="3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fr-FR" sz="1800" kern="100">
              <a:solidFill>
                <a:srgbClr val="000000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kern="10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100" kern="10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kern="10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100" kern="10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Zone de texte 2">
            <a:extLst>
              <a:ext uri="{FF2B5EF4-FFF2-40B4-BE49-F238E27FC236}">
                <a16:creationId xmlns:a16="http://schemas.microsoft.com/office/drawing/2014/main" id="{7C71B77C-D033-B27D-8A50-3EF259F46740}"/>
              </a:ext>
            </a:extLst>
          </p:cNvPr>
          <p:cNvSpPr txBox="1"/>
          <p:nvPr/>
        </p:nvSpPr>
        <p:spPr>
          <a:xfrm>
            <a:off x="3778133" y="3244777"/>
            <a:ext cx="4132970" cy="2433744"/>
          </a:xfrm>
          <a:prstGeom prst="rect">
            <a:avLst/>
          </a:prstGeom>
          <a:solidFill>
            <a:schemeClr val="lt1"/>
          </a:solidFill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200" kern="100" dirty="0">
                <a:effectLst/>
                <a:latin typeface="Corbel" panose="020B0503020204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32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B2CE0B5B-FCC1-4FD4-8C38-899B8FB8ADB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971" y="2360771"/>
            <a:ext cx="2466109" cy="246610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2" name="Zone de texte 2">
            <a:extLst>
              <a:ext uri="{FF2B5EF4-FFF2-40B4-BE49-F238E27FC236}">
                <a16:creationId xmlns:a16="http://schemas.microsoft.com/office/drawing/2014/main" id="{17FDEA29-8FFC-C6BD-FE3B-627FA42709ED}"/>
              </a:ext>
            </a:extLst>
          </p:cNvPr>
          <p:cNvSpPr txBox="1"/>
          <p:nvPr/>
        </p:nvSpPr>
        <p:spPr>
          <a:xfrm>
            <a:off x="3859354" y="1273739"/>
            <a:ext cx="4491135" cy="1603497"/>
          </a:xfrm>
          <a:prstGeom prst="rect">
            <a:avLst/>
          </a:prstGeom>
          <a:solidFill>
            <a:schemeClr val="lt1"/>
          </a:solidFill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fr-FR" sz="1600" dirty="0">
              <a:solidFill>
                <a:srgbClr val="231F20"/>
              </a:solidFill>
              <a:effectLst/>
              <a:ea typeface="Calibri" panose="020F0502020204030204" pitchFamily="34" charset="0"/>
            </a:endParaRPr>
          </a:p>
          <a:p>
            <a:r>
              <a:rPr lang="fr-FR" sz="2400" dirty="0">
                <a:solidFill>
                  <a:srgbClr val="231F20"/>
                </a:solidFill>
                <a:effectLst/>
                <a:ea typeface="Calibri" panose="020F0502020204030204" pitchFamily="34" charset="0"/>
              </a:rPr>
              <a:t>Un camion passe car il déclare faire 750 kilogrammes de moins. </a:t>
            </a:r>
          </a:p>
          <a:p>
            <a:r>
              <a:rPr lang="fr-FR" sz="2400" b="1" kern="100" dirty="0">
                <a:solidFill>
                  <a:srgbClr val="231F2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Combien pèse-t-il ?</a:t>
            </a:r>
            <a:endParaRPr lang="fr-FR" sz="3200" dirty="0">
              <a:solidFill>
                <a:srgbClr val="231F20"/>
              </a:solidFill>
              <a:effectLst/>
              <a:ea typeface="Calibri" panose="020F0502020204030204" pitchFamily="34" charset="0"/>
            </a:endParaRPr>
          </a:p>
        </p:txBody>
      </p:sp>
      <p:sp>
        <p:nvSpPr>
          <p:cNvPr id="13" name="Organigramme : Connecteur 12">
            <a:extLst>
              <a:ext uri="{FF2B5EF4-FFF2-40B4-BE49-F238E27FC236}">
                <a16:creationId xmlns:a16="http://schemas.microsoft.com/office/drawing/2014/main" id="{9527BE72-1D4B-6D54-5AB3-E652C0BDA7F7}"/>
              </a:ext>
            </a:extLst>
          </p:cNvPr>
          <p:cNvSpPr/>
          <p:nvPr/>
        </p:nvSpPr>
        <p:spPr>
          <a:xfrm>
            <a:off x="3437532" y="1856509"/>
            <a:ext cx="392403" cy="392403"/>
          </a:xfrm>
          <a:prstGeom prst="flowChartConnector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b="1" dirty="0"/>
              <a:t>2</a:t>
            </a:r>
          </a:p>
        </p:txBody>
      </p:sp>
      <p:sp>
        <p:nvSpPr>
          <p:cNvPr id="5" name="Zone de texte 2">
            <a:extLst>
              <a:ext uri="{FF2B5EF4-FFF2-40B4-BE49-F238E27FC236}">
                <a16:creationId xmlns:a16="http://schemas.microsoft.com/office/drawing/2014/main" id="{33FC8820-7932-3848-116B-BD0C01A0AB48}"/>
              </a:ext>
            </a:extLst>
          </p:cNvPr>
          <p:cNvSpPr txBox="1"/>
          <p:nvPr/>
        </p:nvSpPr>
        <p:spPr>
          <a:xfrm>
            <a:off x="3829936" y="2844072"/>
            <a:ext cx="3907265" cy="836491"/>
          </a:xfrm>
          <a:prstGeom prst="rect">
            <a:avLst/>
          </a:prstGeom>
          <a:solidFill>
            <a:schemeClr val="lt1"/>
          </a:solidFill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400" kern="100" dirty="0">
                <a:solidFill>
                  <a:srgbClr val="C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Le camion pèse 750 tonnes de moins :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fr-FR" sz="3200" kern="100" dirty="0">
              <a:solidFill>
                <a:srgbClr val="C00000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200" kern="100" dirty="0">
                <a:effectLst/>
                <a:latin typeface="Corbel" panose="020B0503020204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32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F751A0A-F7F8-2433-6E7D-5E43884BF5C1}"/>
              </a:ext>
            </a:extLst>
          </p:cNvPr>
          <p:cNvSpPr/>
          <p:nvPr/>
        </p:nvSpPr>
        <p:spPr>
          <a:xfrm>
            <a:off x="3868938" y="3897960"/>
            <a:ext cx="3600000" cy="563947"/>
          </a:xfrm>
          <a:prstGeom prst="rect">
            <a:avLst/>
          </a:prstGeom>
          <a:solidFill>
            <a:srgbClr val="F5A9B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800" b="1" dirty="0">
                <a:solidFill>
                  <a:schemeClr val="tx1"/>
                </a:solidFill>
              </a:rPr>
              <a:t> 9 000</a:t>
            </a:r>
            <a:endParaRPr lang="fr-FR" sz="2000" b="1" dirty="0">
              <a:solidFill>
                <a:schemeClr val="tx1"/>
              </a:solidFill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BF0B92A-DAC1-EDFB-B842-4B08758B7C37}"/>
              </a:ext>
            </a:extLst>
          </p:cNvPr>
          <p:cNvSpPr/>
          <p:nvPr/>
        </p:nvSpPr>
        <p:spPr>
          <a:xfrm>
            <a:off x="3868938" y="4481671"/>
            <a:ext cx="2853693" cy="563947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b="1" dirty="0">
                <a:solidFill>
                  <a:schemeClr val="tx1"/>
                </a:solidFill>
              </a:rPr>
              <a:t>? </a:t>
            </a:r>
            <a:endParaRPr lang="fr-FR" sz="2400" dirty="0"/>
          </a:p>
        </p:txBody>
      </p:sp>
      <p:sp>
        <p:nvSpPr>
          <p:cNvPr id="9" name="Accolade fermante 8">
            <a:extLst>
              <a:ext uri="{FF2B5EF4-FFF2-40B4-BE49-F238E27FC236}">
                <a16:creationId xmlns:a16="http://schemas.microsoft.com/office/drawing/2014/main" id="{4C897C53-ED4F-3D74-94BB-21C09E5C8CC0}"/>
              </a:ext>
            </a:extLst>
          </p:cNvPr>
          <p:cNvSpPr/>
          <p:nvPr/>
        </p:nvSpPr>
        <p:spPr>
          <a:xfrm rot="5400000">
            <a:off x="6945217" y="4259797"/>
            <a:ext cx="281969" cy="746307"/>
          </a:xfrm>
          <a:prstGeom prst="rightBrace">
            <a:avLst>
              <a:gd name="adj1" fmla="val 38492"/>
              <a:gd name="adj2" fmla="val 50000"/>
            </a:avLst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74B9A3C5-C8B9-048E-0D3F-E3335ADF099E}"/>
              </a:ext>
            </a:extLst>
          </p:cNvPr>
          <p:cNvSpPr txBox="1"/>
          <p:nvPr/>
        </p:nvSpPr>
        <p:spPr>
          <a:xfrm>
            <a:off x="6848105" y="4773935"/>
            <a:ext cx="10212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750 kg</a:t>
            </a:r>
          </a:p>
        </p:txBody>
      </p:sp>
      <p:sp>
        <p:nvSpPr>
          <p:cNvPr id="11" name="Zone de texte 2">
            <a:extLst>
              <a:ext uri="{FF2B5EF4-FFF2-40B4-BE49-F238E27FC236}">
                <a16:creationId xmlns:a16="http://schemas.microsoft.com/office/drawing/2014/main" id="{F89B673F-D2C6-D1B8-F9A8-CE9E92EA9149}"/>
              </a:ext>
            </a:extLst>
          </p:cNvPr>
          <p:cNvSpPr txBox="1"/>
          <p:nvPr/>
        </p:nvSpPr>
        <p:spPr>
          <a:xfrm>
            <a:off x="3829935" y="5127319"/>
            <a:ext cx="4589896" cy="1129214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400" kern="100" dirty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Il pèse : 9 000 – 750 = 8 250 kg</a:t>
            </a:r>
            <a:endParaRPr lang="fr-FR" sz="2400" kern="100" dirty="0">
              <a:solidFill>
                <a:srgbClr val="C00000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fr-FR" sz="2800" kern="100" dirty="0">
              <a:solidFill>
                <a:srgbClr val="C00000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200" kern="100" dirty="0">
                <a:effectLst/>
                <a:latin typeface="Corbel" panose="020B0503020204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32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FB4211BC-7F15-B165-E6EB-AFCF60A32923}"/>
              </a:ext>
            </a:extLst>
          </p:cNvPr>
          <p:cNvSpPr txBox="1"/>
          <p:nvPr/>
        </p:nvSpPr>
        <p:spPr>
          <a:xfrm>
            <a:off x="1230923" y="3680563"/>
            <a:ext cx="984384" cy="677108"/>
          </a:xfrm>
          <a:prstGeom prst="rect">
            <a:avLst/>
          </a:prstGeom>
          <a:solidFill>
            <a:srgbClr val="FEB82F"/>
          </a:solidFill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fr-FR" sz="4400" b="1" dirty="0"/>
              <a:t>9</a:t>
            </a:r>
          </a:p>
        </p:txBody>
      </p:sp>
    </p:spTree>
    <p:extLst>
      <p:ext uri="{BB962C8B-B14F-4D97-AF65-F5344CB8AC3E}">
        <p14:creationId xmlns:p14="http://schemas.microsoft.com/office/powerpoint/2010/main" val="3980472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9" grpId="0" animBg="1"/>
      <p:bldP spid="10" grpId="0"/>
      <p:bldP spid="11" grpId="0" animBg="1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5</TotalTime>
  <Words>165</Words>
  <Application>Microsoft Office PowerPoint</Application>
  <PresentationFormat>Affichage à l'écran (4:3)</PresentationFormat>
  <Paragraphs>44</Paragraphs>
  <Slides>4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4</vt:i4>
      </vt:variant>
    </vt:vector>
  </HeadingPairs>
  <TitlesOfParts>
    <vt:vector size="11" baseType="lpstr">
      <vt:lpstr>Arial</vt:lpstr>
      <vt:lpstr>Calibri</vt:lpstr>
      <vt:lpstr>Calibri Light</vt:lpstr>
      <vt:lpstr>Corbel</vt:lpstr>
      <vt:lpstr>Webdings</vt:lpstr>
      <vt:lpstr>Wingdings</vt:lpstr>
      <vt:lpstr>Thème Office</vt:lpstr>
      <vt:lpstr>Présentation PowerPoint</vt:lpstr>
      <vt:lpstr>Problème en image 6</vt:lpstr>
      <vt:lpstr>Correction</vt:lpstr>
      <vt:lpstr>Correction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secretariat</cp:lastModifiedBy>
  <cp:revision>87</cp:revision>
  <dcterms:created xsi:type="dcterms:W3CDTF">2023-02-07T14:55:57Z</dcterms:created>
  <dcterms:modified xsi:type="dcterms:W3CDTF">2026-07-08T13:47:13Z</dcterms:modified>
</cp:coreProperties>
</file>