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11"/>
  </p:handoutMasterIdLst>
  <p:sldIdLst>
    <p:sldId id="289" r:id="rId2"/>
    <p:sldId id="273" r:id="rId3"/>
    <p:sldId id="279" r:id="rId4"/>
    <p:sldId id="290" r:id="rId5"/>
    <p:sldId id="291" r:id="rId6"/>
    <p:sldId id="292" r:id="rId7"/>
    <p:sldId id="293" r:id="rId8"/>
    <p:sldId id="294" r:id="rId9"/>
    <p:sldId id="295" r:id="rId10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94067"/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54" autoAdjust="0"/>
    <p:restoredTop sz="94660"/>
  </p:normalViewPr>
  <p:slideViewPr>
    <p:cSldViewPr snapToGrid="0">
      <p:cViewPr varScale="1">
        <p:scale>
          <a:sx n="70" d="100"/>
          <a:sy n="70" d="100"/>
        </p:scale>
        <p:origin x="1326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4948" y="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01/07/2026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ZoneTexte 8">
            <a:extLst>
              <a:ext uri="{FF2B5EF4-FFF2-40B4-BE49-F238E27FC236}">
                <a16:creationId xmlns:a16="http://schemas.microsoft.com/office/drawing/2014/main" id="{47483BDB-2C3B-FB15-463E-6B442487923B}"/>
              </a:ext>
            </a:extLst>
          </p:cNvPr>
          <p:cNvSpPr txBox="1"/>
          <p:nvPr userDrawn="1"/>
        </p:nvSpPr>
        <p:spPr>
          <a:xfrm>
            <a:off x="39233" y="346141"/>
            <a:ext cx="84819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ym typeface="Webdings" panose="05030102010509060703" pitchFamily="18" charset="2"/>
              </a:rPr>
              <a:t></a:t>
            </a:r>
            <a:endParaRPr lang="fr-FR" sz="27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49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A794CCE7-A927-5484-56CE-BA92B079804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3" y="6497999"/>
            <a:ext cx="519622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01/07/2026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01/07/2026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01/07/2026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01/07/2026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01/07/2026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01/07/2026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01/07/2026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01/07/2026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01/07/2026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01/07/2026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01/07/2026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2941994-C2E9-5E4E-8175-FAABE3B42E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9DE458D8-91AB-E463-3EF7-9C90C1E13CD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grpSp>
        <p:nvGrpSpPr>
          <p:cNvPr id="4" name="Groupe 3">
            <a:extLst>
              <a:ext uri="{FF2B5EF4-FFF2-40B4-BE49-F238E27FC236}">
                <a16:creationId xmlns:a16="http://schemas.microsoft.com/office/drawing/2014/main" id="{B39966FE-5929-BFB9-5E7E-0446F753E9D4}"/>
              </a:ext>
            </a:extLst>
          </p:cNvPr>
          <p:cNvGrpSpPr/>
          <p:nvPr/>
        </p:nvGrpSpPr>
        <p:grpSpPr>
          <a:xfrm>
            <a:off x="0" y="367849"/>
            <a:ext cx="9144000" cy="6527800"/>
            <a:chOff x="0" y="330200"/>
            <a:chExt cx="9144000" cy="6527800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F25958DA-8618-864D-8924-17C9A93B353E}"/>
                </a:ext>
              </a:extLst>
            </p:cNvPr>
            <p:cNvSpPr/>
            <p:nvPr/>
          </p:nvSpPr>
          <p:spPr>
            <a:xfrm>
              <a:off x="0" y="330200"/>
              <a:ext cx="9144000" cy="652780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6" name="ZoneTexte 5">
              <a:extLst>
                <a:ext uri="{FF2B5EF4-FFF2-40B4-BE49-F238E27FC236}">
                  <a16:creationId xmlns:a16="http://schemas.microsoft.com/office/drawing/2014/main" id="{E171FB26-4BFD-3B41-46F0-20E26F82D7D4}"/>
                </a:ext>
              </a:extLst>
            </p:cNvPr>
            <p:cNvSpPr txBox="1"/>
            <p:nvPr/>
          </p:nvSpPr>
          <p:spPr>
            <a:xfrm>
              <a:off x="2063750" y="3009900"/>
              <a:ext cx="5016500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457200" indent="-457200">
                <a:buFont typeface="Wingdings" panose="05000000000000000000" pitchFamily="2" charset="2"/>
                <a:buChar char="è"/>
              </a:pPr>
              <a:r>
                <a:rPr lang="fr-FR" sz="3200" b="1" dirty="0">
                  <a:solidFill>
                    <a:schemeClr val="bg1"/>
                  </a:solidFill>
                </a:rPr>
                <a:t>Je sais passer d’une représentation d’un nombre à une autre.</a:t>
              </a:r>
            </a:p>
          </p:txBody>
        </p:sp>
        <p:pic>
          <p:nvPicPr>
            <p:cNvPr id="7" name="Image 6">
              <a:extLst>
                <a:ext uri="{FF2B5EF4-FFF2-40B4-BE49-F238E27FC236}">
                  <a16:creationId xmlns:a16="http://schemas.microsoft.com/office/drawing/2014/main" id="{AE9E52C6-95F7-99E6-6169-C9B54E28EBE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54425" y="571176"/>
              <a:ext cx="1835150" cy="126616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14767639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5452" y="564749"/>
            <a:ext cx="7886700" cy="541357"/>
          </a:xfrm>
        </p:spPr>
        <p:txBody>
          <a:bodyPr>
            <a:normAutofit fontScale="90000"/>
          </a:bodyPr>
          <a:lstStyle/>
          <a:p>
            <a:r>
              <a:rPr lang="fr-FR" dirty="0"/>
              <a:t>Écris le nombre représenté en chiffres,</a:t>
            </a:r>
            <a:br>
              <a:rPr lang="fr-FR" dirty="0"/>
            </a:br>
            <a:r>
              <a:rPr lang="fr-FR" dirty="0"/>
              <a:t>puis encadre-le à la centaine.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1/4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7E39B180-52A8-02C4-31DB-5DB90C55F3A9}"/>
              </a:ext>
            </a:extLst>
          </p:cNvPr>
          <p:cNvSpPr/>
          <p:nvPr/>
        </p:nvSpPr>
        <p:spPr>
          <a:xfrm>
            <a:off x="5396663" y="3300108"/>
            <a:ext cx="108000" cy="93627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403FE50A-5581-06E7-5E59-0F97AADC1E35}"/>
              </a:ext>
            </a:extLst>
          </p:cNvPr>
          <p:cNvSpPr/>
          <p:nvPr/>
        </p:nvSpPr>
        <p:spPr>
          <a:xfrm>
            <a:off x="6230011" y="3842279"/>
            <a:ext cx="108000" cy="108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98F727FB-6113-B496-A4C9-424F77EDF783}"/>
              </a:ext>
            </a:extLst>
          </p:cNvPr>
          <p:cNvSpPr/>
          <p:nvPr/>
        </p:nvSpPr>
        <p:spPr>
          <a:xfrm>
            <a:off x="6380466" y="3842279"/>
            <a:ext cx="108000" cy="108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A465E96F-00FA-8185-43BB-9F5709100927}"/>
              </a:ext>
            </a:extLst>
          </p:cNvPr>
          <p:cNvSpPr/>
          <p:nvPr/>
        </p:nvSpPr>
        <p:spPr>
          <a:xfrm>
            <a:off x="6230011" y="4020079"/>
            <a:ext cx="108000" cy="108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8F1670A1-A8E8-BA72-80C0-BD251304566F}"/>
              </a:ext>
            </a:extLst>
          </p:cNvPr>
          <p:cNvSpPr/>
          <p:nvPr/>
        </p:nvSpPr>
        <p:spPr>
          <a:xfrm>
            <a:off x="6380466" y="4020079"/>
            <a:ext cx="108000" cy="108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A78291E4-5CF6-58AD-AC5B-D06F1AC5342D}"/>
              </a:ext>
            </a:extLst>
          </p:cNvPr>
          <p:cNvSpPr/>
          <p:nvPr/>
        </p:nvSpPr>
        <p:spPr>
          <a:xfrm>
            <a:off x="6230569" y="3486679"/>
            <a:ext cx="108000" cy="108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F8AD6CD3-A1DD-9FF1-8AB8-6A9E6F2EA0E8}"/>
              </a:ext>
            </a:extLst>
          </p:cNvPr>
          <p:cNvSpPr/>
          <p:nvPr/>
        </p:nvSpPr>
        <p:spPr>
          <a:xfrm>
            <a:off x="6381024" y="3486679"/>
            <a:ext cx="108000" cy="108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7304C731-5F43-C121-6A13-F886B46A5C69}"/>
              </a:ext>
            </a:extLst>
          </p:cNvPr>
          <p:cNvSpPr/>
          <p:nvPr/>
        </p:nvSpPr>
        <p:spPr>
          <a:xfrm>
            <a:off x="6230569" y="3664479"/>
            <a:ext cx="108000" cy="108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F4C2273A-C99C-FE51-920F-C9BEBFABEFC2}"/>
              </a:ext>
            </a:extLst>
          </p:cNvPr>
          <p:cNvSpPr/>
          <p:nvPr/>
        </p:nvSpPr>
        <p:spPr>
          <a:xfrm>
            <a:off x="6381024" y="3664479"/>
            <a:ext cx="108000" cy="108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34792A02-6923-F9D1-3DD1-BF2E91729FA8}"/>
              </a:ext>
            </a:extLst>
          </p:cNvPr>
          <p:cNvSpPr/>
          <p:nvPr/>
        </p:nvSpPr>
        <p:spPr>
          <a:xfrm>
            <a:off x="6230569" y="3842279"/>
            <a:ext cx="108000" cy="108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B221B84B-67EE-A837-44FE-8C732506EF50}"/>
              </a:ext>
            </a:extLst>
          </p:cNvPr>
          <p:cNvSpPr/>
          <p:nvPr/>
        </p:nvSpPr>
        <p:spPr>
          <a:xfrm>
            <a:off x="3076190" y="3300108"/>
            <a:ext cx="873548" cy="873548"/>
          </a:xfrm>
          <a:prstGeom prst="rect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5" name="Cube 24">
            <a:extLst>
              <a:ext uri="{FF2B5EF4-FFF2-40B4-BE49-F238E27FC236}">
                <a16:creationId xmlns:a16="http://schemas.microsoft.com/office/drawing/2014/main" id="{EB963795-5B7D-DAB4-77A7-67DF8136D345}"/>
              </a:ext>
            </a:extLst>
          </p:cNvPr>
          <p:cNvSpPr/>
          <p:nvPr/>
        </p:nvSpPr>
        <p:spPr>
          <a:xfrm>
            <a:off x="4202743" y="1999817"/>
            <a:ext cx="1126553" cy="1126553"/>
          </a:xfrm>
          <a:prstGeom prst="cube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6" name="Cube 25">
            <a:extLst>
              <a:ext uri="{FF2B5EF4-FFF2-40B4-BE49-F238E27FC236}">
                <a16:creationId xmlns:a16="http://schemas.microsoft.com/office/drawing/2014/main" id="{24681555-4802-78F5-7E99-A0490939D3EE}"/>
              </a:ext>
            </a:extLst>
          </p:cNvPr>
          <p:cNvSpPr/>
          <p:nvPr/>
        </p:nvSpPr>
        <p:spPr>
          <a:xfrm>
            <a:off x="3076190" y="1999818"/>
            <a:ext cx="1126553" cy="1126553"/>
          </a:xfrm>
          <a:prstGeom prst="cube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7" name="Cube 26">
            <a:extLst>
              <a:ext uri="{FF2B5EF4-FFF2-40B4-BE49-F238E27FC236}">
                <a16:creationId xmlns:a16="http://schemas.microsoft.com/office/drawing/2014/main" id="{1941C344-2070-7D7C-20A1-B525E7A11CCD}"/>
              </a:ext>
            </a:extLst>
          </p:cNvPr>
          <p:cNvSpPr/>
          <p:nvPr/>
        </p:nvSpPr>
        <p:spPr>
          <a:xfrm>
            <a:off x="5362471" y="1999816"/>
            <a:ext cx="1126553" cy="1126553"/>
          </a:xfrm>
          <a:prstGeom prst="cube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735FA327-AFF5-21C4-BDAE-E486D82A6A36}"/>
              </a:ext>
            </a:extLst>
          </p:cNvPr>
          <p:cNvSpPr/>
          <p:nvPr/>
        </p:nvSpPr>
        <p:spPr>
          <a:xfrm>
            <a:off x="4202743" y="3336004"/>
            <a:ext cx="873548" cy="873548"/>
          </a:xfrm>
          <a:prstGeom prst="rect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D1BF5D72-E586-B6AA-347C-15F361D962A6}"/>
              </a:ext>
            </a:extLst>
          </p:cNvPr>
          <p:cNvSpPr/>
          <p:nvPr/>
        </p:nvSpPr>
        <p:spPr>
          <a:xfrm>
            <a:off x="5580178" y="3300108"/>
            <a:ext cx="108000" cy="93627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C8A9726B-937C-4F5E-02D7-76550E0ECF69}"/>
              </a:ext>
            </a:extLst>
          </p:cNvPr>
          <p:cNvSpPr/>
          <p:nvPr/>
        </p:nvSpPr>
        <p:spPr>
          <a:xfrm>
            <a:off x="5776091" y="3300108"/>
            <a:ext cx="108000" cy="93627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12F3DA27-3840-8476-46AE-3F349F648671}"/>
              </a:ext>
            </a:extLst>
          </p:cNvPr>
          <p:cNvSpPr/>
          <p:nvPr/>
        </p:nvSpPr>
        <p:spPr>
          <a:xfrm>
            <a:off x="5959606" y="3300108"/>
            <a:ext cx="108000" cy="93627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" name="Cube 3">
            <a:extLst>
              <a:ext uri="{FF2B5EF4-FFF2-40B4-BE49-F238E27FC236}">
                <a16:creationId xmlns:a16="http://schemas.microsoft.com/office/drawing/2014/main" id="{824CE980-693D-D5E7-C709-1E9D0A31944E}"/>
              </a:ext>
            </a:extLst>
          </p:cNvPr>
          <p:cNvSpPr/>
          <p:nvPr/>
        </p:nvSpPr>
        <p:spPr>
          <a:xfrm>
            <a:off x="1916462" y="2009848"/>
            <a:ext cx="1126553" cy="1126553"/>
          </a:xfrm>
          <a:prstGeom prst="cube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0342B926-CF28-139B-E248-499F3F95D64F}"/>
              </a:ext>
            </a:extLst>
          </p:cNvPr>
          <p:cNvSpPr/>
          <p:nvPr/>
        </p:nvSpPr>
        <p:spPr>
          <a:xfrm>
            <a:off x="2027483" y="3300108"/>
            <a:ext cx="873548" cy="873548"/>
          </a:xfrm>
          <a:prstGeom prst="rect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36961638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1/4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63DCFD97-B5CF-001E-65A9-203537372F20}"/>
              </a:ext>
            </a:extLst>
          </p:cNvPr>
          <p:cNvSpPr/>
          <p:nvPr/>
        </p:nvSpPr>
        <p:spPr>
          <a:xfrm>
            <a:off x="5396663" y="3300108"/>
            <a:ext cx="108000" cy="93627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6C7B33F6-5174-A33D-3B17-5DEDEAD00CB4}"/>
              </a:ext>
            </a:extLst>
          </p:cNvPr>
          <p:cNvSpPr/>
          <p:nvPr/>
        </p:nvSpPr>
        <p:spPr>
          <a:xfrm>
            <a:off x="6230011" y="3842279"/>
            <a:ext cx="108000" cy="108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20A4E170-E9F6-F6F3-DE86-54AAC30E415A}"/>
              </a:ext>
            </a:extLst>
          </p:cNvPr>
          <p:cNvSpPr/>
          <p:nvPr/>
        </p:nvSpPr>
        <p:spPr>
          <a:xfrm>
            <a:off x="6380466" y="3842279"/>
            <a:ext cx="108000" cy="108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F1435632-4884-FC5D-9A40-71E38B958AFF}"/>
              </a:ext>
            </a:extLst>
          </p:cNvPr>
          <p:cNvSpPr/>
          <p:nvPr/>
        </p:nvSpPr>
        <p:spPr>
          <a:xfrm>
            <a:off x="6230011" y="4020079"/>
            <a:ext cx="108000" cy="108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6913A48F-A68F-B2F1-3F6D-BA0F52874A83}"/>
              </a:ext>
            </a:extLst>
          </p:cNvPr>
          <p:cNvSpPr/>
          <p:nvPr/>
        </p:nvSpPr>
        <p:spPr>
          <a:xfrm>
            <a:off x="6380466" y="4020079"/>
            <a:ext cx="108000" cy="108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16EDD961-1124-5B3B-ED31-807CD5E16CC0}"/>
              </a:ext>
            </a:extLst>
          </p:cNvPr>
          <p:cNvSpPr/>
          <p:nvPr/>
        </p:nvSpPr>
        <p:spPr>
          <a:xfrm>
            <a:off x="6230569" y="3486679"/>
            <a:ext cx="108000" cy="108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ED83FD8B-FE24-ACF8-8CA8-3E900BC3041E}"/>
              </a:ext>
            </a:extLst>
          </p:cNvPr>
          <p:cNvSpPr/>
          <p:nvPr/>
        </p:nvSpPr>
        <p:spPr>
          <a:xfrm>
            <a:off x="6381024" y="3486679"/>
            <a:ext cx="108000" cy="108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B2F30EEF-4647-A3D7-3FC9-466C85D8E747}"/>
              </a:ext>
            </a:extLst>
          </p:cNvPr>
          <p:cNvSpPr/>
          <p:nvPr/>
        </p:nvSpPr>
        <p:spPr>
          <a:xfrm>
            <a:off x="6230569" y="3664479"/>
            <a:ext cx="108000" cy="108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B221DB00-E726-7D17-12EF-FCA13F38CDA1}"/>
              </a:ext>
            </a:extLst>
          </p:cNvPr>
          <p:cNvSpPr/>
          <p:nvPr/>
        </p:nvSpPr>
        <p:spPr>
          <a:xfrm>
            <a:off x="6381024" y="3664479"/>
            <a:ext cx="108000" cy="108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E58076DF-3F00-C33A-5715-0CC6566B5095}"/>
              </a:ext>
            </a:extLst>
          </p:cNvPr>
          <p:cNvSpPr/>
          <p:nvPr/>
        </p:nvSpPr>
        <p:spPr>
          <a:xfrm>
            <a:off x="6230569" y="3842279"/>
            <a:ext cx="108000" cy="108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EAE8429E-C3DB-656C-1FDB-CECA58FDAB25}"/>
              </a:ext>
            </a:extLst>
          </p:cNvPr>
          <p:cNvSpPr/>
          <p:nvPr/>
        </p:nvSpPr>
        <p:spPr>
          <a:xfrm>
            <a:off x="3076190" y="3300108"/>
            <a:ext cx="873548" cy="873548"/>
          </a:xfrm>
          <a:prstGeom prst="rect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35" name="Cube 34">
            <a:extLst>
              <a:ext uri="{FF2B5EF4-FFF2-40B4-BE49-F238E27FC236}">
                <a16:creationId xmlns:a16="http://schemas.microsoft.com/office/drawing/2014/main" id="{7CB9B131-6292-3835-119F-3E43308E0DB3}"/>
              </a:ext>
            </a:extLst>
          </p:cNvPr>
          <p:cNvSpPr/>
          <p:nvPr/>
        </p:nvSpPr>
        <p:spPr>
          <a:xfrm>
            <a:off x="4202743" y="1999817"/>
            <a:ext cx="1126553" cy="1126553"/>
          </a:xfrm>
          <a:prstGeom prst="cube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6" name="Cube 35">
            <a:extLst>
              <a:ext uri="{FF2B5EF4-FFF2-40B4-BE49-F238E27FC236}">
                <a16:creationId xmlns:a16="http://schemas.microsoft.com/office/drawing/2014/main" id="{A248222F-9285-90F7-9B2E-D5AA7D1A8D7A}"/>
              </a:ext>
            </a:extLst>
          </p:cNvPr>
          <p:cNvSpPr/>
          <p:nvPr/>
        </p:nvSpPr>
        <p:spPr>
          <a:xfrm>
            <a:off x="3076190" y="1999818"/>
            <a:ext cx="1126553" cy="1126553"/>
          </a:xfrm>
          <a:prstGeom prst="cube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7" name="Cube 36">
            <a:extLst>
              <a:ext uri="{FF2B5EF4-FFF2-40B4-BE49-F238E27FC236}">
                <a16:creationId xmlns:a16="http://schemas.microsoft.com/office/drawing/2014/main" id="{CDDB32EC-B55C-749F-2941-1F23A25F95E3}"/>
              </a:ext>
            </a:extLst>
          </p:cNvPr>
          <p:cNvSpPr/>
          <p:nvPr/>
        </p:nvSpPr>
        <p:spPr>
          <a:xfrm>
            <a:off x="5362471" y="1999816"/>
            <a:ext cx="1126553" cy="1126553"/>
          </a:xfrm>
          <a:prstGeom prst="cube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7865AA73-B9D5-A567-D47D-FF267D9B3E51}"/>
              </a:ext>
            </a:extLst>
          </p:cNvPr>
          <p:cNvSpPr/>
          <p:nvPr/>
        </p:nvSpPr>
        <p:spPr>
          <a:xfrm>
            <a:off x="4202743" y="3336004"/>
            <a:ext cx="873548" cy="873548"/>
          </a:xfrm>
          <a:prstGeom prst="rect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88B30ECB-BB97-A28C-2031-DA0C1A5E9DF2}"/>
              </a:ext>
            </a:extLst>
          </p:cNvPr>
          <p:cNvSpPr/>
          <p:nvPr/>
        </p:nvSpPr>
        <p:spPr>
          <a:xfrm>
            <a:off x="5580178" y="3300108"/>
            <a:ext cx="108000" cy="93627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EB74A096-6DE5-590B-C36D-1262A221A7F1}"/>
              </a:ext>
            </a:extLst>
          </p:cNvPr>
          <p:cNvSpPr/>
          <p:nvPr/>
        </p:nvSpPr>
        <p:spPr>
          <a:xfrm>
            <a:off x="5776091" y="3300108"/>
            <a:ext cx="108000" cy="93627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B682B8CB-9F25-4775-8187-576DA7CC196E}"/>
              </a:ext>
            </a:extLst>
          </p:cNvPr>
          <p:cNvSpPr/>
          <p:nvPr/>
        </p:nvSpPr>
        <p:spPr>
          <a:xfrm>
            <a:off x="5959606" y="3300108"/>
            <a:ext cx="108000" cy="93627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Cube 4">
            <a:extLst>
              <a:ext uri="{FF2B5EF4-FFF2-40B4-BE49-F238E27FC236}">
                <a16:creationId xmlns:a16="http://schemas.microsoft.com/office/drawing/2014/main" id="{2DFDF4E0-1238-312A-848F-677D098D733F}"/>
              </a:ext>
            </a:extLst>
          </p:cNvPr>
          <p:cNvSpPr/>
          <p:nvPr/>
        </p:nvSpPr>
        <p:spPr>
          <a:xfrm>
            <a:off x="1916462" y="2009848"/>
            <a:ext cx="1126553" cy="1126553"/>
          </a:xfrm>
          <a:prstGeom prst="cube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2A43A831-F96D-F21C-824D-C161447A47AD}"/>
              </a:ext>
            </a:extLst>
          </p:cNvPr>
          <p:cNvSpPr/>
          <p:nvPr/>
        </p:nvSpPr>
        <p:spPr>
          <a:xfrm>
            <a:off x="2027483" y="3300108"/>
            <a:ext cx="873548" cy="873548"/>
          </a:xfrm>
          <a:prstGeom prst="rect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156F50B1-4B6B-1CFF-80D3-F37D7C8ADE88}"/>
              </a:ext>
            </a:extLst>
          </p:cNvPr>
          <p:cNvSpPr txBox="1"/>
          <p:nvPr/>
        </p:nvSpPr>
        <p:spPr>
          <a:xfrm>
            <a:off x="2458910" y="4872207"/>
            <a:ext cx="387910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chemeClr val="bg1"/>
                </a:solidFill>
              </a:rPr>
              <a:t>4 300 </a:t>
            </a:r>
            <a:r>
              <a:rPr lang="fr-FR" sz="3200" dirty="0"/>
              <a:t>&lt; </a:t>
            </a:r>
            <a:r>
              <a:rPr lang="fr-FR" sz="3200" dirty="0">
                <a:solidFill>
                  <a:srgbClr val="FFC000"/>
                </a:solidFill>
              </a:rPr>
              <a:t>4</a:t>
            </a:r>
            <a:r>
              <a:rPr lang="fr-FR" sz="3200" dirty="0"/>
              <a:t> </a:t>
            </a:r>
            <a:r>
              <a:rPr lang="fr-FR" sz="3200" dirty="0">
                <a:solidFill>
                  <a:srgbClr val="00B050"/>
                </a:solidFill>
              </a:rPr>
              <a:t>3</a:t>
            </a:r>
            <a:r>
              <a:rPr lang="fr-FR" sz="3200" dirty="0">
                <a:solidFill>
                  <a:srgbClr val="FF0000"/>
                </a:solidFill>
              </a:rPr>
              <a:t>4</a:t>
            </a:r>
            <a:r>
              <a:rPr lang="fr-FR" sz="3200" dirty="0">
                <a:solidFill>
                  <a:srgbClr val="0070C0"/>
                </a:solidFill>
              </a:rPr>
              <a:t>8</a:t>
            </a:r>
            <a:r>
              <a:rPr lang="fr-FR" sz="3200" dirty="0"/>
              <a:t> &lt; </a:t>
            </a:r>
            <a:r>
              <a:rPr lang="fr-FR" sz="3200" dirty="0">
                <a:solidFill>
                  <a:schemeClr val="bg1"/>
                </a:solidFill>
              </a:rPr>
              <a:t>4 400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EEFE526D-8134-00C0-7B0C-B3CC6CD36C2C}"/>
              </a:ext>
            </a:extLst>
          </p:cNvPr>
          <p:cNvSpPr txBox="1"/>
          <p:nvPr/>
        </p:nvSpPr>
        <p:spPr>
          <a:xfrm>
            <a:off x="2458910" y="4872205"/>
            <a:ext cx="387910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/>
              <a:t>4 300 &lt; </a:t>
            </a:r>
            <a:r>
              <a:rPr lang="fr-FR" sz="3200" dirty="0">
                <a:solidFill>
                  <a:srgbClr val="FFC000"/>
                </a:solidFill>
              </a:rPr>
              <a:t>4</a:t>
            </a:r>
            <a:r>
              <a:rPr lang="fr-FR" sz="3200" dirty="0"/>
              <a:t> </a:t>
            </a:r>
            <a:r>
              <a:rPr lang="fr-FR" sz="3200" dirty="0">
                <a:solidFill>
                  <a:srgbClr val="00B050"/>
                </a:solidFill>
              </a:rPr>
              <a:t>3</a:t>
            </a:r>
            <a:r>
              <a:rPr lang="fr-FR" sz="3200" dirty="0">
                <a:solidFill>
                  <a:srgbClr val="FF0000"/>
                </a:solidFill>
              </a:rPr>
              <a:t>4</a:t>
            </a:r>
            <a:r>
              <a:rPr lang="fr-FR" sz="3200" dirty="0">
                <a:solidFill>
                  <a:srgbClr val="0070C0"/>
                </a:solidFill>
              </a:rPr>
              <a:t>8</a:t>
            </a:r>
            <a:r>
              <a:rPr lang="fr-FR" sz="3200" dirty="0"/>
              <a:t> &lt; 4 400</a:t>
            </a:r>
          </a:p>
        </p:txBody>
      </p:sp>
    </p:spTree>
    <p:extLst>
      <p:ext uri="{BB962C8B-B14F-4D97-AF65-F5344CB8AC3E}">
        <p14:creationId xmlns:p14="http://schemas.microsoft.com/office/powerpoint/2010/main" val="31147978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A3F1CA3-53AE-9879-9902-87EC0F60A6E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05929F33-7B91-2D6C-E642-FBCEAA9D4E7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2/4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34AC95DB-2E55-62B8-7777-539D87688612}"/>
              </a:ext>
            </a:extLst>
          </p:cNvPr>
          <p:cNvSpPr/>
          <p:nvPr/>
        </p:nvSpPr>
        <p:spPr>
          <a:xfrm>
            <a:off x="6697011" y="3300108"/>
            <a:ext cx="108000" cy="93627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96E3EEA5-D5DD-1A7B-26AC-A558DC43ED26}"/>
              </a:ext>
            </a:extLst>
          </p:cNvPr>
          <p:cNvSpPr/>
          <p:nvPr/>
        </p:nvSpPr>
        <p:spPr>
          <a:xfrm>
            <a:off x="3076190" y="3300108"/>
            <a:ext cx="873548" cy="873548"/>
          </a:xfrm>
          <a:prstGeom prst="rect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5" name="Cube 24">
            <a:extLst>
              <a:ext uri="{FF2B5EF4-FFF2-40B4-BE49-F238E27FC236}">
                <a16:creationId xmlns:a16="http://schemas.microsoft.com/office/drawing/2014/main" id="{E74A00CC-3057-7F3A-EB60-C7911339E899}"/>
              </a:ext>
            </a:extLst>
          </p:cNvPr>
          <p:cNvSpPr/>
          <p:nvPr/>
        </p:nvSpPr>
        <p:spPr>
          <a:xfrm>
            <a:off x="4202743" y="1999817"/>
            <a:ext cx="1126553" cy="1126553"/>
          </a:xfrm>
          <a:prstGeom prst="cube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6" name="Cube 25">
            <a:extLst>
              <a:ext uri="{FF2B5EF4-FFF2-40B4-BE49-F238E27FC236}">
                <a16:creationId xmlns:a16="http://schemas.microsoft.com/office/drawing/2014/main" id="{4009AF4A-1C00-FE0B-41A5-DB5CF42B7CBF}"/>
              </a:ext>
            </a:extLst>
          </p:cNvPr>
          <p:cNvSpPr/>
          <p:nvPr/>
        </p:nvSpPr>
        <p:spPr>
          <a:xfrm>
            <a:off x="3076190" y="1999818"/>
            <a:ext cx="1126553" cy="1126553"/>
          </a:xfrm>
          <a:prstGeom prst="cube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666E6555-9E9A-83B0-4FA5-4401D6E17D1C}"/>
              </a:ext>
            </a:extLst>
          </p:cNvPr>
          <p:cNvSpPr/>
          <p:nvPr/>
        </p:nvSpPr>
        <p:spPr>
          <a:xfrm>
            <a:off x="4135226" y="3300108"/>
            <a:ext cx="873548" cy="873548"/>
          </a:xfrm>
          <a:prstGeom prst="rect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5A28657E-82F7-76FF-FE92-87FC078BC999}"/>
              </a:ext>
            </a:extLst>
          </p:cNvPr>
          <p:cNvSpPr/>
          <p:nvPr/>
        </p:nvSpPr>
        <p:spPr>
          <a:xfrm>
            <a:off x="5580178" y="2096148"/>
            <a:ext cx="873548" cy="873548"/>
          </a:xfrm>
          <a:prstGeom prst="rect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29EFDDEA-151F-BB20-F5ED-C90BFC38DC13}"/>
              </a:ext>
            </a:extLst>
          </p:cNvPr>
          <p:cNvSpPr/>
          <p:nvPr/>
        </p:nvSpPr>
        <p:spPr>
          <a:xfrm>
            <a:off x="6639214" y="2096148"/>
            <a:ext cx="873548" cy="873548"/>
          </a:xfrm>
          <a:prstGeom prst="rect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260282C-5124-7941-F051-696FDF38F0DC}"/>
              </a:ext>
            </a:extLst>
          </p:cNvPr>
          <p:cNvSpPr/>
          <p:nvPr/>
        </p:nvSpPr>
        <p:spPr>
          <a:xfrm>
            <a:off x="5580178" y="3331469"/>
            <a:ext cx="873548" cy="873548"/>
          </a:xfrm>
          <a:prstGeom prst="rect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1" name="Titre 1">
            <a:extLst>
              <a:ext uri="{FF2B5EF4-FFF2-40B4-BE49-F238E27FC236}">
                <a16:creationId xmlns:a16="http://schemas.microsoft.com/office/drawing/2014/main" id="{0E5B3571-D315-D0A0-51DB-F58A063898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5452" y="526561"/>
            <a:ext cx="7886700" cy="541338"/>
          </a:xfrm>
        </p:spPr>
        <p:txBody>
          <a:bodyPr>
            <a:normAutofit fontScale="90000"/>
          </a:bodyPr>
          <a:lstStyle/>
          <a:p>
            <a:r>
              <a:rPr lang="fr-FR" dirty="0"/>
              <a:t>Écris le nombre représenté en chiffres,</a:t>
            </a:r>
            <a:br>
              <a:rPr lang="fr-FR" dirty="0"/>
            </a:br>
            <a:r>
              <a:rPr lang="fr-FR" dirty="0"/>
              <a:t>puis encadre-le à la centaine.</a:t>
            </a:r>
          </a:p>
        </p:txBody>
      </p:sp>
    </p:spTree>
    <p:extLst>
      <p:ext uri="{BB962C8B-B14F-4D97-AF65-F5344CB8AC3E}">
        <p14:creationId xmlns:p14="http://schemas.microsoft.com/office/powerpoint/2010/main" val="372163395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BEE9892-1421-DF41-C9A8-246AC2C49B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EBF91E4-9766-DDBB-CC38-0AA2ABA4E9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99F8AEE5-B84C-A7C6-2A12-A047424E168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2/4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F963A06C-752A-9ED4-5645-FE87B14C0579}"/>
              </a:ext>
            </a:extLst>
          </p:cNvPr>
          <p:cNvSpPr/>
          <p:nvPr/>
        </p:nvSpPr>
        <p:spPr>
          <a:xfrm>
            <a:off x="6697011" y="3300108"/>
            <a:ext cx="108000" cy="93627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6D0AA4FB-AC78-8239-5D56-5DA8D6DBD79F}"/>
              </a:ext>
            </a:extLst>
          </p:cNvPr>
          <p:cNvSpPr/>
          <p:nvPr/>
        </p:nvSpPr>
        <p:spPr>
          <a:xfrm>
            <a:off x="3076190" y="3300108"/>
            <a:ext cx="873548" cy="873548"/>
          </a:xfrm>
          <a:prstGeom prst="rect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6" name="Cube 25">
            <a:extLst>
              <a:ext uri="{FF2B5EF4-FFF2-40B4-BE49-F238E27FC236}">
                <a16:creationId xmlns:a16="http://schemas.microsoft.com/office/drawing/2014/main" id="{55FC99A7-97F5-2443-5DB3-A617AA43CA68}"/>
              </a:ext>
            </a:extLst>
          </p:cNvPr>
          <p:cNvSpPr/>
          <p:nvPr/>
        </p:nvSpPr>
        <p:spPr>
          <a:xfrm>
            <a:off x="4202743" y="1999817"/>
            <a:ext cx="1126553" cy="1126553"/>
          </a:xfrm>
          <a:prstGeom prst="cube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7" name="Cube 26">
            <a:extLst>
              <a:ext uri="{FF2B5EF4-FFF2-40B4-BE49-F238E27FC236}">
                <a16:creationId xmlns:a16="http://schemas.microsoft.com/office/drawing/2014/main" id="{F8500102-BFE2-9A23-FD2E-3E632B7CF287}"/>
              </a:ext>
            </a:extLst>
          </p:cNvPr>
          <p:cNvSpPr/>
          <p:nvPr/>
        </p:nvSpPr>
        <p:spPr>
          <a:xfrm>
            <a:off x="3076190" y="1999818"/>
            <a:ext cx="1126553" cy="1126553"/>
          </a:xfrm>
          <a:prstGeom prst="cube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E61B3FC5-88AA-09DA-5989-9AD53A16ABC1}"/>
              </a:ext>
            </a:extLst>
          </p:cNvPr>
          <p:cNvSpPr/>
          <p:nvPr/>
        </p:nvSpPr>
        <p:spPr>
          <a:xfrm>
            <a:off x="4135226" y="3300108"/>
            <a:ext cx="873548" cy="873548"/>
          </a:xfrm>
          <a:prstGeom prst="rect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331BA52A-6609-32B7-8AA4-484F06327973}"/>
              </a:ext>
            </a:extLst>
          </p:cNvPr>
          <p:cNvSpPr/>
          <p:nvPr/>
        </p:nvSpPr>
        <p:spPr>
          <a:xfrm>
            <a:off x="5580178" y="2096148"/>
            <a:ext cx="873548" cy="873548"/>
          </a:xfrm>
          <a:prstGeom prst="rect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370A3B07-9295-A1DE-D119-A01D65633BFE}"/>
              </a:ext>
            </a:extLst>
          </p:cNvPr>
          <p:cNvSpPr/>
          <p:nvPr/>
        </p:nvSpPr>
        <p:spPr>
          <a:xfrm>
            <a:off x="6639214" y="2096148"/>
            <a:ext cx="873548" cy="873548"/>
          </a:xfrm>
          <a:prstGeom prst="rect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1F710C64-5F9A-B15D-4A1C-657B37A0EA3B}"/>
              </a:ext>
            </a:extLst>
          </p:cNvPr>
          <p:cNvSpPr/>
          <p:nvPr/>
        </p:nvSpPr>
        <p:spPr>
          <a:xfrm>
            <a:off x="5580178" y="3331469"/>
            <a:ext cx="873548" cy="873548"/>
          </a:xfrm>
          <a:prstGeom prst="rect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32" name="ZoneTexte 31">
            <a:extLst>
              <a:ext uri="{FF2B5EF4-FFF2-40B4-BE49-F238E27FC236}">
                <a16:creationId xmlns:a16="http://schemas.microsoft.com/office/drawing/2014/main" id="{73050877-89EA-68D6-69F4-0C491AFD58A0}"/>
              </a:ext>
            </a:extLst>
          </p:cNvPr>
          <p:cNvSpPr txBox="1"/>
          <p:nvPr/>
        </p:nvSpPr>
        <p:spPr>
          <a:xfrm>
            <a:off x="2447034" y="4919709"/>
            <a:ext cx="387910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chemeClr val="bg1"/>
                </a:solidFill>
              </a:rPr>
              <a:t>4 300 </a:t>
            </a:r>
            <a:r>
              <a:rPr lang="fr-FR" sz="3200" dirty="0"/>
              <a:t>&lt; </a:t>
            </a:r>
            <a:r>
              <a:rPr lang="fr-FR" sz="3200" dirty="0">
                <a:solidFill>
                  <a:srgbClr val="FFC000"/>
                </a:solidFill>
              </a:rPr>
              <a:t>2</a:t>
            </a:r>
            <a:r>
              <a:rPr lang="fr-FR" sz="3200" dirty="0"/>
              <a:t> </a:t>
            </a:r>
            <a:r>
              <a:rPr lang="fr-FR" sz="3200" dirty="0">
                <a:solidFill>
                  <a:srgbClr val="00B050"/>
                </a:solidFill>
              </a:rPr>
              <a:t>5</a:t>
            </a:r>
            <a:r>
              <a:rPr lang="fr-FR" sz="3200" dirty="0">
                <a:solidFill>
                  <a:srgbClr val="FF0000"/>
                </a:solidFill>
              </a:rPr>
              <a:t>1</a:t>
            </a:r>
            <a:r>
              <a:rPr lang="fr-FR" sz="3200" dirty="0">
                <a:solidFill>
                  <a:srgbClr val="0070C0"/>
                </a:solidFill>
              </a:rPr>
              <a:t>0</a:t>
            </a:r>
            <a:r>
              <a:rPr lang="fr-FR" sz="3200" dirty="0"/>
              <a:t> &lt; </a:t>
            </a:r>
            <a:r>
              <a:rPr lang="fr-FR" sz="3200" dirty="0">
                <a:solidFill>
                  <a:schemeClr val="bg1"/>
                </a:solidFill>
              </a:rPr>
              <a:t>4 400</a:t>
            </a:r>
          </a:p>
        </p:txBody>
      </p:sp>
      <p:sp>
        <p:nvSpPr>
          <p:cNvPr id="33" name="ZoneTexte 32">
            <a:extLst>
              <a:ext uri="{FF2B5EF4-FFF2-40B4-BE49-F238E27FC236}">
                <a16:creationId xmlns:a16="http://schemas.microsoft.com/office/drawing/2014/main" id="{B1F2AC5E-2E86-F3D9-99FD-D99FC37D1421}"/>
              </a:ext>
            </a:extLst>
          </p:cNvPr>
          <p:cNvSpPr txBox="1"/>
          <p:nvPr/>
        </p:nvSpPr>
        <p:spPr>
          <a:xfrm>
            <a:off x="2447033" y="4921653"/>
            <a:ext cx="387910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/>
              <a:t>2 500 &lt; </a:t>
            </a:r>
            <a:r>
              <a:rPr lang="fr-FR" sz="3200" dirty="0">
                <a:solidFill>
                  <a:srgbClr val="FFC000"/>
                </a:solidFill>
              </a:rPr>
              <a:t>2</a:t>
            </a:r>
            <a:r>
              <a:rPr lang="fr-FR" sz="3200" dirty="0"/>
              <a:t> </a:t>
            </a:r>
            <a:r>
              <a:rPr lang="fr-FR" sz="3200" dirty="0">
                <a:solidFill>
                  <a:srgbClr val="00B050"/>
                </a:solidFill>
              </a:rPr>
              <a:t>5</a:t>
            </a:r>
            <a:r>
              <a:rPr lang="fr-FR" sz="3200" dirty="0">
                <a:solidFill>
                  <a:srgbClr val="FF0000"/>
                </a:solidFill>
              </a:rPr>
              <a:t>1</a:t>
            </a:r>
            <a:r>
              <a:rPr lang="fr-FR" sz="3200" dirty="0">
                <a:solidFill>
                  <a:srgbClr val="0070C0"/>
                </a:solidFill>
              </a:rPr>
              <a:t>0</a:t>
            </a:r>
            <a:r>
              <a:rPr lang="fr-FR" sz="3200" dirty="0"/>
              <a:t> &lt; 2 600</a:t>
            </a:r>
          </a:p>
        </p:txBody>
      </p:sp>
    </p:spTree>
    <p:extLst>
      <p:ext uri="{BB962C8B-B14F-4D97-AF65-F5344CB8AC3E}">
        <p14:creationId xmlns:p14="http://schemas.microsoft.com/office/powerpoint/2010/main" val="12952600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456E974-8748-66E3-709C-1C3470B3B56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C1F95BB2-22CF-9B88-6B27-3CDA4CD6263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3/4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CA7381D8-D43D-927D-6414-03084B1EA1BB}"/>
              </a:ext>
            </a:extLst>
          </p:cNvPr>
          <p:cNvSpPr/>
          <p:nvPr/>
        </p:nvSpPr>
        <p:spPr>
          <a:xfrm>
            <a:off x="5525915" y="4132901"/>
            <a:ext cx="108000" cy="108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F4E2CC77-6082-9D30-30CA-FD00924F720F}"/>
              </a:ext>
            </a:extLst>
          </p:cNvPr>
          <p:cNvSpPr/>
          <p:nvPr/>
        </p:nvSpPr>
        <p:spPr>
          <a:xfrm>
            <a:off x="5676370" y="4132901"/>
            <a:ext cx="108000" cy="108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A878C693-069F-848B-78DD-577C28A67BA5}"/>
              </a:ext>
            </a:extLst>
          </p:cNvPr>
          <p:cNvSpPr/>
          <p:nvPr/>
        </p:nvSpPr>
        <p:spPr>
          <a:xfrm>
            <a:off x="5525915" y="4310701"/>
            <a:ext cx="108000" cy="108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010E8DCB-D504-6BB8-3778-22299768CCA4}"/>
              </a:ext>
            </a:extLst>
          </p:cNvPr>
          <p:cNvSpPr/>
          <p:nvPr/>
        </p:nvSpPr>
        <p:spPr>
          <a:xfrm>
            <a:off x="5526473" y="3955101"/>
            <a:ext cx="108000" cy="108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818A77CA-14FB-FB0B-4508-068DB40FFD72}"/>
              </a:ext>
            </a:extLst>
          </p:cNvPr>
          <p:cNvSpPr/>
          <p:nvPr/>
        </p:nvSpPr>
        <p:spPr>
          <a:xfrm>
            <a:off x="5676928" y="3955101"/>
            <a:ext cx="108000" cy="108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6E3CA09B-0D3A-F3BF-FBE1-52244EE6F457}"/>
              </a:ext>
            </a:extLst>
          </p:cNvPr>
          <p:cNvSpPr/>
          <p:nvPr/>
        </p:nvSpPr>
        <p:spPr>
          <a:xfrm>
            <a:off x="5526473" y="4132901"/>
            <a:ext cx="108000" cy="108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F5683DA3-D05D-88D2-8070-43985D9E2BDC}"/>
              </a:ext>
            </a:extLst>
          </p:cNvPr>
          <p:cNvSpPr/>
          <p:nvPr/>
        </p:nvSpPr>
        <p:spPr>
          <a:xfrm>
            <a:off x="2900732" y="3826474"/>
            <a:ext cx="873548" cy="873548"/>
          </a:xfrm>
          <a:prstGeom prst="rect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5" name="Cube 24">
            <a:extLst>
              <a:ext uri="{FF2B5EF4-FFF2-40B4-BE49-F238E27FC236}">
                <a16:creationId xmlns:a16="http://schemas.microsoft.com/office/drawing/2014/main" id="{525EA981-BC8F-E31D-B71D-18ACB6F9FD97}"/>
              </a:ext>
            </a:extLst>
          </p:cNvPr>
          <p:cNvSpPr/>
          <p:nvPr/>
        </p:nvSpPr>
        <p:spPr>
          <a:xfrm>
            <a:off x="4027285" y="2526183"/>
            <a:ext cx="1126553" cy="1126553"/>
          </a:xfrm>
          <a:prstGeom prst="cube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6" name="Cube 25">
            <a:extLst>
              <a:ext uri="{FF2B5EF4-FFF2-40B4-BE49-F238E27FC236}">
                <a16:creationId xmlns:a16="http://schemas.microsoft.com/office/drawing/2014/main" id="{64CDFFC0-B5AF-F765-E6C0-ACA10EB21734}"/>
              </a:ext>
            </a:extLst>
          </p:cNvPr>
          <p:cNvSpPr/>
          <p:nvPr/>
        </p:nvSpPr>
        <p:spPr>
          <a:xfrm>
            <a:off x="2900732" y="2526184"/>
            <a:ext cx="1126553" cy="1126553"/>
          </a:xfrm>
          <a:prstGeom prst="cube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7" name="Cube 26">
            <a:extLst>
              <a:ext uri="{FF2B5EF4-FFF2-40B4-BE49-F238E27FC236}">
                <a16:creationId xmlns:a16="http://schemas.microsoft.com/office/drawing/2014/main" id="{DA4B1732-FF39-DE92-6020-23E8292FE657}"/>
              </a:ext>
            </a:extLst>
          </p:cNvPr>
          <p:cNvSpPr/>
          <p:nvPr/>
        </p:nvSpPr>
        <p:spPr>
          <a:xfrm>
            <a:off x="5187013" y="2526182"/>
            <a:ext cx="1126553" cy="1126553"/>
          </a:xfrm>
          <a:prstGeom prst="cube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C1F9710E-8503-779A-C438-4AF752C51F57}"/>
              </a:ext>
            </a:extLst>
          </p:cNvPr>
          <p:cNvSpPr/>
          <p:nvPr/>
        </p:nvSpPr>
        <p:spPr>
          <a:xfrm>
            <a:off x="4115698" y="3826474"/>
            <a:ext cx="873548" cy="873548"/>
          </a:xfrm>
          <a:prstGeom prst="rect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4" name="Cube 3">
            <a:extLst>
              <a:ext uri="{FF2B5EF4-FFF2-40B4-BE49-F238E27FC236}">
                <a16:creationId xmlns:a16="http://schemas.microsoft.com/office/drawing/2014/main" id="{5CEB711C-853B-2C1D-DCF5-5F4B49BD62D0}"/>
              </a:ext>
            </a:extLst>
          </p:cNvPr>
          <p:cNvSpPr/>
          <p:nvPr/>
        </p:nvSpPr>
        <p:spPr>
          <a:xfrm>
            <a:off x="4061477" y="1424796"/>
            <a:ext cx="1126553" cy="1126553"/>
          </a:xfrm>
          <a:prstGeom prst="cube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Cube 4">
            <a:extLst>
              <a:ext uri="{FF2B5EF4-FFF2-40B4-BE49-F238E27FC236}">
                <a16:creationId xmlns:a16="http://schemas.microsoft.com/office/drawing/2014/main" id="{1584946D-5D8B-C5C5-8518-70A7AB4267E5}"/>
              </a:ext>
            </a:extLst>
          </p:cNvPr>
          <p:cNvSpPr/>
          <p:nvPr/>
        </p:nvSpPr>
        <p:spPr>
          <a:xfrm>
            <a:off x="2934924" y="1424797"/>
            <a:ext cx="1126553" cy="1126553"/>
          </a:xfrm>
          <a:prstGeom prst="cube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Cube 5">
            <a:extLst>
              <a:ext uri="{FF2B5EF4-FFF2-40B4-BE49-F238E27FC236}">
                <a16:creationId xmlns:a16="http://schemas.microsoft.com/office/drawing/2014/main" id="{5D19DA81-A5A2-099F-33C4-5BDC97282178}"/>
              </a:ext>
            </a:extLst>
          </p:cNvPr>
          <p:cNvSpPr/>
          <p:nvPr/>
        </p:nvSpPr>
        <p:spPr>
          <a:xfrm>
            <a:off x="5221205" y="1424795"/>
            <a:ext cx="1126553" cy="1126553"/>
          </a:xfrm>
          <a:prstGeom prst="cube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Cube 7">
            <a:extLst>
              <a:ext uri="{FF2B5EF4-FFF2-40B4-BE49-F238E27FC236}">
                <a16:creationId xmlns:a16="http://schemas.microsoft.com/office/drawing/2014/main" id="{37012502-7CF4-520E-1427-38E108C8D7EC}"/>
              </a:ext>
            </a:extLst>
          </p:cNvPr>
          <p:cNvSpPr/>
          <p:nvPr/>
        </p:nvSpPr>
        <p:spPr>
          <a:xfrm>
            <a:off x="1598404" y="2595457"/>
            <a:ext cx="1126553" cy="1126553"/>
          </a:xfrm>
          <a:prstGeom prst="cube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Cube 8">
            <a:extLst>
              <a:ext uri="{FF2B5EF4-FFF2-40B4-BE49-F238E27FC236}">
                <a16:creationId xmlns:a16="http://schemas.microsoft.com/office/drawing/2014/main" id="{B55DFC81-0AE9-E02A-D784-F8468D4A3682}"/>
              </a:ext>
            </a:extLst>
          </p:cNvPr>
          <p:cNvSpPr/>
          <p:nvPr/>
        </p:nvSpPr>
        <p:spPr>
          <a:xfrm>
            <a:off x="1614991" y="1468904"/>
            <a:ext cx="1126553" cy="1126553"/>
          </a:xfrm>
          <a:prstGeom prst="cube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4" name="Titre 1">
            <a:extLst>
              <a:ext uri="{FF2B5EF4-FFF2-40B4-BE49-F238E27FC236}">
                <a16:creationId xmlns:a16="http://schemas.microsoft.com/office/drawing/2014/main" id="{D2EAD990-8671-8FB3-CC87-ABEDD98E10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5452" y="564749"/>
            <a:ext cx="7886700" cy="541357"/>
          </a:xfrm>
        </p:spPr>
        <p:txBody>
          <a:bodyPr>
            <a:normAutofit fontScale="90000"/>
          </a:bodyPr>
          <a:lstStyle/>
          <a:p>
            <a:r>
              <a:rPr lang="fr-FR" dirty="0"/>
              <a:t>Écris le nombre représenté en chiffres,</a:t>
            </a:r>
            <a:br>
              <a:rPr lang="fr-FR" dirty="0"/>
            </a:br>
            <a:r>
              <a:rPr lang="fr-FR" dirty="0"/>
              <a:t>puis encadre-le à la centaine.</a:t>
            </a:r>
          </a:p>
        </p:txBody>
      </p:sp>
    </p:spTree>
    <p:extLst>
      <p:ext uri="{BB962C8B-B14F-4D97-AF65-F5344CB8AC3E}">
        <p14:creationId xmlns:p14="http://schemas.microsoft.com/office/powerpoint/2010/main" val="406226404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C02E0D6-BB81-B2D0-BA53-42C73932B7E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AD60897-6240-B65F-7841-FB9CC4B7E3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C3B8F56F-67FB-0638-BD8A-8A200AF9026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3/4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FF6313BD-C8E3-300E-987C-D758C0766104}"/>
              </a:ext>
            </a:extLst>
          </p:cNvPr>
          <p:cNvSpPr/>
          <p:nvPr/>
        </p:nvSpPr>
        <p:spPr>
          <a:xfrm>
            <a:off x="5473161" y="3957055"/>
            <a:ext cx="108000" cy="108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C922B996-4F0B-0F59-EF5F-A63209821FF6}"/>
              </a:ext>
            </a:extLst>
          </p:cNvPr>
          <p:cNvSpPr/>
          <p:nvPr/>
        </p:nvSpPr>
        <p:spPr>
          <a:xfrm>
            <a:off x="5623616" y="3957055"/>
            <a:ext cx="108000" cy="108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F71B3187-712D-D475-BBF1-D0162E4B1BF9}"/>
              </a:ext>
            </a:extLst>
          </p:cNvPr>
          <p:cNvSpPr/>
          <p:nvPr/>
        </p:nvSpPr>
        <p:spPr>
          <a:xfrm>
            <a:off x="5473161" y="4134855"/>
            <a:ext cx="108000" cy="108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2B89DEA5-6291-3B7C-0739-191681283850}"/>
              </a:ext>
            </a:extLst>
          </p:cNvPr>
          <p:cNvSpPr/>
          <p:nvPr/>
        </p:nvSpPr>
        <p:spPr>
          <a:xfrm>
            <a:off x="5473719" y="3779255"/>
            <a:ext cx="108000" cy="108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E64A3BE1-2227-98E4-3F42-4C936957C9D3}"/>
              </a:ext>
            </a:extLst>
          </p:cNvPr>
          <p:cNvSpPr/>
          <p:nvPr/>
        </p:nvSpPr>
        <p:spPr>
          <a:xfrm>
            <a:off x="5624174" y="3779255"/>
            <a:ext cx="108000" cy="108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FEB38982-A522-1CB2-EBF3-200176A977FA}"/>
              </a:ext>
            </a:extLst>
          </p:cNvPr>
          <p:cNvSpPr/>
          <p:nvPr/>
        </p:nvSpPr>
        <p:spPr>
          <a:xfrm>
            <a:off x="5473719" y="3957055"/>
            <a:ext cx="108000" cy="108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EA6DB30D-DDED-0697-178C-A9FB3E56796C}"/>
              </a:ext>
            </a:extLst>
          </p:cNvPr>
          <p:cNvSpPr/>
          <p:nvPr/>
        </p:nvSpPr>
        <p:spPr>
          <a:xfrm>
            <a:off x="2847978" y="3650628"/>
            <a:ext cx="873548" cy="873548"/>
          </a:xfrm>
          <a:prstGeom prst="rect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43" name="Cube 42">
            <a:extLst>
              <a:ext uri="{FF2B5EF4-FFF2-40B4-BE49-F238E27FC236}">
                <a16:creationId xmlns:a16="http://schemas.microsoft.com/office/drawing/2014/main" id="{B2FE07B3-08F3-FCB7-B35A-791D0D258186}"/>
              </a:ext>
            </a:extLst>
          </p:cNvPr>
          <p:cNvSpPr/>
          <p:nvPr/>
        </p:nvSpPr>
        <p:spPr>
          <a:xfrm>
            <a:off x="3974531" y="2350337"/>
            <a:ext cx="1126553" cy="1126553"/>
          </a:xfrm>
          <a:prstGeom prst="cube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4" name="Cube 43">
            <a:extLst>
              <a:ext uri="{FF2B5EF4-FFF2-40B4-BE49-F238E27FC236}">
                <a16:creationId xmlns:a16="http://schemas.microsoft.com/office/drawing/2014/main" id="{8DAAFDB8-445A-A987-5F25-685A45992E94}"/>
              </a:ext>
            </a:extLst>
          </p:cNvPr>
          <p:cNvSpPr/>
          <p:nvPr/>
        </p:nvSpPr>
        <p:spPr>
          <a:xfrm>
            <a:off x="2847978" y="2350338"/>
            <a:ext cx="1126553" cy="1126553"/>
          </a:xfrm>
          <a:prstGeom prst="cube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5" name="Cube 44">
            <a:extLst>
              <a:ext uri="{FF2B5EF4-FFF2-40B4-BE49-F238E27FC236}">
                <a16:creationId xmlns:a16="http://schemas.microsoft.com/office/drawing/2014/main" id="{C0BF4203-CE78-5F0E-A665-F4F700268431}"/>
              </a:ext>
            </a:extLst>
          </p:cNvPr>
          <p:cNvSpPr/>
          <p:nvPr/>
        </p:nvSpPr>
        <p:spPr>
          <a:xfrm>
            <a:off x="5134259" y="2350336"/>
            <a:ext cx="1126553" cy="1126553"/>
          </a:xfrm>
          <a:prstGeom prst="cube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597962DB-1347-5618-0830-7F170B639A98}"/>
              </a:ext>
            </a:extLst>
          </p:cNvPr>
          <p:cNvSpPr/>
          <p:nvPr/>
        </p:nvSpPr>
        <p:spPr>
          <a:xfrm>
            <a:off x="4062944" y="3650628"/>
            <a:ext cx="873548" cy="873548"/>
          </a:xfrm>
          <a:prstGeom prst="rect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47" name="Cube 46">
            <a:extLst>
              <a:ext uri="{FF2B5EF4-FFF2-40B4-BE49-F238E27FC236}">
                <a16:creationId xmlns:a16="http://schemas.microsoft.com/office/drawing/2014/main" id="{B8B2FD5B-4720-4616-D2BB-0592A7C8A4AF}"/>
              </a:ext>
            </a:extLst>
          </p:cNvPr>
          <p:cNvSpPr/>
          <p:nvPr/>
        </p:nvSpPr>
        <p:spPr>
          <a:xfrm>
            <a:off x="4008723" y="1248950"/>
            <a:ext cx="1126553" cy="1126553"/>
          </a:xfrm>
          <a:prstGeom prst="cube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8" name="Cube 47">
            <a:extLst>
              <a:ext uri="{FF2B5EF4-FFF2-40B4-BE49-F238E27FC236}">
                <a16:creationId xmlns:a16="http://schemas.microsoft.com/office/drawing/2014/main" id="{E6CA214A-4CB0-1B7F-FED7-B794DF1F0934}"/>
              </a:ext>
            </a:extLst>
          </p:cNvPr>
          <p:cNvSpPr/>
          <p:nvPr/>
        </p:nvSpPr>
        <p:spPr>
          <a:xfrm>
            <a:off x="2882170" y="1248951"/>
            <a:ext cx="1126553" cy="1126553"/>
          </a:xfrm>
          <a:prstGeom prst="cube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9" name="Cube 48">
            <a:extLst>
              <a:ext uri="{FF2B5EF4-FFF2-40B4-BE49-F238E27FC236}">
                <a16:creationId xmlns:a16="http://schemas.microsoft.com/office/drawing/2014/main" id="{5CE3345C-9054-EEBE-ACE9-D2E8014CF173}"/>
              </a:ext>
            </a:extLst>
          </p:cNvPr>
          <p:cNvSpPr/>
          <p:nvPr/>
        </p:nvSpPr>
        <p:spPr>
          <a:xfrm>
            <a:off x="5168451" y="1248949"/>
            <a:ext cx="1126553" cy="1126553"/>
          </a:xfrm>
          <a:prstGeom prst="cube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0" name="ZoneTexte 19">
            <a:extLst>
              <a:ext uri="{FF2B5EF4-FFF2-40B4-BE49-F238E27FC236}">
                <a16:creationId xmlns:a16="http://schemas.microsoft.com/office/drawing/2014/main" id="{DA5F4659-59DF-BA08-BD57-66F1AFFB96F0}"/>
              </a:ext>
            </a:extLst>
          </p:cNvPr>
          <p:cNvSpPr txBox="1"/>
          <p:nvPr/>
        </p:nvSpPr>
        <p:spPr>
          <a:xfrm>
            <a:off x="2447034" y="4919709"/>
            <a:ext cx="387910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chemeClr val="bg1"/>
                </a:solidFill>
              </a:rPr>
              <a:t>4 300 </a:t>
            </a:r>
            <a:r>
              <a:rPr lang="fr-FR" sz="3200" dirty="0"/>
              <a:t>&lt; </a:t>
            </a:r>
            <a:r>
              <a:rPr lang="fr-FR" sz="3200" dirty="0">
                <a:solidFill>
                  <a:srgbClr val="FFC000"/>
                </a:solidFill>
              </a:rPr>
              <a:t>8</a:t>
            </a:r>
            <a:r>
              <a:rPr lang="fr-FR" sz="3200" dirty="0"/>
              <a:t> </a:t>
            </a:r>
            <a:r>
              <a:rPr lang="fr-FR" sz="3200" dirty="0">
                <a:solidFill>
                  <a:srgbClr val="00B050"/>
                </a:solidFill>
              </a:rPr>
              <a:t>2</a:t>
            </a:r>
            <a:r>
              <a:rPr lang="fr-FR" sz="3200" dirty="0">
                <a:solidFill>
                  <a:srgbClr val="FF0000"/>
                </a:solidFill>
              </a:rPr>
              <a:t>0</a:t>
            </a:r>
            <a:r>
              <a:rPr lang="fr-FR" sz="3200" dirty="0">
                <a:solidFill>
                  <a:srgbClr val="0070C0"/>
                </a:solidFill>
              </a:rPr>
              <a:t>5</a:t>
            </a:r>
            <a:r>
              <a:rPr lang="fr-FR" sz="3200" dirty="0"/>
              <a:t> &lt; </a:t>
            </a:r>
            <a:r>
              <a:rPr lang="fr-FR" sz="3200" dirty="0">
                <a:solidFill>
                  <a:schemeClr val="bg1"/>
                </a:solidFill>
              </a:rPr>
              <a:t>4 400</a:t>
            </a:r>
          </a:p>
        </p:txBody>
      </p:sp>
      <p:sp>
        <p:nvSpPr>
          <p:cNvPr id="25" name="ZoneTexte 24">
            <a:extLst>
              <a:ext uri="{FF2B5EF4-FFF2-40B4-BE49-F238E27FC236}">
                <a16:creationId xmlns:a16="http://schemas.microsoft.com/office/drawing/2014/main" id="{8240EBD8-9B57-1B7F-0C08-7B56A81E176E}"/>
              </a:ext>
            </a:extLst>
          </p:cNvPr>
          <p:cNvSpPr txBox="1"/>
          <p:nvPr/>
        </p:nvSpPr>
        <p:spPr>
          <a:xfrm>
            <a:off x="2447034" y="4908642"/>
            <a:ext cx="387910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/>
              <a:t>8 200 &lt; </a:t>
            </a:r>
            <a:r>
              <a:rPr lang="fr-FR" sz="3200" dirty="0">
                <a:solidFill>
                  <a:srgbClr val="FFC000"/>
                </a:solidFill>
              </a:rPr>
              <a:t>8</a:t>
            </a:r>
            <a:r>
              <a:rPr lang="fr-FR" sz="3200" dirty="0"/>
              <a:t> </a:t>
            </a:r>
            <a:r>
              <a:rPr lang="fr-FR" sz="3200" dirty="0">
                <a:solidFill>
                  <a:srgbClr val="00B050"/>
                </a:solidFill>
              </a:rPr>
              <a:t>2</a:t>
            </a:r>
            <a:r>
              <a:rPr lang="fr-FR" sz="3200" dirty="0">
                <a:solidFill>
                  <a:srgbClr val="FF0000"/>
                </a:solidFill>
              </a:rPr>
              <a:t>0</a:t>
            </a:r>
            <a:r>
              <a:rPr lang="fr-FR" sz="3200" dirty="0">
                <a:solidFill>
                  <a:srgbClr val="0070C0"/>
                </a:solidFill>
              </a:rPr>
              <a:t>5</a:t>
            </a:r>
            <a:r>
              <a:rPr lang="fr-FR" sz="3200" dirty="0"/>
              <a:t> &lt; 8 300</a:t>
            </a:r>
          </a:p>
        </p:txBody>
      </p:sp>
      <p:sp>
        <p:nvSpPr>
          <p:cNvPr id="26" name="Cube 25">
            <a:extLst>
              <a:ext uri="{FF2B5EF4-FFF2-40B4-BE49-F238E27FC236}">
                <a16:creationId xmlns:a16="http://schemas.microsoft.com/office/drawing/2014/main" id="{6D7CFA4B-0253-A1B0-A49B-CBF912354252}"/>
              </a:ext>
            </a:extLst>
          </p:cNvPr>
          <p:cNvSpPr/>
          <p:nvPr/>
        </p:nvSpPr>
        <p:spPr>
          <a:xfrm>
            <a:off x="1545650" y="2419611"/>
            <a:ext cx="1126553" cy="1126553"/>
          </a:xfrm>
          <a:prstGeom prst="cube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7" name="Cube 26">
            <a:extLst>
              <a:ext uri="{FF2B5EF4-FFF2-40B4-BE49-F238E27FC236}">
                <a16:creationId xmlns:a16="http://schemas.microsoft.com/office/drawing/2014/main" id="{7B907B0B-D07C-F614-9FE1-B655BDA3EE75}"/>
              </a:ext>
            </a:extLst>
          </p:cNvPr>
          <p:cNvSpPr/>
          <p:nvPr/>
        </p:nvSpPr>
        <p:spPr>
          <a:xfrm>
            <a:off x="1562237" y="1293058"/>
            <a:ext cx="1126553" cy="1126553"/>
          </a:xfrm>
          <a:prstGeom prst="cube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219265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6D63DBB-228C-D1FB-CD6B-75E524AFBD7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D4392D8F-35A7-5D7C-39B2-9E638D338AE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4/4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C0EFAF82-4EDC-D31C-4D6B-2BF2951394F1}"/>
              </a:ext>
            </a:extLst>
          </p:cNvPr>
          <p:cNvSpPr/>
          <p:nvPr/>
        </p:nvSpPr>
        <p:spPr>
          <a:xfrm>
            <a:off x="5396663" y="3300108"/>
            <a:ext cx="108000" cy="93627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5ED9EFE5-B609-0DEA-1F14-2DE271C0655A}"/>
              </a:ext>
            </a:extLst>
          </p:cNvPr>
          <p:cNvSpPr/>
          <p:nvPr/>
        </p:nvSpPr>
        <p:spPr>
          <a:xfrm>
            <a:off x="6389396" y="3716576"/>
            <a:ext cx="108000" cy="108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5" name="Cube 24">
            <a:extLst>
              <a:ext uri="{FF2B5EF4-FFF2-40B4-BE49-F238E27FC236}">
                <a16:creationId xmlns:a16="http://schemas.microsoft.com/office/drawing/2014/main" id="{308D6403-1561-685E-BF73-FA103F63269E}"/>
              </a:ext>
            </a:extLst>
          </p:cNvPr>
          <p:cNvSpPr/>
          <p:nvPr/>
        </p:nvSpPr>
        <p:spPr>
          <a:xfrm>
            <a:off x="4202743" y="1999817"/>
            <a:ext cx="1126553" cy="1126553"/>
          </a:xfrm>
          <a:prstGeom prst="cube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6" name="Cube 25">
            <a:extLst>
              <a:ext uri="{FF2B5EF4-FFF2-40B4-BE49-F238E27FC236}">
                <a16:creationId xmlns:a16="http://schemas.microsoft.com/office/drawing/2014/main" id="{208E6719-0051-32B3-4528-619A235731C4}"/>
              </a:ext>
            </a:extLst>
          </p:cNvPr>
          <p:cNvSpPr/>
          <p:nvPr/>
        </p:nvSpPr>
        <p:spPr>
          <a:xfrm>
            <a:off x="3076190" y="1999818"/>
            <a:ext cx="1126553" cy="1126553"/>
          </a:xfrm>
          <a:prstGeom prst="cube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ABA160DF-5179-ED4A-156C-C8D62FF37760}"/>
              </a:ext>
            </a:extLst>
          </p:cNvPr>
          <p:cNvSpPr/>
          <p:nvPr/>
        </p:nvSpPr>
        <p:spPr>
          <a:xfrm>
            <a:off x="5580178" y="3300108"/>
            <a:ext cx="108000" cy="93627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35395E51-5EE4-4C85-6270-C5045502A1BD}"/>
              </a:ext>
            </a:extLst>
          </p:cNvPr>
          <p:cNvSpPr/>
          <p:nvPr/>
        </p:nvSpPr>
        <p:spPr>
          <a:xfrm>
            <a:off x="5776091" y="3300108"/>
            <a:ext cx="108000" cy="93627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66A1232F-7C3D-C254-5046-75EC6E5E9DF9}"/>
              </a:ext>
            </a:extLst>
          </p:cNvPr>
          <p:cNvSpPr/>
          <p:nvPr/>
        </p:nvSpPr>
        <p:spPr>
          <a:xfrm>
            <a:off x="5959606" y="3300108"/>
            <a:ext cx="108000" cy="93627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" name="Cube 3">
            <a:extLst>
              <a:ext uri="{FF2B5EF4-FFF2-40B4-BE49-F238E27FC236}">
                <a16:creationId xmlns:a16="http://schemas.microsoft.com/office/drawing/2014/main" id="{FD263531-1501-9B29-A19E-D37B5E2C11BE}"/>
              </a:ext>
            </a:extLst>
          </p:cNvPr>
          <p:cNvSpPr/>
          <p:nvPr/>
        </p:nvSpPr>
        <p:spPr>
          <a:xfrm>
            <a:off x="4105854" y="3300108"/>
            <a:ext cx="1126553" cy="1126553"/>
          </a:xfrm>
          <a:prstGeom prst="cube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Cube 4">
            <a:extLst>
              <a:ext uri="{FF2B5EF4-FFF2-40B4-BE49-F238E27FC236}">
                <a16:creationId xmlns:a16="http://schemas.microsoft.com/office/drawing/2014/main" id="{2D16B9B8-C362-2341-E2EF-F8EF9588DC5C}"/>
              </a:ext>
            </a:extLst>
          </p:cNvPr>
          <p:cNvSpPr/>
          <p:nvPr/>
        </p:nvSpPr>
        <p:spPr>
          <a:xfrm>
            <a:off x="2979301" y="3300109"/>
            <a:ext cx="1126553" cy="1126553"/>
          </a:xfrm>
          <a:prstGeom prst="cube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958FA5DE-4C47-9DB3-D5EB-97FF2C16FB35}"/>
              </a:ext>
            </a:extLst>
          </p:cNvPr>
          <p:cNvSpPr/>
          <p:nvPr/>
        </p:nvSpPr>
        <p:spPr>
          <a:xfrm>
            <a:off x="6123789" y="3300108"/>
            <a:ext cx="108000" cy="93627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" name="Titre 1">
            <a:extLst>
              <a:ext uri="{FF2B5EF4-FFF2-40B4-BE49-F238E27FC236}">
                <a16:creationId xmlns:a16="http://schemas.microsoft.com/office/drawing/2014/main" id="{C72BF146-342E-07B7-4BF3-BFF4ECB0A5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5452" y="564749"/>
            <a:ext cx="7886700" cy="541357"/>
          </a:xfrm>
        </p:spPr>
        <p:txBody>
          <a:bodyPr>
            <a:normAutofit fontScale="90000"/>
          </a:bodyPr>
          <a:lstStyle/>
          <a:p>
            <a:r>
              <a:rPr lang="fr-FR" dirty="0"/>
              <a:t>Écris le nombre représenté en chiffres,</a:t>
            </a:r>
            <a:br>
              <a:rPr lang="fr-FR" dirty="0"/>
            </a:br>
            <a:r>
              <a:rPr lang="fr-FR" dirty="0"/>
              <a:t>puis encadre-le à la centaine.</a:t>
            </a:r>
          </a:p>
        </p:txBody>
      </p:sp>
    </p:spTree>
    <p:extLst>
      <p:ext uri="{BB962C8B-B14F-4D97-AF65-F5344CB8AC3E}">
        <p14:creationId xmlns:p14="http://schemas.microsoft.com/office/powerpoint/2010/main" val="364817746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9556038-A158-4092-A936-78023574436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6B9F6B5-F0CC-0BAC-03B7-ABE5CF2552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94A9A3CD-03A4-4DFC-9E3C-6B30ACB3F9E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4/4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06264217-C352-A0FF-26B5-312133A89F5C}"/>
              </a:ext>
            </a:extLst>
          </p:cNvPr>
          <p:cNvSpPr/>
          <p:nvPr/>
        </p:nvSpPr>
        <p:spPr>
          <a:xfrm>
            <a:off x="5396663" y="3300108"/>
            <a:ext cx="108000" cy="93627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C2EF0C8D-CE26-9672-602D-CE6FADD8EB39}"/>
              </a:ext>
            </a:extLst>
          </p:cNvPr>
          <p:cNvSpPr/>
          <p:nvPr/>
        </p:nvSpPr>
        <p:spPr>
          <a:xfrm>
            <a:off x="6389396" y="3716576"/>
            <a:ext cx="108000" cy="108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8" name="Cube 7">
            <a:extLst>
              <a:ext uri="{FF2B5EF4-FFF2-40B4-BE49-F238E27FC236}">
                <a16:creationId xmlns:a16="http://schemas.microsoft.com/office/drawing/2014/main" id="{0F1C1251-F985-CA38-5FE4-16EFB41A8B1B}"/>
              </a:ext>
            </a:extLst>
          </p:cNvPr>
          <p:cNvSpPr/>
          <p:nvPr/>
        </p:nvSpPr>
        <p:spPr>
          <a:xfrm>
            <a:off x="4202743" y="1999817"/>
            <a:ext cx="1126553" cy="1126553"/>
          </a:xfrm>
          <a:prstGeom prst="cube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Cube 11">
            <a:extLst>
              <a:ext uri="{FF2B5EF4-FFF2-40B4-BE49-F238E27FC236}">
                <a16:creationId xmlns:a16="http://schemas.microsoft.com/office/drawing/2014/main" id="{7770E83A-5FEB-20AD-C4DF-135E2894032F}"/>
              </a:ext>
            </a:extLst>
          </p:cNvPr>
          <p:cNvSpPr/>
          <p:nvPr/>
        </p:nvSpPr>
        <p:spPr>
          <a:xfrm>
            <a:off x="3076190" y="1999818"/>
            <a:ext cx="1126553" cy="1126553"/>
          </a:xfrm>
          <a:prstGeom prst="cube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6F6E9A7D-076E-6900-0717-F86BAC6D7FE7}"/>
              </a:ext>
            </a:extLst>
          </p:cNvPr>
          <p:cNvSpPr/>
          <p:nvPr/>
        </p:nvSpPr>
        <p:spPr>
          <a:xfrm>
            <a:off x="5580178" y="3300108"/>
            <a:ext cx="108000" cy="93627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48F03D33-AA07-8DA5-C22B-573B756AAA75}"/>
              </a:ext>
            </a:extLst>
          </p:cNvPr>
          <p:cNvSpPr/>
          <p:nvPr/>
        </p:nvSpPr>
        <p:spPr>
          <a:xfrm>
            <a:off x="5776091" y="3300108"/>
            <a:ext cx="108000" cy="93627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9DD2D984-5973-F28D-AE0C-EF7437E8EA14}"/>
              </a:ext>
            </a:extLst>
          </p:cNvPr>
          <p:cNvSpPr/>
          <p:nvPr/>
        </p:nvSpPr>
        <p:spPr>
          <a:xfrm>
            <a:off x="5959606" y="3300108"/>
            <a:ext cx="108000" cy="93627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4" name="Cube 43">
            <a:extLst>
              <a:ext uri="{FF2B5EF4-FFF2-40B4-BE49-F238E27FC236}">
                <a16:creationId xmlns:a16="http://schemas.microsoft.com/office/drawing/2014/main" id="{562D065E-5B5D-AF57-683E-B8078ABA9EB3}"/>
              </a:ext>
            </a:extLst>
          </p:cNvPr>
          <p:cNvSpPr/>
          <p:nvPr/>
        </p:nvSpPr>
        <p:spPr>
          <a:xfrm>
            <a:off x="4105854" y="3300108"/>
            <a:ext cx="1126553" cy="1126553"/>
          </a:xfrm>
          <a:prstGeom prst="cube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5" name="Cube 44">
            <a:extLst>
              <a:ext uri="{FF2B5EF4-FFF2-40B4-BE49-F238E27FC236}">
                <a16:creationId xmlns:a16="http://schemas.microsoft.com/office/drawing/2014/main" id="{20532F09-6274-CDEA-DF03-1ADF0EEFC159}"/>
              </a:ext>
            </a:extLst>
          </p:cNvPr>
          <p:cNvSpPr/>
          <p:nvPr/>
        </p:nvSpPr>
        <p:spPr>
          <a:xfrm>
            <a:off x="2979301" y="3300109"/>
            <a:ext cx="1126553" cy="1126553"/>
          </a:xfrm>
          <a:prstGeom prst="cube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70C587E8-4B4A-598C-680D-3262B206064B}"/>
              </a:ext>
            </a:extLst>
          </p:cNvPr>
          <p:cNvSpPr/>
          <p:nvPr/>
        </p:nvSpPr>
        <p:spPr>
          <a:xfrm>
            <a:off x="6123789" y="3300108"/>
            <a:ext cx="108000" cy="93627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0" name="ZoneTexte 19">
            <a:extLst>
              <a:ext uri="{FF2B5EF4-FFF2-40B4-BE49-F238E27FC236}">
                <a16:creationId xmlns:a16="http://schemas.microsoft.com/office/drawing/2014/main" id="{7FEF5449-D737-02D2-108E-2D9DEE05E9E6}"/>
              </a:ext>
            </a:extLst>
          </p:cNvPr>
          <p:cNvSpPr txBox="1"/>
          <p:nvPr/>
        </p:nvSpPr>
        <p:spPr>
          <a:xfrm>
            <a:off x="2447034" y="4919709"/>
            <a:ext cx="387910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chemeClr val="bg1"/>
                </a:solidFill>
              </a:rPr>
              <a:t>4 300 </a:t>
            </a:r>
            <a:r>
              <a:rPr lang="fr-FR" sz="3200" dirty="0"/>
              <a:t>&lt; </a:t>
            </a:r>
            <a:r>
              <a:rPr lang="fr-FR" sz="3200" dirty="0">
                <a:solidFill>
                  <a:srgbClr val="FFC000"/>
                </a:solidFill>
              </a:rPr>
              <a:t>4</a:t>
            </a:r>
            <a:r>
              <a:rPr lang="fr-FR" sz="3200" dirty="0"/>
              <a:t> </a:t>
            </a:r>
            <a:r>
              <a:rPr lang="fr-FR" sz="3200" dirty="0">
                <a:solidFill>
                  <a:srgbClr val="00B050"/>
                </a:solidFill>
              </a:rPr>
              <a:t>0</a:t>
            </a:r>
            <a:r>
              <a:rPr lang="fr-FR" sz="3200" dirty="0">
                <a:solidFill>
                  <a:srgbClr val="FF0000"/>
                </a:solidFill>
              </a:rPr>
              <a:t>5</a:t>
            </a:r>
            <a:r>
              <a:rPr lang="fr-FR" sz="3200" dirty="0">
                <a:solidFill>
                  <a:srgbClr val="0070C0"/>
                </a:solidFill>
              </a:rPr>
              <a:t>1</a:t>
            </a:r>
            <a:r>
              <a:rPr lang="fr-FR" sz="3200" dirty="0"/>
              <a:t> &lt; </a:t>
            </a:r>
            <a:r>
              <a:rPr lang="fr-FR" sz="3200" dirty="0">
                <a:solidFill>
                  <a:schemeClr val="bg1"/>
                </a:solidFill>
              </a:rPr>
              <a:t>4 400</a:t>
            </a:r>
          </a:p>
        </p:txBody>
      </p:sp>
      <p:sp>
        <p:nvSpPr>
          <p:cNvPr id="25" name="ZoneTexte 24">
            <a:extLst>
              <a:ext uri="{FF2B5EF4-FFF2-40B4-BE49-F238E27FC236}">
                <a16:creationId xmlns:a16="http://schemas.microsoft.com/office/drawing/2014/main" id="{BD92E13C-EF65-8E65-09E0-2C4F6B7C5A83}"/>
              </a:ext>
            </a:extLst>
          </p:cNvPr>
          <p:cNvSpPr txBox="1"/>
          <p:nvPr/>
        </p:nvSpPr>
        <p:spPr>
          <a:xfrm>
            <a:off x="2447033" y="4919708"/>
            <a:ext cx="387910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/>
              <a:t>4 000 &lt; </a:t>
            </a:r>
            <a:r>
              <a:rPr lang="fr-FR" sz="3200" dirty="0">
                <a:solidFill>
                  <a:srgbClr val="FFC000"/>
                </a:solidFill>
              </a:rPr>
              <a:t>4</a:t>
            </a:r>
            <a:r>
              <a:rPr lang="fr-FR" sz="3200" dirty="0"/>
              <a:t> </a:t>
            </a:r>
            <a:r>
              <a:rPr lang="fr-FR" sz="3200" dirty="0">
                <a:solidFill>
                  <a:srgbClr val="00B050"/>
                </a:solidFill>
              </a:rPr>
              <a:t>0</a:t>
            </a:r>
            <a:r>
              <a:rPr lang="fr-FR" sz="3200" dirty="0">
                <a:solidFill>
                  <a:srgbClr val="FF0000"/>
                </a:solidFill>
              </a:rPr>
              <a:t>5</a:t>
            </a:r>
            <a:r>
              <a:rPr lang="fr-FR" sz="3200" dirty="0">
                <a:solidFill>
                  <a:srgbClr val="0070C0"/>
                </a:solidFill>
              </a:rPr>
              <a:t>1</a:t>
            </a:r>
            <a:r>
              <a:rPr lang="fr-FR" sz="3200" dirty="0"/>
              <a:t> &lt; 4 100</a:t>
            </a:r>
          </a:p>
        </p:txBody>
      </p:sp>
    </p:spTree>
    <p:extLst>
      <p:ext uri="{BB962C8B-B14F-4D97-AF65-F5344CB8AC3E}">
        <p14:creationId xmlns:p14="http://schemas.microsoft.com/office/powerpoint/2010/main" val="9792061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</p:bld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2</TotalTime>
  <Words>143</Words>
  <Application>Microsoft Office PowerPoint</Application>
  <PresentationFormat>Affichage à l'écran (4:3)</PresentationFormat>
  <Paragraphs>25</Paragraphs>
  <Slides>9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9</vt:i4>
      </vt:variant>
    </vt:vector>
  </HeadingPairs>
  <TitlesOfParts>
    <vt:vector size="15" baseType="lpstr">
      <vt:lpstr>Arial</vt:lpstr>
      <vt:lpstr>Calibri</vt:lpstr>
      <vt:lpstr>Calibri Light</vt:lpstr>
      <vt:lpstr>Webdings</vt:lpstr>
      <vt:lpstr>Wingdings</vt:lpstr>
      <vt:lpstr>Thème Office</vt:lpstr>
      <vt:lpstr>Présentation PowerPoint</vt:lpstr>
      <vt:lpstr>Écris le nombre représenté en chiffres, puis encadre-le à la centaine.</vt:lpstr>
      <vt:lpstr>Correction </vt:lpstr>
      <vt:lpstr>Écris le nombre représenté en chiffres, puis encadre-le à la centaine.</vt:lpstr>
      <vt:lpstr>Correction </vt:lpstr>
      <vt:lpstr>Écris le nombre représenté en chiffres, puis encadre-le à la centaine.</vt:lpstr>
      <vt:lpstr>Correction </vt:lpstr>
      <vt:lpstr>Écris le nombre représenté en chiffres, puis encadre-le à la centaine.</vt:lpstr>
      <vt:lpstr>Correction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secretariat</cp:lastModifiedBy>
  <cp:revision>38</cp:revision>
  <dcterms:created xsi:type="dcterms:W3CDTF">2023-02-07T14:55:57Z</dcterms:created>
  <dcterms:modified xsi:type="dcterms:W3CDTF">2026-07-01T09:51:23Z</dcterms:modified>
</cp:coreProperties>
</file>