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305" r:id="rId2"/>
    <p:sldId id="327" r:id="rId3"/>
    <p:sldId id="32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00" d="100"/>
          <a:sy n="100" d="100"/>
        </p:scale>
        <p:origin x="178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soustraire  8,9, 18,19 28,29,38 ou 39 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9B638CE-6C42-CFAF-5251-CFF921B779C4}"/>
              </a:ext>
            </a:extLst>
          </p:cNvPr>
          <p:cNvGrpSpPr/>
          <p:nvPr/>
        </p:nvGrpSpPr>
        <p:grpSpPr>
          <a:xfrm>
            <a:off x="1436892" y="452439"/>
            <a:ext cx="5440158" cy="1293809"/>
            <a:chOff x="314421" y="1226955"/>
            <a:chExt cx="6050915" cy="1728239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B6CE22C-1252-9870-F26C-D5D7A3D083DA}"/>
                </a:ext>
              </a:extLst>
            </p:cNvPr>
            <p:cNvSpPr txBox="1"/>
            <p:nvPr/>
          </p:nvSpPr>
          <p:spPr>
            <a:xfrm>
              <a:off x="314421" y="1226955"/>
              <a:ext cx="5939384" cy="457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400" kern="100" dirty="0">
                  <a:solidFill>
                    <a:srgbClr val="FF99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</a:t>
              </a:r>
              <a:r>
                <a:rPr lang="fr-FR" sz="1400" kern="100" dirty="0">
                  <a:solidFill>
                    <a:srgbClr val="73B95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Soustraire 9,19,29,39</a:t>
              </a:r>
              <a:endParaRPr lang="fr-FR" sz="1000" kern="100" dirty="0">
                <a:solidFill>
                  <a:srgbClr val="73B95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Zone de texte 2">
              <a:extLst>
                <a:ext uri="{FF2B5EF4-FFF2-40B4-BE49-F238E27FC236}">
                  <a16:creationId xmlns:a16="http://schemas.microsoft.com/office/drawing/2014/main" id="{948BB8BF-5475-BE56-E6F6-6316AF41BA18}"/>
                </a:ext>
              </a:extLst>
            </p:cNvPr>
            <p:cNvSpPr txBox="1"/>
            <p:nvPr/>
          </p:nvSpPr>
          <p:spPr>
            <a:xfrm>
              <a:off x="2391506" y="2329719"/>
              <a:ext cx="3973830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6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36 </a:t>
              </a:r>
              <a:r>
                <a:rPr lang="fr-FR" sz="1600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10 – 1</a:t>
              </a:r>
              <a:r>
                <a:rPr lang="fr-FR" sz="16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sz="16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45</a:t>
              </a:r>
              <a:r>
                <a:rPr lang="fr-FR" sz="16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fr-FR" sz="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B424AB1-DE89-5EEC-5413-37128CEDEF02}"/>
                </a:ext>
              </a:extLst>
            </p:cNvPr>
            <p:cNvSpPr txBox="1"/>
            <p:nvPr/>
          </p:nvSpPr>
          <p:spPr>
            <a:xfrm>
              <a:off x="538141" y="2275255"/>
              <a:ext cx="1826586" cy="451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382 </a:t>
              </a:r>
              <a:r>
                <a:rPr lang="fr-FR" sz="14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</a:t>
              </a:r>
              <a:r>
                <a:rPr lang="fr-FR" sz="1400" dirty="0"/>
                <a:t> </a:t>
              </a:r>
              <a:r>
                <a:rPr lang="fr-FR" sz="1400" dirty="0">
                  <a:solidFill>
                    <a:srgbClr val="C00000"/>
                  </a:solidFill>
                </a:rPr>
                <a:t>9</a:t>
              </a:r>
              <a:r>
                <a:rPr lang="fr-FR" sz="1400" dirty="0"/>
                <a:t> =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9D6CDBE-2536-AFA2-FBC2-94759AEA1660}"/>
                </a:ext>
              </a:extLst>
            </p:cNvPr>
            <p:cNvSpPr txBox="1"/>
            <p:nvPr/>
          </p:nvSpPr>
          <p:spPr>
            <a:xfrm>
              <a:off x="513932" y="1564164"/>
              <a:ext cx="5813522" cy="768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C00000"/>
                  </a:solidFill>
                </a:rPr>
                <a:t>Pour soustraire 9 à un nombre</a:t>
              </a:r>
              <a:r>
                <a:rPr lang="fr-FR" sz="1400" dirty="0"/>
                <a:t>, on soustrait 10, c’est-à-dire 1 dizaine, puis on ajoute 1.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945FB843-2A1F-294A-0770-D74F662D900D}"/>
              </a:ext>
            </a:extLst>
          </p:cNvPr>
          <p:cNvGrpSpPr/>
          <p:nvPr/>
        </p:nvGrpSpPr>
        <p:grpSpPr>
          <a:xfrm>
            <a:off x="1436892" y="3518086"/>
            <a:ext cx="5385614" cy="1406323"/>
            <a:chOff x="395379" y="611455"/>
            <a:chExt cx="5990247" cy="1878532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EFA085B7-B6A2-A1CA-8C35-46B9F18A8C12}"/>
                </a:ext>
              </a:extLst>
            </p:cNvPr>
            <p:cNvSpPr txBox="1"/>
            <p:nvPr/>
          </p:nvSpPr>
          <p:spPr>
            <a:xfrm>
              <a:off x="395379" y="611455"/>
              <a:ext cx="5939384" cy="457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400" kern="100" dirty="0">
                  <a:solidFill>
                    <a:srgbClr val="FF99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</a:t>
              </a:r>
              <a:r>
                <a:rPr lang="fr-FR" sz="1400" kern="100" dirty="0">
                  <a:solidFill>
                    <a:srgbClr val="73B95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Soustraire 8,18,28,38</a:t>
              </a:r>
              <a:endParaRPr lang="fr-FR" sz="1000" kern="100" dirty="0">
                <a:solidFill>
                  <a:srgbClr val="73B95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Zone de texte 2">
              <a:extLst>
                <a:ext uri="{FF2B5EF4-FFF2-40B4-BE49-F238E27FC236}">
                  <a16:creationId xmlns:a16="http://schemas.microsoft.com/office/drawing/2014/main" id="{49B95ABA-A78A-D128-F4CC-50E360A8A2A4}"/>
                </a:ext>
              </a:extLst>
            </p:cNvPr>
            <p:cNvSpPr txBox="1"/>
            <p:nvPr/>
          </p:nvSpPr>
          <p:spPr>
            <a:xfrm>
              <a:off x="1531935" y="1864512"/>
              <a:ext cx="3973830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4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134 </a:t>
              </a:r>
              <a:r>
                <a:rPr lang="fr-FR" sz="1400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10 – 2</a:t>
              </a:r>
              <a:r>
                <a:rPr lang="fr-FR" sz="14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sz="14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126</a:t>
              </a:r>
              <a:r>
                <a:rPr lang="fr-FR" sz="16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fr-FR" sz="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56F06A82-E371-1D13-E307-5A8B085E8D70}"/>
                </a:ext>
              </a:extLst>
            </p:cNvPr>
            <p:cNvSpPr txBox="1"/>
            <p:nvPr/>
          </p:nvSpPr>
          <p:spPr>
            <a:xfrm>
              <a:off x="616119" y="1899295"/>
              <a:ext cx="1645920" cy="451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134 </a:t>
              </a:r>
              <a:r>
                <a:rPr lang="fr-FR" sz="14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</a:t>
              </a:r>
              <a:r>
                <a:rPr lang="fr-FR" sz="1400" dirty="0"/>
                <a:t> </a:t>
              </a:r>
              <a:r>
                <a:rPr lang="fr-FR" sz="1400" dirty="0">
                  <a:solidFill>
                    <a:srgbClr val="C00000"/>
                  </a:solidFill>
                </a:rPr>
                <a:t>8</a:t>
              </a:r>
              <a:r>
                <a:rPr lang="fr-FR" sz="1400" dirty="0"/>
                <a:t> =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7A495347-936A-C584-5972-8C115A28286D}"/>
                </a:ext>
              </a:extLst>
            </p:cNvPr>
            <p:cNvSpPr txBox="1"/>
            <p:nvPr/>
          </p:nvSpPr>
          <p:spPr>
            <a:xfrm>
              <a:off x="572104" y="1130108"/>
              <a:ext cx="5813522" cy="768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C00000"/>
                  </a:solidFill>
                </a:rPr>
                <a:t>Pour soustraire 8 à un nombre</a:t>
              </a:r>
              <a:r>
                <a:rPr lang="fr-FR" sz="1400" dirty="0"/>
                <a:t>, on soustrait 10, c’est-à-dire 1 dizaine, puis on ajoute 2.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0AA68C-9FEF-A5A5-ACBE-786E9394213C}"/>
              </a:ext>
            </a:extLst>
          </p:cNvPr>
          <p:cNvGrpSpPr/>
          <p:nvPr/>
        </p:nvGrpSpPr>
        <p:grpSpPr>
          <a:xfrm>
            <a:off x="1600362" y="5324006"/>
            <a:ext cx="5226727" cy="1060104"/>
            <a:chOff x="513931" y="1564164"/>
            <a:chExt cx="5813522" cy="1416061"/>
          </a:xfrm>
        </p:grpSpPr>
        <p:sp>
          <p:nvSpPr>
            <p:cNvPr id="24" name="Zone de texte 2">
              <a:extLst>
                <a:ext uri="{FF2B5EF4-FFF2-40B4-BE49-F238E27FC236}">
                  <a16:creationId xmlns:a16="http://schemas.microsoft.com/office/drawing/2014/main" id="{1E22D79A-C5CA-5AF9-26EE-7DBFF9C07798}"/>
                </a:ext>
              </a:extLst>
            </p:cNvPr>
            <p:cNvSpPr txBox="1"/>
            <p:nvPr/>
          </p:nvSpPr>
          <p:spPr>
            <a:xfrm>
              <a:off x="1770145" y="2354750"/>
              <a:ext cx="3477583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4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971</a:t>
              </a:r>
              <a:r>
                <a:rPr lang="fr-FR" sz="14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sz="1400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30 – 2</a:t>
              </a:r>
              <a:r>
                <a:rPr lang="fr-FR" sz="14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sz="14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943</a:t>
              </a:r>
              <a:endParaRPr lang="fr-FR" sz="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1F198CD0-915E-57E8-11E5-DACE5B84D540}"/>
                </a:ext>
              </a:extLst>
            </p:cNvPr>
            <p:cNvSpPr txBox="1"/>
            <p:nvPr/>
          </p:nvSpPr>
          <p:spPr>
            <a:xfrm>
              <a:off x="591552" y="2354751"/>
              <a:ext cx="1645920" cy="451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971 </a:t>
              </a:r>
              <a:r>
                <a:rPr lang="fr-FR" sz="14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</a:t>
              </a:r>
              <a:r>
                <a:rPr lang="fr-FR" sz="1400" dirty="0"/>
                <a:t> </a:t>
              </a:r>
              <a:r>
                <a:rPr lang="fr-FR" sz="1400" dirty="0">
                  <a:solidFill>
                    <a:srgbClr val="C00000"/>
                  </a:solidFill>
                </a:rPr>
                <a:t>28</a:t>
              </a:r>
              <a:r>
                <a:rPr lang="fr-FR" sz="1400" dirty="0"/>
                <a:t> =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898BF5D1-01C9-7A4E-5B3F-49BED63DACF7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768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C00000"/>
                  </a:solidFill>
                </a:rPr>
                <a:t>Pour soustraire 18, 28 ou 38 à un nombre</a:t>
              </a:r>
              <a:r>
                <a:rPr lang="fr-FR" sz="1400" dirty="0"/>
                <a:t>, on soustrait 20,30 ou 40 (2, 3 ou 4 dizaines), puis on ajoute 2.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2BA0C96F-948F-2732-3E77-3ABC0314E3C9}"/>
              </a:ext>
            </a:extLst>
          </p:cNvPr>
          <p:cNvGrpSpPr/>
          <p:nvPr/>
        </p:nvGrpSpPr>
        <p:grpSpPr>
          <a:xfrm>
            <a:off x="1570643" y="1998252"/>
            <a:ext cx="5226727" cy="1054886"/>
            <a:chOff x="513931" y="1564164"/>
            <a:chExt cx="5813522" cy="1409091"/>
          </a:xfrm>
        </p:grpSpPr>
        <p:sp>
          <p:nvSpPr>
            <p:cNvPr id="28" name="Zone de texte 2">
              <a:extLst>
                <a:ext uri="{FF2B5EF4-FFF2-40B4-BE49-F238E27FC236}">
                  <a16:creationId xmlns:a16="http://schemas.microsoft.com/office/drawing/2014/main" id="{968BDBFA-1046-F5BB-6EB4-A6459910953A}"/>
                </a:ext>
              </a:extLst>
            </p:cNvPr>
            <p:cNvSpPr txBox="1"/>
            <p:nvPr/>
          </p:nvSpPr>
          <p:spPr>
            <a:xfrm>
              <a:off x="1512853" y="2347780"/>
              <a:ext cx="3477583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4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564 </a:t>
              </a:r>
              <a:r>
                <a:rPr lang="fr-FR" sz="1400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20 – 1</a:t>
              </a:r>
              <a:r>
                <a:rPr lang="fr-FR" sz="14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sz="14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545</a:t>
              </a:r>
              <a:endParaRPr lang="fr-FR" sz="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39BB2E15-669F-EFC9-2588-92E8398233A0}"/>
                </a:ext>
              </a:extLst>
            </p:cNvPr>
            <p:cNvSpPr txBox="1"/>
            <p:nvPr/>
          </p:nvSpPr>
          <p:spPr>
            <a:xfrm>
              <a:off x="540711" y="2354750"/>
              <a:ext cx="1645920" cy="451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564 </a:t>
              </a:r>
              <a:r>
                <a:rPr lang="fr-FR" sz="14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</a:t>
              </a:r>
              <a:r>
                <a:rPr lang="fr-FR" sz="1400" dirty="0">
                  <a:solidFill>
                    <a:srgbClr val="C00000"/>
                  </a:solidFill>
                </a:rPr>
                <a:t>19</a:t>
              </a:r>
              <a:r>
                <a:rPr lang="fr-FR" sz="1400" dirty="0"/>
                <a:t> =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B831BEDA-89A9-7A83-DD09-CC7BEA0B1346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768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C00000"/>
                  </a:solidFill>
                </a:rPr>
                <a:t>Pour soustraire 19, 29 ou 39 à un nombre</a:t>
              </a:r>
              <a:r>
                <a:rPr lang="fr-FR" sz="1400" dirty="0"/>
                <a:t>, on soustrait 20,30 ou 40 (2, 3 ou 4 dizaines), puis on ajoute 1.</a:t>
              </a:r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98E06158-1903-582A-78A9-0A809FCE9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347" y="2631361"/>
            <a:ext cx="2265641" cy="863911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60F74BA3-EB90-7DB0-1A42-C8A45D13A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600" y="1075345"/>
            <a:ext cx="2265641" cy="808834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2505E4E0-0F8D-D80F-0FF4-DCC5562FD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6346" y="4364261"/>
            <a:ext cx="2265641" cy="801345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66ADDD95-5BE0-3679-231A-EC2AA75EF3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6346" y="5852096"/>
            <a:ext cx="2200908" cy="80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56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9CDD12A-DD6A-8E8B-F05F-3CBC355F6A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279511"/>
              </p:ext>
            </p:extLst>
          </p:nvPr>
        </p:nvGraphicFramePr>
        <p:xfrm>
          <a:off x="1381125" y="566134"/>
          <a:ext cx="6381750" cy="605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0875">
                  <a:extLst>
                    <a:ext uri="{9D8B030D-6E8A-4147-A177-3AD203B41FA5}">
                      <a16:colId xmlns:a16="http://schemas.microsoft.com/office/drawing/2014/main" val="1859203692"/>
                    </a:ext>
                  </a:extLst>
                </a:gridCol>
                <a:gridCol w="3190875">
                  <a:extLst>
                    <a:ext uri="{9D8B030D-6E8A-4147-A177-3AD203B41FA5}">
                      <a16:colId xmlns:a16="http://schemas.microsoft.com/office/drawing/2014/main" val="1100163575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94 – 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11.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73 – 29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07831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237 – 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12.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147 – 28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33226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525 – 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13.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1 873 – 29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26915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882 – 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14.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4 335 – 28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95183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1 213 – 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15.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9 251 – 29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69431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73 – 19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16.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452 – 39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11842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126 – 18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17.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194 – 38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33619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3 854 – 19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18.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1 875 – 39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830218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9.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5 222 – 18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19. </a:t>
                      </a:r>
                      <a:r>
                        <a:rPr lang="fr-FR" sz="2800" b="0">
                          <a:solidFill>
                            <a:schemeClr val="tx1"/>
                          </a:solidFill>
                        </a:rPr>
                        <a:t>3 267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– 38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83330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10.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7 928 – 19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20.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8 088 – 39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50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44436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311</Words>
  <Application>Microsoft Office PowerPoint</Application>
  <PresentationFormat>Affichage à l'écran (4:3)</PresentationFormat>
  <Paragraphs>36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46</cp:revision>
  <dcterms:created xsi:type="dcterms:W3CDTF">2023-02-07T14:55:57Z</dcterms:created>
  <dcterms:modified xsi:type="dcterms:W3CDTF">2026-07-12T09:40:53Z</dcterms:modified>
</cp:coreProperties>
</file>