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6" d="100"/>
          <a:sy n="76" d="100"/>
        </p:scale>
        <p:origin x="3141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2871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3328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199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569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774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1407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8926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7019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209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388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0045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284012-7FE3-4B56-A868-C8703B0C7650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4075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e 37">
            <a:extLst>
              <a:ext uri="{FF2B5EF4-FFF2-40B4-BE49-F238E27FC236}">
                <a16:creationId xmlns:a16="http://schemas.microsoft.com/office/drawing/2014/main" id="{A52A040A-5517-ECFA-E961-7AC8EF6D99A2}"/>
              </a:ext>
            </a:extLst>
          </p:cNvPr>
          <p:cNvGrpSpPr/>
          <p:nvPr/>
        </p:nvGrpSpPr>
        <p:grpSpPr>
          <a:xfrm>
            <a:off x="259686" y="700258"/>
            <a:ext cx="6338628" cy="9165673"/>
            <a:chOff x="314421" y="1226955"/>
            <a:chExt cx="6050915" cy="8124976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E5FAB35B-D05C-CCA4-19E2-8ACC5835E5A5}"/>
                </a:ext>
              </a:extLst>
            </p:cNvPr>
            <p:cNvGrpSpPr/>
            <p:nvPr/>
          </p:nvGrpSpPr>
          <p:grpSpPr>
            <a:xfrm>
              <a:off x="314421" y="1226955"/>
              <a:ext cx="6050915" cy="1728239"/>
              <a:chOff x="314421" y="1226955"/>
              <a:chExt cx="6050915" cy="1728239"/>
            </a:xfrm>
          </p:grpSpPr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2CAA4DAE-D1EC-9764-8317-63E4D0212FBD}"/>
                  </a:ext>
                </a:extLst>
              </p:cNvPr>
              <p:cNvSpPr txBox="1"/>
              <p:nvPr/>
            </p:nvSpPr>
            <p:spPr>
              <a:xfrm>
                <a:off x="314421" y="1226955"/>
                <a:ext cx="5939384" cy="3743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99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  <a:sym typeface="Webdings" panose="05030102010509060703" pitchFamily="18" charset="2"/>
                  </a:rPr>
                  <a:t></a:t>
                </a:r>
                <a:r>
                  <a:rPr kumimoji="0" lang="fr-FR" sz="18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73B959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Ajouter 9,19,29,39</a:t>
                </a:r>
                <a:endParaRPr kumimoji="0" lang="fr-FR" sz="1100" b="0" i="0" u="none" strike="noStrike" kern="100" cap="none" spc="0" normalizeH="0" baseline="0" noProof="0" dirty="0">
                  <a:ln>
                    <a:noFill/>
                  </a:ln>
                  <a:solidFill>
                    <a:srgbClr val="73B959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Zone de texte 2">
                <a:extLst>
                  <a:ext uri="{FF2B5EF4-FFF2-40B4-BE49-F238E27FC236}">
                    <a16:creationId xmlns:a16="http://schemas.microsoft.com/office/drawing/2014/main" id="{0058AA35-BEE2-71C8-70F0-9375C22C0C54}"/>
                  </a:ext>
                </a:extLst>
              </p:cNvPr>
              <p:cNvSpPr txBox="1"/>
              <p:nvPr/>
            </p:nvSpPr>
            <p:spPr>
              <a:xfrm>
                <a:off x="2391506" y="2329719"/>
                <a:ext cx="3973830" cy="625475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36 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+ 10 – 1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45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kumimoji="0" lang="fr-FR" sz="105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3D22699C-015A-F8C5-4A12-F0021A96CD9C}"/>
                  </a:ext>
                </a:extLst>
              </p:cNvPr>
              <p:cNvSpPr txBox="1"/>
              <p:nvPr/>
            </p:nvSpPr>
            <p:spPr>
              <a:xfrm>
                <a:off x="534221" y="2329719"/>
                <a:ext cx="182658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376 + </a:t>
                </a: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9</a:t>
                </a: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=</a:t>
                </a:r>
              </a:p>
            </p:txBody>
          </p:sp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D6B6BFCA-AD67-27C2-19F3-40EE213F2B9F}"/>
                  </a:ext>
                </a:extLst>
              </p:cNvPr>
              <p:cNvSpPr txBox="1"/>
              <p:nvPr/>
            </p:nvSpPr>
            <p:spPr>
              <a:xfrm>
                <a:off x="513931" y="1564164"/>
                <a:ext cx="58135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Pour ajouter 9 à un nombre</a:t>
                </a:r>
                <a:r>
                  <a:rPr kumimoji="0" lang="fr-F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on ajoute 10, c’est-à-dire 1 dizaine, puis on soustrait 1.</a:t>
                </a:r>
              </a:p>
            </p:txBody>
          </p:sp>
        </p:grpSp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9ADCB01D-D193-1D82-7121-79656C8A8D54}"/>
                </a:ext>
              </a:extLst>
            </p:cNvPr>
            <p:cNvGrpSpPr/>
            <p:nvPr/>
          </p:nvGrpSpPr>
          <p:grpSpPr>
            <a:xfrm>
              <a:off x="357496" y="4337500"/>
              <a:ext cx="5990247" cy="1885307"/>
              <a:chOff x="395379" y="611455"/>
              <a:chExt cx="5990247" cy="1885307"/>
            </a:xfrm>
          </p:grpSpPr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FB4AB123-C6CC-A7A6-B2B8-490CD268E073}"/>
                  </a:ext>
                </a:extLst>
              </p:cNvPr>
              <p:cNvSpPr txBox="1"/>
              <p:nvPr/>
            </p:nvSpPr>
            <p:spPr>
              <a:xfrm>
                <a:off x="395379" y="611455"/>
                <a:ext cx="5939384" cy="3743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99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  <a:sym typeface="Webdings" panose="05030102010509060703" pitchFamily="18" charset="2"/>
                  </a:rPr>
                  <a:t></a:t>
                </a:r>
                <a:r>
                  <a:rPr kumimoji="0" lang="fr-FR" sz="18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73B959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Ajouter 8,18,28,38</a:t>
                </a:r>
                <a:endParaRPr kumimoji="0" lang="fr-FR" sz="1100" b="0" i="0" u="none" strike="noStrike" kern="100" cap="none" spc="0" normalizeH="0" baseline="0" noProof="0" dirty="0">
                  <a:ln>
                    <a:noFill/>
                  </a:ln>
                  <a:solidFill>
                    <a:srgbClr val="73B959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Zone de texte 2">
                <a:extLst>
                  <a:ext uri="{FF2B5EF4-FFF2-40B4-BE49-F238E27FC236}">
                    <a16:creationId xmlns:a16="http://schemas.microsoft.com/office/drawing/2014/main" id="{C1D4FB7B-8E6C-C0CB-91BF-CF422ADB4F9E}"/>
                  </a:ext>
                </a:extLst>
              </p:cNvPr>
              <p:cNvSpPr txBox="1"/>
              <p:nvPr/>
            </p:nvSpPr>
            <p:spPr>
              <a:xfrm>
                <a:off x="1588770" y="1871287"/>
                <a:ext cx="3973830" cy="625475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483 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+ 10 – 2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491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kumimoji="0" lang="fr-FR" sz="105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B9984E05-E691-A7A8-ED96-380899FD64BB}"/>
                  </a:ext>
                </a:extLst>
              </p:cNvPr>
              <p:cNvSpPr txBox="1"/>
              <p:nvPr/>
            </p:nvSpPr>
            <p:spPr>
              <a:xfrm>
                <a:off x="590122" y="1887620"/>
                <a:ext cx="16459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483 + </a:t>
                </a: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</a:t>
                </a: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=</a:t>
                </a:r>
              </a:p>
            </p:txBody>
          </p:sp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01C95BC3-CD21-DA00-CF78-BFF146CDF354}"/>
                  </a:ext>
                </a:extLst>
              </p:cNvPr>
              <p:cNvSpPr txBox="1"/>
              <p:nvPr/>
            </p:nvSpPr>
            <p:spPr>
              <a:xfrm>
                <a:off x="572104" y="1130108"/>
                <a:ext cx="58135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Pour ajouter 8 à un nombre</a:t>
                </a:r>
                <a:r>
                  <a:rPr kumimoji="0" lang="fr-F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on ajoute 10, c’est-à-dire 1 dizaine, puis on soustrait 2.</a:t>
                </a:r>
              </a:p>
            </p:txBody>
          </p:sp>
        </p:grpSp>
        <p:grpSp>
          <p:nvGrpSpPr>
            <p:cNvPr id="21" name="Groupe 20">
              <a:extLst>
                <a:ext uri="{FF2B5EF4-FFF2-40B4-BE49-F238E27FC236}">
                  <a16:creationId xmlns:a16="http://schemas.microsoft.com/office/drawing/2014/main" id="{CA8FF8F9-6597-9577-962D-5978399592BB}"/>
                </a:ext>
              </a:extLst>
            </p:cNvPr>
            <p:cNvGrpSpPr/>
            <p:nvPr/>
          </p:nvGrpSpPr>
          <p:grpSpPr>
            <a:xfrm>
              <a:off x="494281" y="6126467"/>
              <a:ext cx="5813522" cy="1361874"/>
              <a:chOff x="513931" y="1564164"/>
              <a:chExt cx="5813522" cy="1361874"/>
            </a:xfrm>
          </p:grpSpPr>
          <p:sp>
            <p:nvSpPr>
              <p:cNvPr id="22" name="Zone de texte 2">
                <a:extLst>
                  <a:ext uri="{FF2B5EF4-FFF2-40B4-BE49-F238E27FC236}">
                    <a16:creationId xmlns:a16="http://schemas.microsoft.com/office/drawing/2014/main" id="{E8952547-FBBD-7A24-2372-A819B325AFDC}"/>
                  </a:ext>
                </a:extLst>
              </p:cNvPr>
              <p:cNvSpPr txBox="1"/>
              <p:nvPr/>
            </p:nvSpPr>
            <p:spPr>
              <a:xfrm>
                <a:off x="1656883" y="2300563"/>
                <a:ext cx="3477583" cy="625475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715 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+ 30 – 2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743</a:t>
                </a:r>
                <a:endParaRPr kumimoji="0" lang="fr-FR" sz="105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A37CD717-0798-809F-A39C-DD2C12E176D1}"/>
                  </a:ext>
                </a:extLst>
              </p:cNvPr>
              <p:cNvSpPr txBox="1"/>
              <p:nvPr/>
            </p:nvSpPr>
            <p:spPr>
              <a:xfrm>
                <a:off x="513931" y="2315573"/>
                <a:ext cx="16459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715 + </a:t>
                </a: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28</a:t>
                </a: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=</a:t>
                </a:r>
              </a:p>
            </p:txBody>
          </p:sp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BDDA903C-FEEB-34EC-A71F-67A44CD894F5}"/>
                  </a:ext>
                </a:extLst>
              </p:cNvPr>
              <p:cNvSpPr txBox="1"/>
              <p:nvPr/>
            </p:nvSpPr>
            <p:spPr>
              <a:xfrm>
                <a:off x="513931" y="1564164"/>
                <a:ext cx="58135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Pour ajouter 18, 28 ou 38 à un nombre</a:t>
                </a:r>
                <a:r>
                  <a:rPr kumimoji="0" lang="fr-F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on ajoute 20,30 ou 40 (2, 3 ou 4 dizaines), puis on soustrait 2.</a:t>
                </a:r>
              </a:p>
            </p:txBody>
          </p:sp>
        </p:grpSp>
        <p:sp>
          <p:nvSpPr>
            <p:cNvPr id="25" name="Zone de texte 2">
              <a:extLst>
                <a:ext uri="{FF2B5EF4-FFF2-40B4-BE49-F238E27FC236}">
                  <a16:creationId xmlns:a16="http://schemas.microsoft.com/office/drawing/2014/main" id="{763679B4-8E0B-CFA1-FBCE-F201FD87AEB6}"/>
                </a:ext>
              </a:extLst>
            </p:cNvPr>
            <p:cNvSpPr txBox="1"/>
            <p:nvPr/>
          </p:nvSpPr>
          <p:spPr>
            <a:xfrm>
              <a:off x="1550887" y="2311074"/>
              <a:ext cx="3973830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376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+ 10 – 1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385</a:t>
              </a:r>
              <a:endParaRPr kumimoji="0" lang="fr-FR" sz="105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7D67254F-E9A2-35B3-AEB1-AC56CAFA0404}"/>
                </a:ext>
              </a:extLst>
            </p:cNvPr>
            <p:cNvGrpSpPr/>
            <p:nvPr/>
          </p:nvGrpSpPr>
          <p:grpSpPr>
            <a:xfrm>
              <a:off x="508313" y="2950832"/>
              <a:ext cx="5839430" cy="1376443"/>
              <a:chOff x="488023" y="1564164"/>
              <a:chExt cx="5839430" cy="1376443"/>
            </a:xfrm>
          </p:grpSpPr>
          <p:sp>
            <p:nvSpPr>
              <p:cNvPr id="27" name="Zone de texte 2">
                <a:extLst>
                  <a:ext uri="{FF2B5EF4-FFF2-40B4-BE49-F238E27FC236}">
                    <a16:creationId xmlns:a16="http://schemas.microsoft.com/office/drawing/2014/main" id="{9EFE1A07-4E42-C25D-2D2F-DB3BA233B0C2}"/>
                  </a:ext>
                </a:extLst>
              </p:cNvPr>
              <p:cNvSpPr txBox="1"/>
              <p:nvPr/>
            </p:nvSpPr>
            <p:spPr>
              <a:xfrm>
                <a:off x="1631037" y="2315132"/>
                <a:ext cx="3477583" cy="625475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574 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+ 20 – 1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:r>
                  <a:rPr kumimoji="0" lang="fr-FR" sz="2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593</a:t>
                </a:r>
                <a:endParaRPr kumimoji="0" lang="fr-FR" sz="105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7D580176-6CA5-2BA2-B54F-174E2DA601E8}"/>
                  </a:ext>
                </a:extLst>
              </p:cNvPr>
              <p:cNvSpPr txBox="1"/>
              <p:nvPr/>
            </p:nvSpPr>
            <p:spPr>
              <a:xfrm>
                <a:off x="488023" y="2325357"/>
                <a:ext cx="16459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574 + </a:t>
                </a: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19</a:t>
                </a:r>
                <a:r>
                  <a:rPr kumimoji="0" lang="fr-F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=</a:t>
                </a:r>
              </a:p>
            </p:txBody>
          </p:sp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88EEB78A-10D8-DF48-3F51-AC33CB86B8E8}"/>
                  </a:ext>
                </a:extLst>
              </p:cNvPr>
              <p:cNvSpPr txBox="1"/>
              <p:nvPr/>
            </p:nvSpPr>
            <p:spPr>
              <a:xfrm>
                <a:off x="513931" y="1564164"/>
                <a:ext cx="58135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Pour ajouter 19, 29 ou 39 à un nombre</a:t>
                </a:r>
                <a:r>
                  <a:rPr kumimoji="0" lang="fr-F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on ajoute 20,30 ou 40 (2, 3 ou 4 dizaines), puis on soustrait 1.</a:t>
                </a:r>
              </a:p>
            </p:txBody>
          </p: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A24689FE-193A-E490-F20E-EE30E9682B0B}"/>
                </a:ext>
              </a:extLst>
            </p:cNvPr>
            <p:cNvSpPr txBox="1"/>
            <p:nvPr/>
          </p:nvSpPr>
          <p:spPr>
            <a:xfrm>
              <a:off x="357496" y="7808594"/>
              <a:ext cx="5939384" cy="374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</a:t>
              </a:r>
              <a:r>
                <a:rPr kumimoji="0" lang="fr-FR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73B959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AUTRES CAS</a:t>
              </a:r>
              <a:endParaRPr kumimoji="0" lang="fr-FR" sz="1100" b="0" i="0" u="none" strike="noStrike" kern="100" cap="none" spc="0" normalizeH="0" baseline="0" noProof="0" dirty="0">
                <a:ln>
                  <a:noFill/>
                </a:ln>
                <a:solidFill>
                  <a:srgbClr val="73B95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EAFC8ADC-3160-2257-A21C-EBCE1169DD81}"/>
                </a:ext>
              </a:extLst>
            </p:cNvPr>
            <p:cNvSpPr txBox="1"/>
            <p:nvPr/>
          </p:nvSpPr>
          <p:spPr>
            <a:xfrm>
              <a:off x="689877" y="8734074"/>
              <a:ext cx="1645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81 + </a:t>
              </a: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</a:t>
              </a:r>
              <a:r>
                <a: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=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1D5FADCE-DFC2-767D-9C08-75E7B96C4E5A}"/>
                </a:ext>
              </a:extLst>
            </p:cNvPr>
            <p:cNvSpPr txBox="1"/>
            <p:nvPr/>
          </p:nvSpPr>
          <p:spPr>
            <a:xfrm>
              <a:off x="483358" y="8097205"/>
              <a:ext cx="58135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J’observe les nombres: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&gt; Si le nombre finit par 0 ou 1, j’additionne les unités.</a:t>
              </a:r>
            </a:p>
          </p:txBody>
        </p:sp>
        <p:sp>
          <p:nvSpPr>
            <p:cNvPr id="33" name="Zone de texte 2">
              <a:extLst>
                <a:ext uri="{FF2B5EF4-FFF2-40B4-BE49-F238E27FC236}">
                  <a16:creationId xmlns:a16="http://schemas.microsoft.com/office/drawing/2014/main" id="{398234BD-71FB-4452-F466-058EF5DF8C20}"/>
                </a:ext>
              </a:extLst>
            </p:cNvPr>
            <p:cNvSpPr txBox="1"/>
            <p:nvPr/>
          </p:nvSpPr>
          <p:spPr>
            <a:xfrm>
              <a:off x="1597748" y="8726456"/>
              <a:ext cx="3309827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80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+ 1 + 8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kumimoji="0" lang="fr-FR" sz="2000" b="0" i="0" u="none" strike="noStrike" kern="1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89</a:t>
              </a:r>
              <a:endParaRPr kumimoji="0" lang="fr-FR" sz="105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DC71376F-F8C1-C77B-A638-36E0C75A5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65564" y="2049902"/>
              <a:ext cx="1622250" cy="756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B4F65265-746D-8FFD-5214-C4B3007A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5833" y="3547451"/>
              <a:ext cx="1597293" cy="756000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A9BA7516-2530-827D-21AB-B731F13805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89207" y="5331341"/>
              <a:ext cx="1612286" cy="756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3ADD6E15-F891-EFFB-CD03-BD74889EFC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65564" y="6877876"/>
              <a:ext cx="1581428" cy="756000"/>
            </a:xfrm>
            <a:prstGeom prst="rect">
              <a:avLst/>
            </a:prstGeom>
          </p:spPr>
        </p:pic>
      </p:grpSp>
      <p:pic>
        <p:nvPicPr>
          <p:cNvPr id="39" name="Image 38">
            <a:extLst>
              <a:ext uri="{FF2B5EF4-FFF2-40B4-BE49-F238E27FC236}">
                <a16:creationId xmlns:a16="http://schemas.microsoft.com/office/drawing/2014/main" id="{738D3DCA-1B47-D847-7B81-39288DD2AE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37" y="146460"/>
            <a:ext cx="717840" cy="495275"/>
          </a:xfrm>
          <a:prstGeom prst="rect">
            <a:avLst/>
          </a:prstGeom>
        </p:spPr>
      </p:pic>
      <p:sp>
        <p:nvSpPr>
          <p:cNvPr id="40" name="ZoneTexte 39">
            <a:extLst>
              <a:ext uri="{FF2B5EF4-FFF2-40B4-BE49-F238E27FC236}">
                <a16:creationId xmlns:a16="http://schemas.microsoft.com/office/drawing/2014/main" id="{81A2FB64-D0F6-0E1F-D232-838D5DEEB61A}"/>
              </a:ext>
            </a:extLst>
          </p:cNvPr>
          <p:cNvSpPr txBox="1"/>
          <p:nvPr/>
        </p:nvSpPr>
        <p:spPr>
          <a:xfrm>
            <a:off x="5740943" y="178252"/>
            <a:ext cx="717840" cy="400110"/>
          </a:xfrm>
          <a:prstGeom prst="rect">
            <a:avLst/>
          </a:prstGeom>
          <a:solidFill>
            <a:srgbClr val="009999"/>
          </a:solidFill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</a:rPr>
              <a:t>CM2</a:t>
            </a:r>
          </a:p>
        </p:txBody>
      </p:sp>
    </p:spTree>
    <p:extLst>
      <p:ext uri="{BB962C8B-B14F-4D97-AF65-F5344CB8AC3E}">
        <p14:creationId xmlns:p14="http://schemas.microsoft.com/office/powerpoint/2010/main" val="14888541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188</Words>
  <Application>Microsoft Office PowerPoint</Application>
  <PresentationFormat>Format A4 (210 x 297 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1</cp:revision>
  <dcterms:created xsi:type="dcterms:W3CDTF">2026-07-11T06:34:23Z</dcterms:created>
  <dcterms:modified xsi:type="dcterms:W3CDTF">2026-07-11T06:36:23Z</dcterms:modified>
</cp:coreProperties>
</file>