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9"/>
  </p:handoutMasterIdLst>
  <p:sldIdLst>
    <p:sldId id="305" r:id="rId2"/>
    <p:sldId id="273" r:id="rId3"/>
    <p:sldId id="274" r:id="rId4"/>
    <p:sldId id="277" r:id="rId5"/>
    <p:sldId id="278" r:id="rId6"/>
    <p:sldId id="275" r:id="rId7"/>
    <p:sldId id="276" r:id="rId8"/>
    <p:sldId id="279" r:id="rId9"/>
    <p:sldId id="280" r:id="rId10"/>
    <p:sldId id="281" r:id="rId11"/>
    <p:sldId id="282" r:id="rId12"/>
    <p:sldId id="283" r:id="rId13"/>
    <p:sldId id="284" r:id="rId14"/>
    <p:sldId id="287" r:id="rId15"/>
    <p:sldId id="288" r:id="rId16"/>
    <p:sldId id="285" r:id="rId17"/>
    <p:sldId id="286" r:id="rId1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4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497" y="5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28/06/2026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1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7B18BB87-8701-9A3E-2EE0-68D045E5F73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28/06/2026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28/06/2026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28/06/2026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28/06/2026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28/06/2026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28/06/2026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28/06/2026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28/06/2026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28/06/2026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28/06/2026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28/06/2026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A8DF6F-461A-4669-0834-FEFB161C2E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9C966ACC-715D-E932-EAAE-60043F04A73B}"/>
              </a:ext>
            </a:extLst>
          </p:cNvPr>
          <p:cNvSpPr/>
          <p:nvPr/>
        </p:nvSpPr>
        <p:spPr>
          <a:xfrm>
            <a:off x="0" y="330200"/>
            <a:ext cx="9144000" cy="65278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31343C2C-46D5-27F5-ACC1-7934222628BC}"/>
              </a:ext>
            </a:extLst>
          </p:cNvPr>
          <p:cNvSpPr txBox="1"/>
          <p:nvPr/>
        </p:nvSpPr>
        <p:spPr>
          <a:xfrm>
            <a:off x="2063750" y="3009900"/>
            <a:ext cx="5016500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2800" b="1" dirty="0">
              <a:solidFill>
                <a:schemeClr val="bg1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è"/>
            </a:pPr>
            <a:r>
              <a:rPr lang="fr-FR" sz="3200" b="1" dirty="0">
                <a:solidFill>
                  <a:schemeClr val="bg1"/>
                </a:solidFill>
              </a:rPr>
              <a:t>Je connais les doubles et je sais calculer </a:t>
            </a:r>
            <a:r>
              <a:rPr lang="fr-FR" sz="3200" b="1">
                <a:solidFill>
                  <a:schemeClr val="bg1"/>
                </a:solidFill>
              </a:rPr>
              <a:t>le double d’un nombre. </a:t>
            </a:r>
            <a:endParaRPr lang="fr-FR" sz="3200" b="1" dirty="0">
              <a:solidFill>
                <a:schemeClr val="bg1"/>
              </a:solidFill>
            </a:endParaRP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4D6A2D50-2F24-BC76-21C6-52F57C5FA8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571176"/>
            <a:ext cx="1835150" cy="1266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5539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6905D9-808C-7705-AD28-21F2335E03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07F9833-EC78-4C61-40D1-D42EDE1816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452" y="390709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sz="3600" dirty="0">
                <a:sym typeface="Webdings" panose="05030102010509060703" pitchFamily="18" charset="2"/>
              </a:rPr>
              <a:t>Ecris les réponse</a:t>
            </a:r>
            <a:r>
              <a:rPr lang="fr-FR" dirty="0">
                <a:sym typeface="Webdings" panose="05030102010509060703" pitchFamily="18" charset="2"/>
              </a:rPr>
              <a:t>s sur ton ardoise. </a:t>
            </a:r>
            <a:endParaRPr lang="fr-FR" sz="3600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8B94744-3288-E28C-5B6F-A1E88984BBE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5/8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210BDAEC-C6EE-B17E-2141-442B59832DE8}"/>
              </a:ext>
            </a:extLst>
          </p:cNvPr>
          <p:cNvSpPr txBox="1"/>
          <p:nvPr/>
        </p:nvSpPr>
        <p:spPr>
          <a:xfrm>
            <a:off x="1622287" y="1813173"/>
            <a:ext cx="3532505" cy="12311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dirty="0"/>
              <a:t>Le double de 90 est : …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562294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0D8AD2-58A8-1459-9FCE-25656AD8D1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ZoneTexte 34">
            <a:extLst>
              <a:ext uri="{FF2B5EF4-FFF2-40B4-BE49-F238E27FC236}">
                <a16:creationId xmlns:a16="http://schemas.microsoft.com/office/drawing/2014/main" id="{C167FDE4-422B-4057-F8C7-81DEA24E783A}"/>
              </a:ext>
            </a:extLst>
          </p:cNvPr>
          <p:cNvSpPr txBox="1"/>
          <p:nvPr/>
        </p:nvSpPr>
        <p:spPr>
          <a:xfrm>
            <a:off x="1622287" y="1813173"/>
            <a:ext cx="3711216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dirty="0"/>
              <a:t>Le double de 90 est : …</a:t>
            </a:r>
          </a:p>
          <a:p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72A3E38A-21D2-6B4A-F4A7-C8DD141552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  <a:sym typeface="Webdings" panose="05030102010509060703" pitchFamily="18" charset="2"/>
              </a:rPr>
              <a:t>Correction</a:t>
            </a:r>
            <a:endParaRPr lang="fr-FR" sz="3600" dirty="0">
              <a:solidFill>
                <a:srgbClr val="C00000"/>
              </a:solidFill>
            </a:endParaRP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24B5B04-D2B3-4AB5-9D30-89BCFED70E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EB2D0958-38E3-87E2-D03E-BF54EDACCDC6}"/>
              </a:ext>
            </a:extLst>
          </p:cNvPr>
          <p:cNvSpPr txBox="1"/>
          <p:nvPr/>
        </p:nvSpPr>
        <p:spPr>
          <a:xfrm>
            <a:off x="4753590" y="1942110"/>
            <a:ext cx="1159826" cy="83099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fr-FR" sz="4800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180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2A8A3A1-3753-7427-A2DD-9C106F29B7A5}"/>
              </a:ext>
            </a:extLst>
          </p:cNvPr>
          <p:cNvSpPr txBox="1"/>
          <p:nvPr/>
        </p:nvSpPr>
        <p:spPr>
          <a:xfrm>
            <a:off x="3859554" y="2625046"/>
            <a:ext cx="7943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90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0BED94E5-D249-112E-FE72-51E91FB7AF03}"/>
              </a:ext>
            </a:extLst>
          </p:cNvPr>
          <p:cNvSpPr txBox="1"/>
          <p:nvPr/>
        </p:nvSpPr>
        <p:spPr>
          <a:xfrm>
            <a:off x="3708151" y="5608186"/>
            <a:ext cx="10334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rgbClr val="FF0000"/>
                </a:solidFill>
              </a:rPr>
              <a:t>180</a:t>
            </a:r>
          </a:p>
        </p:txBody>
      </p:sp>
      <p:grpSp>
        <p:nvGrpSpPr>
          <p:cNvPr id="7" name="Groupe 6">
            <a:extLst>
              <a:ext uri="{FF2B5EF4-FFF2-40B4-BE49-F238E27FC236}">
                <a16:creationId xmlns:a16="http://schemas.microsoft.com/office/drawing/2014/main" id="{A80920F7-5DE4-8BEA-98AF-29082A54B68D}"/>
              </a:ext>
            </a:extLst>
          </p:cNvPr>
          <p:cNvGrpSpPr/>
          <p:nvPr/>
        </p:nvGrpSpPr>
        <p:grpSpPr>
          <a:xfrm rot="10800000" flipV="1">
            <a:off x="3915732" y="5312212"/>
            <a:ext cx="623599" cy="350493"/>
            <a:chOff x="6008243" y="4960698"/>
            <a:chExt cx="1499958" cy="761166"/>
          </a:xfrm>
        </p:grpSpPr>
        <p:cxnSp>
          <p:nvCxnSpPr>
            <p:cNvPr id="8" name="Connecteur droit 7">
              <a:extLst>
                <a:ext uri="{FF2B5EF4-FFF2-40B4-BE49-F238E27FC236}">
                  <a16:creationId xmlns:a16="http://schemas.microsoft.com/office/drawing/2014/main" id="{35530C47-4460-B15F-D912-0CDB86F2102D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758222" y="4961002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7068B8F7-D2EA-3B58-7CB3-6873A7216116}"/>
                </a:ext>
              </a:extLst>
            </p:cNvPr>
            <p:cNvCxnSpPr>
              <a:cxnSpLocks/>
            </p:cNvCxnSpPr>
            <p:nvPr/>
          </p:nvCxnSpPr>
          <p:spPr>
            <a:xfrm>
              <a:off x="6008243" y="4972189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e 9">
            <a:extLst>
              <a:ext uri="{FF2B5EF4-FFF2-40B4-BE49-F238E27FC236}">
                <a16:creationId xmlns:a16="http://schemas.microsoft.com/office/drawing/2014/main" id="{FCFB6E26-6806-936E-D58E-3AB6F9541F1F}"/>
              </a:ext>
            </a:extLst>
          </p:cNvPr>
          <p:cNvGrpSpPr/>
          <p:nvPr/>
        </p:nvGrpSpPr>
        <p:grpSpPr>
          <a:xfrm flipV="1">
            <a:off x="3955524" y="3256258"/>
            <a:ext cx="623599" cy="345483"/>
            <a:chOff x="6008243" y="4960698"/>
            <a:chExt cx="1499958" cy="761166"/>
          </a:xfrm>
        </p:grpSpPr>
        <p:cxnSp>
          <p:nvCxnSpPr>
            <p:cNvPr id="11" name="Connecteur droit 10">
              <a:extLst>
                <a:ext uri="{FF2B5EF4-FFF2-40B4-BE49-F238E27FC236}">
                  <a16:creationId xmlns:a16="http://schemas.microsoft.com/office/drawing/2014/main" id="{1A80509E-09AA-C7A3-8E9F-B4C1C5F5053F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758222" y="4961002"/>
              <a:ext cx="750283" cy="749675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cteur droit 11">
              <a:extLst>
                <a:ext uri="{FF2B5EF4-FFF2-40B4-BE49-F238E27FC236}">
                  <a16:creationId xmlns:a16="http://schemas.microsoft.com/office/drawing/2014/main" id="{09F4F98A-2D2A-1328-EFE1-736A221EA8EB}"/>
                </a:ext>
              </a:extLst>
            </p:cNvPr>
            <p:cNvCxnSpPr>
              <a:cxnSpLocks/>
            </p:cNvCxnSpPr>
            <p:nvPr/>
          </p:nvCxnSpPr>
          <p:spPr>
            <a:xfrm>
              <a:off x="6008243" y="4972189"/>
              <a:ext cx="750283" cy="749675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Flèche : bas 12">
            <a:extLst>
              <a:ext uri="{FF2B5EF4-FFF2-40B4-BE49-F238E27FC236}">
                <a16:creationId xmlns:a16="http://schemas.microsoft.com/office/drawing/2014/main" id="{156C38A2-380C-734D-DEAB-A521DE3758DC}"/>
              </a:ext>
            </a:extLst>
          </p:cNvPr>
          <p:cNvSpPr/>
          <p:nvPr/>
        </p:nvSpPr>
        <p:spPr>
          <a:xfrm>
            <a:off x="4100872" y="4231740"/>
            <a:ext cx="311673" cy="571060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8208DCC8-402F-5651-1EB6-EA3F482286A0}"/>
              </a:ext>
            </a:extLst>
          </p:cNvPr>
          <p:cNvSpPr txBox="1"/>
          <p:nvPr/>
        </p:nvSpPr>
        <p:spPr>
          <a:xfrm>
            <a:off x="1978582" y="4658915"/>
            <a:ext cx="4385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100 + 80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3720ED81-B437-CCD6-5D8E-D03B94D97C70}"/>
              </a:ext>
            </a:extLst>
          </p:cNvPr>
          <p:cNvSpPr txBox="1"/>
          <p:nvPr/>
        </p:nvSpPr>
        <p:spPr>
          <a:xfrm>
            <a:off x="4271075" y="4265857"/>
            <a:ext cx="15851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double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B944F3C1-C2EB-5DF9-4696-A7C6DF59C223}"/>
              </a:ext>
            </a:extLst>
          </p:cNvPr>
          <p:cNvSpPr txBox="1"/>
          <p:nvPr/>
        </p:nvSpPr>
        <p:spPr>
          <a:xfrm>
            <a:off x="2021037" y="3541860"/>
            <a:ext cx="4385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50 + 40</a:t>
            </a:r>
          </a:p>
        </p:txBody>
      </p:sp>
    </p:spTree>
    <p:extLst>
      <p:ext uri="{BB962C8B-B14F-4D97-AF65-F5344CB8AC3E}">
        <p14:creationId xmlns:p14="http://schemas.microsoft.com/office/powerpoint/2010/main" val="1697049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13" grpId="0" animBg="1"/>
      <p:bldP spid="14" grpId="0"/>
      <p:bldP spid="15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9A1073-379E-AD31-D2C7-9857C91823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0368DF0-BC23-DCC9-7EF3-0366C9281D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452" y="390709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sz="3600" dirty="0">
                <a:sym typeface="Webdings" panose="05030102010509060703" pitchFamily="18" charset="2"/>
              </a:rPr>
              <a:t>Ecris les réponse</a:t>
            </a:r>
            <a:r>
              <a:rPr lang="fr-FR" dirty="0">
                <a:sym typeface="Webdings" panose="05030102010509060703" pitchFamily="18" charset="2"/>
              </a:rPr>
              <a:t>s sur ton ardoise. </a:t>
            </a:r>
            <a:endParaRPr lang="fr-FR" sz="3600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F1C10A4-1069-B668-3B4C-A836A7CD1F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6/8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7EC6DE5-96C1-A1F8-356B-15C7D2AD31B8}"/>
              </a:ext>
            </a:extLst>
          </p:cNvPr>
          <p:cNvSpPr txBox="1"/>
          <p:nvPr/>
        </p:nvSpPr>
        <p:spPr>
          <a:xfrm>
            <a:off x="1622287" y="1813173"/>
            <a:ext cx="3715248" cy="12311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dirty="0"/>
              <a:t>Le double de 350 est : …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875668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2C944D-9A51-23DB-10B3-74EF4516A5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ZoneTexte 34">
            <a:extLst>
              <a:ext uri="{FF2B5EF4-FFF2-40B4-BE49-F238E27FC236}">
                <a16:creationId xmlns:a16="http://schemas.microsoft.com/office/drawing/2014/main" id="{FB580EBB-88FE-FE19-EE86-1A7180E82D35}"/>
              </a:ext>
            </a:extLst>
          </p:cNvPr>
          <p:cNvSpPr txBox="1"/>
          <p:nvPr/>
        </p:nvSpPr>
        <p:spPr>
          <a:xfrm>
            <a:off x="1622287" y="1813173"/>
            <a:ext cx="3711216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dirty="0"/>
              <a:t>Le double de 350 est : …</a:t>
            </a:r>
          </a:p>
          <a:p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50DCD979-D055-A066-B7A3-68C4FF8DC9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  <a:sym typeface="Webdings" panose="05030102010509060703" pitchFamily="18" charset="2"/>
              </a:rPr>
              <a:t>Correction</a:t>
            </a:r>
            <a:endParaRPr lang="fr-FR" sz="3600" dirty="0">
              <a:solidFill>
                <a:srgbClr val="C00000"/>
              </a:solidFill>
            </a:endParaRP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7FA04FD-BE0F-448C-2D01-5A5F14907AC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6/8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9F2CDC59-3D91-C7B3-2015-E3AE531AF88E}"/>
              </a:ext>
            </a:extLst>
          </p:cNvPr>
          <p:cNvSpPr txBox="1"/>
          <p:nvPr/>
        </p:nvSpPr>
        <p:spPr>
          <a:xfrm>
            <a:off x="4927465" y="1918476"/>
            <a:ext cx="1194660" cy="83099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fr-FR" sz="4800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700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69C86EF9-36BC-23FD-30FD-80E314439917}"/>
              </a:ext>
            </a:extLst>
          </p:cNvPr>
          <p:cNvSpPr txBox="1"/>
          <p:nvPr/>
        </p:nvSpPr>
        <p:spPr>
          <a:xfrm>
            <a:off x="3708151" y="2617055"/>
            <a:ext cx="106791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350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0C9803E-75AF-5E95-EDB7-7DD36C3934C5}"/>
              </a:ext>
            </a:extLst>
          </p:cNvPr>
          <p:cNvSpPr txBox="1"/>
          <p:nvPr/>
        </p:nvSpPr>
        <p:spPr>
          <a:xfrm>
            <a:off x="3708151" y="5608186"/>
            <a:ext cx="10334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rgbClr val="FF0000"/>
                </a:solidFill>
              </a:rPr>
              <a:t>700</a:t>
            </a:r>
          </a:p>
        </p:txBody>
      </p:sp>
      <p:grpSp>
        <p:nvGrpSpPr>
          <p:cNvPr id="7" name="Groupe 6">
            <a:extLst>
              <a:ext uri="{FF2B5EF4-FFF2-40B4-BE49-F238E27FC236}">
                <a16:creationId xmlns:a16="http://schemas.microsoft.com/office/drawing/2014/main" id="{6809341A-0CA5-340D-B97E-CD92F61EDD6F}"/>
              </a:ext>
            </a:extLst>
          </p:cNvPr>
          <p:cNvGrpSpPr/>
          <p:nvPr/>
        </p:nvGrpSpPr>
        <p:grpSpPr>
          <a:xfrm rot="10800000" flipV="1">
            <a:off x="3915732" y="5312212"/>
            <a:ext cx="623599" cy="350493"/>
            <a:chOff x="6008243" y="4960698"/>
            <a:chExt cx="1499958" cy="761166"/>
          </a:xfrm>
        </p:grpSpPr>
        <p:cxnSp>
          <p:nvCxnSpPr>
            <p:cNvPr id="8" name="Connecteur droit 7">
              <a:extLst>
                <a:ext uri="{FF2B5EF4-FFF2-40B4-BE49-F238E27FC236}">
                  <a16:creationId xmlns:a16="http://schemas.microsoft.com/office/drawing/2014/main" id="{5454719A-AFDC-F9BA-D38E-A479B6719647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758222" y="4961002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D53A9695-2127-AA55-5A63-34CD0ADD4B79}"/>
                </a:ext>
              </a:extLst>
            </p:cNvPr>
            <p:cNvCxnSpPr>
              <a:cxnSpLocks/>
            </p:cNvCxnSpPr>
            <p:nvPr/>
          </p:nvCxnSpPr>
          <p:spPr>
            <a:xfrm>
              <a:off x="6008243" y="4972189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e 9">
            <a:extLst>
              <a:ext uri="{FF2B5EF4-FFF2-40B4-BE49-F238E27FC236}">
                <a16:creationId xmlns:a16="http://schemas.microsoft.com/office/drawing/2014/main" id="{00F7175E-0ED3-AB82-5DEF-43133E8BBA1A}"/>
              </a:ext>
            </a:extLst>
          </p:cNvPr>
          <p:cNvGrpSpPr/>
          <p:nvPr/>
        </p:nvGrpSpPr>
        <p:grpSpPr>
          <a:xfrm flipV="1">
            <a:off x="3955524" y="3256258"/>
            <a:ext cx="623599" cy="345483"/>
            <a:chOff x="6008243" y="4960698"/>
            <a:chExt cx="1499958" cy="761166"/>
          </a:xfrm>
        </p:grpSpPr>
        <p:cxnSp>
          <p:nvCxnSpPr>
            <p:cNvPr id="11" name="Connecteur droit 10">
              <a:extLst>
                <a:ext uri="{FF2B5EF4-FFF2-40B4-BE49-F238E27FC236}">
                  <a16:creationId xmlns:a16="http://schemas.microsoft.com/office/drawing/2014/main" id="{01E6BB03-3B2D-1EC9-F1E2-6AB52F796418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758222" y="4961002"/>
              <a:ext cx="750283" cy="749675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cteur droit 11">
              <a:extLst>
                <a:ext uri="{FF2B5EF4-FFF2-40B4-BE49-F238E27FC236}">
                  <a16:creationId xmlns:a16="http://schemas.microsoft.com/office/drawing/2014/main" id="{1CADA78C-C35B-918B-68A5-C261D6CE8A05}"/>
                </a:ext>
              </a:extLst>
            </p:cNvPr>
            <p:cNvCxnSpPr>
              <a:cxnSpLocks/>
            </p:cNvCxnSpPr>
            <p:nvPr/>
          </p:nvCxnSpPr>
          <p:spPr>
            <a:xfrm>
              <a:off x="6008243" y="4972189"/>
              <a:ext cx="750283" cy="749675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Flèche : bas 12">
            <a:extLst>
              <a:ext uri="{FF2B5EF4-FFF2-40B4-BE49-F238E27FC236}">
                <a16:creationId xmlns:a16="http://schemas.microsoft.com/office/drawing/2014/main" id="{4A6E42BA-C1C7-9315-C295-5B5382BEED4D}"/>
              </a:ext>
            </a:extLst>
          </p:cNvPr>
          <p:cNvSpPr/>
          <p:nvPr/>
        </p:nvSpPr>
        <p:spPr>
          <a:xfrm>
            <a:off x="4100872" y="4231740"/>
            <a:ext cx="311673" cy="571060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F8367C2C-6366-19DA-B251-F238B658D59D}"/>
              </a:ext>
            </a:extLst>
          </p:cNvPr>
          <p:cNvSpPr txBox="1"/>
          <p:nvPr/>
        </p:nvSpPr>
        <p:spPr>
          <a:xfrm>
            <a:off x="1978582" y="4658915"/>
            <a:ext cx="4385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600 + 100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37933503-3466-436B-910E-1F188D3761D0}"/>
              </a:ext>
            </a:extLst>
          </p:cNvPr>
          <p:cNvSpPr txBox="1"/>
          <p:nvPr/>
        </p:nvSpPr>
        <p:spPr>
          <a:xfrm>
            <a:off x="4271075" y="4265857"/>
            <a:ext cx="15851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double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D22C16A9-B8D8-7BEB-D76D-7036E16BF294}"/>
              </a:ext>
            </a:extLst>
          </p:cNvPr>
          <p:cNvSpPr txBox="1"/>
          <p:nvPr/>
        </p:nvSpPr>
        <p:spPr>
          <a:xfrm>
            <a:off x="2021037" y="3541860"/>
            <a:ext cx="4385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300 + 50</a:t>
            </a:r>
          </a:p>
        </p:txBody>
      </p:sp>
    </p:spTree>
    <p:extLst>
      <p:ext uri="{BB962C8B-B14F-4D97-AF65-F5344CB8AC3E}">
        <p14:creationId xmlns:p14="http://schemas.microsoft.com/office/powerpoint/2010/main" val="158569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13" grpId="0" animBg="1"/>
      <p:bldP spid="14" grpId="0"/>
      <p:bldP spid="15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653592-A1F4-5AD1-EA15-738CA01021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B004CB2-4EB7-9F4D-AC4A-83ECC59C92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452" y="390709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sz="3600" dirty="0">
                <a:sym typeface="Webdings" panose="05030102010509060703" pitchFamily="18" charset="2"/>
              </a:rPr>
              <a:t>Ecris les réponse</a:t>
            </a:r>
            <a:r>
              <a:rPr lang="fr-FR" dirty="0">
                <a:sym typeface="Webdings" panose="05030102010509060703" pitchFamily="18" charset="2"/>
              </a:rPr>
              <a:t>s sur ton ardoise. </a:t>
            </a:r>
            <a:endParaRPr lang="fr-FR" sz="3600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61C206E-14BF-D41B-F23A-4816B53A11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7/8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C923591F-1172-A27B-A1B6-A16F457A199F}"/>
              </a:ext>
            </a:extLst>
          </p:cNvPr>
          <p:cNvSpPr txBox="1"/>
          <p:nvPr/>
        </p:nvSpPr>
        <p:spPr>
          <a:xfrm>
            <a:off x="1622287" y="1813173"/>
            <a:ext cx="3715248" cy="12311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dirty="0"/>
              <a:t>Le double de 125 est : …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801082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B06CAD-34FB-3D8F-230A-3E64780D8E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ZoneTexte 34">
            <a:extLst>
              <a:ext uri="{FF2B5EF4-FFF2-40B4-BE49-F238E27FC236}">
                <a16:creationId xmlns:a16="http://schemas.microsoft.com/office/drawing/2014/main" id="{CBEC0463-87A0-B9BB-AB0E-5B2DD77F3437}"/>
              </a:ext>
            </a:extLst>
          </p:cNvPr>
          <p:cNvSpPr txBox="1"/>
          <p:nvPr/>
        </p:nvSpPr>
        <p:spPr>
          <a:xfrm>
            <a:off x="1622287" y="1813173"/>
            <a:ext cx="3711216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dirty="0"/>
              <a:t>Le double de 125 est : …</a:t>
            </a:r>
          </a:p>
          <a:p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20BEBB94-92B3-97FF-355C-A3C370D84A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  <a:sym typeface="Webdings" panose="05030102010509060703" pitchFamily="18" charset="2"/>
              </a:rPr>
              <a:t>Correction</a:t>
            </a:r>
            <a:endParaRPr lang="fr-FR" sz="3600" dirty="0">
              <a:solidFill>
                <a:srgbClr val="C00000"/>
              </a:solidFill>
            </a:endParaRP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51CD583-6648-A5AF-A8F5-59A3706E196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7/8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21A071C8-25AA-8C8F-E280-FF57B162658C}"/>
              </a:ext>
            </a:extLst>
          </p:cNvPr>
          <p:cNvSpPr txBox="1"/>
          <p:nvPr/>
        </p:nvSpPr>
        <p:spPr>
          <a:xfrm>
            <a:off x="4937879" y="1890122"/>
            <a:ext cx="1264057" cy="83099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fr-FR" sz="4800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250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F5F7D30A-29E6-7543-7A19-692465BF734B}"/>
              </a:ext>
            </a:extLst>
          </p:cNvPr>
          <p:cNvSpPr txBox="1"/>
          <p:nvPr/>
        </p:nvSpPr>
        <p:spPr>
          <a:xfrm>
            <a:off x="3635421" y="2617055"/>
            <a:ext cx="12640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125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B9653EA0-8797-F595-97E0-F8ED18580CC2}"/>
              </a:ext>
            </a:extLst>
          </p:cNvPr>
          <p:cNvSpPr txBox="1"/>
          <p:nvPr/>
        </p:nvSpPr>
        <p:spPr>
          <a:xfrm>
            <a:off x="3708151" y="5608186"/>
            <a:ext cx="10334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rgbClr val="FF0000"/>
                </a:solidFill>
              </a:rPr>
              <a:t>250</a:t>
            </a:r>
          </a:p>
        </p:txBody>
      </p:sp>
      <p:grpSp>
        <p:nvGrpSpPr>
          <p:cNvPr id="20" name="Groupe 19">
            <a:extLst>
              <a:ext uri="{FF2B5EF4-FFF2-40B4-BE49-F238E27FC236}">
                <a16:creationId xmlns:a16="http://schemas.microsoft.com/office/drawing/2014/main" id="{FED3E33D-987B-74A0-6235-08855DFF2D4C}"/>
              </a:ext>
            </a:extLst>
          </p:cNvPr>
          <p:cNvGrpSpPr/>
          <p:nvPr/>
        </p:nvGrpSpPr>
        <p:grpSpPr>
          <a:xfrm rot="10800000" flipV="1">
            <a:off x="3915732" y="5312212"/>
            <a:ext cx="623599" cy="350493"/>
            <a:chOff x="6008243" y="4960698"/>
            <a:chExt cx="1499958" cy="761166"/>
          </a:xfrm>
        </p:grpSpPr>
        <p:cxnSp>
          <p:nvCxnSpPr>
            <p:cNvPr id="21" name="Connecteur droit 20">
              <a:extLst>
                <a:ext uri="{FF2B5EF4-FFF2-40B4-BE49-F238E27FC236}">
                  <a16:creationId xmlns:a16="http://schemas.microsoft.com/office/drawing/2014/main" id="{51D6519F-C263-0F15-A397-C8E5AE30A332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758222" y="4961002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necteur droit 21">
              <a:extLst>
                <a:ext uri="{FF2B5EF4-FFF2-40B4-BE49-F238E27FC236}">
                  <a16:creationId xmlns:a16="http://schemas.microsoft.com/office/drawing/2014/main" id="{30730235-BB3E-9B3C-23E5-10A79241DD29}"/>
                </a:ext>
              </a:extLst>
            </p:cNvPr>
            <p:cNvCxnSpPr>
              <a:cxnSpLocks/>
            </p:cNvCxnSpPr>
            <p:nvPr/>
          </p:nvCxnSpPr>
          <p:spPr>
            <a:xfrm>
              <a:off x="6008243" y="4972189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Groupe 22">
            <a:extLst>
              <a:ext uri="{FF2B5EF4-FFF2-40B4-BE49-F238E27FC236}">
                <a16:creationId xmlns:a16="http://schemas.microsoft.com/office/drawing/2014/main" id="{CB04B9B5-CAC6-4C7D-F660-B4DDCD7BF95A}"/>
              </a:ext>
            </a:extLst>
          </p:cNvPr>
          <p:cNvGrpSpPr/>
          <p:nvPr/>
        </p:nvGrpSpPr>
        <p:grpSpPr>
          <a:xfrm flipV="1">
            <a:off x="3955524" y="3256258"/>
            <a:ext cx="623599" cy="345483"/>
            <a:chOff x="6008243" y="4960698"/>
            <a:chExt cx="1499958" cy="761166"/>
          </a:xfrm>
        </p:grpSpPr>
        <p:cxnSp>
          <p:nvCxnSpPr>
            <p:cNvPr id="24" name="Connecteur droit 23">
              <a:extLst>
                <a:ext uri="{FF2B5EF4-FFF2-40B4-BE49-F238E27FC236}">
                  <a16:creationId xmlns:a16="http://schemas.microsoft.com/office/drawing/2014/main" id="{BBF1FC99-F7EA-8338-BCE0-4E026AC0562C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758222" y="4961002"/>
              <a:ext cx="750283" cy="749675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necteur droit 24">
              <a:extLst>
                <a:ext uri="{FF2B5EF4-FFF2-40B4-BE49-F238E27FC236}">
                  <a16:creationId xmlns:a16="http://schemas.microsoft.com/office/drawing/2014/main" id="{3DDE708F-028D-4C77-9472-31EAB2AB63A4}"/>
                </a:ext>
              </a:extLst>
            </p:cNvPr>
            <p:cNvCxnSpPr>
              <a:cxnSpLocks/>
            </p:cNvCxnSpPr>
            <p:nvPr/>
          </p:nvCxnSpPr>
          <p:spPr>
            <a:xfrm>
              <a:off x="6008243" y="4972189"/>
              <a:ext cx="750283" cy="749675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Flèche : bas 25">
            <a:extLst>
              <a:ext uri="{FF2B5EF4-FFF2-40B4-BE49-F238E27FC236}">
                <a16:creationId xmlns:a16="http://schemas.microsoft.com/office/drawing/2014/main" id="{81997669-00A4-127E-FDB4-A36D96D5F252}"/>
              </a:ext>
            </a:extLst>
          </p:cNvPr>
          <p:cNvSpPr/>
          <p:nvPr/>
        </p:nvSpPr>
        <p:spPr>
          <a:xfrm>
            <a:off x="4100872" y="4231740"/>
            <a:ext cx="311673" cy="571060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7F4EC1BA-7228-5280-3DFB-D1738379B5F7}"/>
              </a:ext>
            </a:extLst>
          </p:cNvPr>
          <p:cNvSpPr txBox="1"/>
          <p:nvPr/>
        </p:nvSpPr>
        <p:spPr>
          <a:xfrm>
            <a:off x="1978582" y="4658915"/>
            <a:ext cx="4385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200 + 50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6526633A-33F3-FDE9-7514-787D3DED2AEA}"/>
              </a:ext>
            </a:extLst>
          </p:cNvPr>
          <p:cNvSpPr txBox="1"/>
          <p:nvPr/>
        </p:nvSpPr>
        <p:spPr>
          <a:xfrm>
            <a:off x="4271075" y="4265857"/>
            <a:ext cx="15851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double</a:t>
            </a: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B01D5192-B3EA-3714-588F-3DA7B423E3D3}"/>
              </a:ext>
            </a:extLst>
          </p:cNvPr>
          <p:cNvSpPr txBox="1"/>
          <p:nvPr/>
        </p:nvSpPr>
        <p:spPr>
          <a:xfrm>
            <a:off x="2008684" y="3533060"/>
            <a:ext cx="4385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100 + 25</a:t>
            </a:r>
          </a:p>
        </p:txBody>
      </p:sp>
    </p:spTree>
    <p:extLst>
      <p:ext uri="{BB962C8B-B14F-4D97-AF65-F5344CB8AC3E}">
        <p14:creationId xmlns:p14="http://schemas.microsoft.com/office/powerpoint/2010/main" val="1409120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/>
      <p:bldP spid="19" grpId="0"/>
      <p:bldP spid="26" grpId="0" animBg="1"/>
      <p:bldP spid="27" grpId="0"/>
      <p:bldP spid="28" grpId="0"/>
      <p:bldP spid="2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861750-93F3-3DD8-F88D-964D73F793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9FC7ABF-8DBF-3E57-223B-A8EE9B8359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452" y="390709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sz="3600" dirty="0">
                <a:sym typeface="Webdings" panose="05030102010509060703" pitchFamily="18" charset="2"/>
              </a:rPr>
              <a:t>Ecris les réponse</a:t>
            </a:r>
            <a:r>
              <a:rPr lang="fr-FR" dirty="0">
                <a:sym typeface="Webdings" panose="05030102010509060703" pitchFamily="18" charset="2"/>
              </a:rPr>
              <a:t>s sur ton ardoise. </a:t>
            </a:r>
            <a:endParaRPr lang="fr-FR" sz="3600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7737EE-2EE5-43D8-4AC1-B6D2E2F6D44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8/8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1460AFF8-6B02-209E-A650-D4A16C35DE67}"/>
              </a:ext>
            </a:extLst>
          </p:cNvPr>
          <p:cNvSpPr txBox="1"/>
          <p:nvPr/>
        </p:nvSpPr>
        <p:spPr>
          <a:xfrm>
            <a:off x="1622287" y="1813173"/>
            <a:ext cx="3715248" cy="12311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dirty="0"/>
              <a:t>Le double de 275 est : …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717245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F453AE-9264-E813-5003-AE6D97FC9F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ZoneTexte 34">
            <a:extLst>
              <a:ext uri="{FF2B5EF4-FFF2-40B4-BE49-F238E27FC236}">
                <a16:creationId xmlns:a16="http://schemas.microsoft.com/office/drawing/2014/main" id="{9BD74451-D15D-5ED0-840B-453F0CECF017}"/>
              </a:ext>
            </a:extLst>
          </p:cNvPr>
          <p:cNvSpPr txBox="1"/>
          <p:nvPr/>
        </p:nvSpPr>
        <p:spPr>
          <a:xfrm>
            <a:off x="1622287" y="1813173"/>
            <a:ext cx="3711216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dirty="0"/>
              <a:t>Le double de 275 est : …</a:t>
            </a:r>
          </a:p>
          <a:p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C32C6AFC-32ED-0E4C-EF59-6CFD4563C6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  <a:sym typeface="Webdings" panose="05030102010509060703" pitchFamily="18" charset="2"/>
              </a:rPr>
              <a:t>Correction</a:t>
            </a:r>
            <a:endParaRPr lang="fr-FR" sz="3600" dirty="0">
              <a:solidFill>
                <a:srgbClr val="C00000"/>
              </a:solidFill>
            </a:endParaRP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C411322-8F58-1E8B-6821-B5730B7EFD6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8/8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349C8BA2-9FD2-5FBF-2F09-BE37CAD1B471}"/>
              </a:ext>
            </a:extLst>
          </p:cNvPr>
          <p:cNvSpPr txBox="1"/>
          <p:nvPr/>
        </p:nvSpPr>
        <p:spPr>
          <a:xfrm>
            <a:off x="4937879" y="1918476"/>
            <a:ext cx="1264057" cy="83099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fr-FR" sz="4800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550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9BA8993-B9D4-95D6-08D1-D97DD3185724}"/>
              </a:ext>
            </a:extLst>
          </p:cNvPr>
          <p:cNvSpPr txBox="1"/>
          <p:nvPr/>
        </p:nvSpPr>
        <p:spPr>
          <a:xfrm>
            <a:off x="3728287" y="2607832"/>
            <a:ext cx="10783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275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F2C3AFF5-E72B-0A5F-B72C-C432EC24B3BC}"/>
              </a:ext>
            </a:extLst>
          </p:cNvPr>
          <p:cNvSpPr txBox="1"/>
          <p:nvPr/>
        </p:nvSpPr>
        <p:spPr>
          <a:xfrm>
            <a:off x="3708151" y="5608186"/>
            <a:ext cx="10334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>
                <a:solidFill>
                  <a:srgbClr val="FF0000"/>
                </a:solidFill>
              </a:rPr>
              <a:t>550</a:t>
            </a:r>
            <a:endParaRPr lang="fr-FR" sz="4000" dirty="0">
              <a:solidFill>
                <a:srgbClr val="FF0000"/>
              </a:solidFill>
            </a:endParaRPr>
          </a:p>
        </p:txBody>
      </p:sp>
      <p:grpSp>
        <p:nvGrpSpPr>
          <p:cNvPr id="7" name="Groupe 6">
            <a:extLst>
              <a:ext uri="{FF2B5EF4-FFF2-40B4-BE49-F238E27FC236}">
                <a16:creationId xmlns:a16="http://schemas.microsoft.com/office/drawing/2014/main" id="{323DAEC6-4507-EF10-AE7B-01740882D028}"/>
              </a:ext>
            </a:extLst>
          </p:cNvPr>
          <p:cNvGrpSpPr/>
          <p:nvPr/>
        </p:nvGrpSpPr>
        <p:grpSpPr>
          <a:xfrm rot="10800000" flipV="1">
            <a:off x="3915732" y="5312212"/>
            <a:ext cx="623599" cy="350493"/>
            <a:chOff x="6008243" y="4960698"/>
            <a:chExt cx="1499958" cy="761166"/>
          </a:xfrm>
        </p:grpSpPr>
        <p:cxnSp>
          <p:nvCxnSpPr>
            <p:cNvPr id="8" name="Connecteur droit 7">
              <a:extLst>
                <a:ext uri="{FF2B5EF4-FFF2-40B4-BE49-F238E27FC236}">
                  <a16:creationId xmlns:a16="http://schemas.microsoft.com/office/drawing/2014/main" id="{8E9E5FE1-3DF8-904E-4C87-8CF679478116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758222" y="4961002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B6902FBB-28CC-4D1F-3EFF-44B2BD92E300}"/>
                </a:ext>
              </a:extLst>
            </p:cNvPr>
            <p:cNvCxnSpPr>
              <a:cxnSpLocks/>
            </p:cNvCxnSpPr>
            <p:nvPr/>
          </p:nvCxnSpPr>
          <p:spPr>
            <a:xfrm>
              <a:off x="6008243" y="4972189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e 9">
            <a:extLst>
              <a:ext uri="{FF2B5EF4-FFF2-40B4-BE49-F238E27FC236}">
                <a16:creationId xmlns:a16="http://schemas.microsoft.com/office/drawing/2014/main" id="{546E84C4-C8DA-158D-81C4-1AD7823CD6EB}"/>
              </a:ext>
            </a:extLst>
          </p:cNvPr>
          <p:cNvGrpSpPr/>
          <p:nvPr/>
        </p:nvGrpSpPr>
        <p:grpSpPr>
          <a:xfrm flipV="1">
            <a:off x="3955524" y="3256258"/>
            <a:ext cx="623599" cy="345483"/>
            <a:chOff x="6008243" y="4960698"/>
            <a:chExt cx="1499958" cy="761166"/>
          </a:xfrm>
        </p:grpSpPr>
        <p:cxnSp>
          <p:nvCxnSpPr>
            <p:cNvPr id="11" name="Connecteur droit 10">
              <a:extLst>
                <a:ext uri="{FF2B5EF4-FFF2-40B4-BE49-F238E27FC236}">
                  <a16:creationId xmlns:a16="http://schemas.microsoft.com/office/drawing/2014/main" id="{211F0109-5857-1175-65CE-30ED692F643D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758222" y="4961002"/>
              <a:ext cx="750283" cy="749675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cteur droit 11">
              <a:extLst>
                <a:ext uri="{FF2B5EF4-FFF2-40B4-BE49-F238E27FC236}">
                  <a16:creationId xmlns:a16="http://schemas.microsoft.com/office/drawing/2014/main" id="{3FE96B71-3AD6-6660-798D-05A0D330AF32}"/>
                </a:ext>
              </a:extLst>
            </p:cNvPr>
            <p:cNvCxnSpPr>
              <a:cxnSpLocks/>
            </p:cNvCxnSpPr>
            <p:nvPr/>
          </p:nvCxnSpPr>
          <p:spPr>
            <a:xfrm>
              <a:off x="6008243" y="4972189"/>
              <a:ext cx="750283" cy="749675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Flèche : bas 12">
            <a:extLst>
              <a:ext uri="{FF2B5EF4-FFF2-40B4-BE49-F238E27FC236}">
                <a16:creationId xmlns:a16="http://schemas.microsoft.com/office/drawing/2014/main" id="{852CFEC3-5636-BC06-B3D5-BD97096D4722}"/>
              </a:ext>
            </a:extLst>
          </p:cNvPr>
          <p:cNvSpPr/>
          <p:nvPr/>
        </p:nvSpPr>
        <p:spPr>
          <a:xfrm>
            <a:off x="4100872" y="4231740"/>
            <a:ext cx="311673" cy="571060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400904FD-D8DB-9FCE-68D0-144EF3A8374B}"/>
              </a:ext>
            </a:extLst>
          </p:cNvPr>
          <p:cNvSpPr txBox="1"/>
          <p:nvPr/>
        </p:nvSpPr>
        <p:spPr>
          <a:xfrm>
            <a:off x="1978582" y="4658915"/>
            <a:ext cx="4385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400 + 150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33B9A2F1-78D2-FA03-2FE8-AB282113DCB1}"/>
              </a:ext>
            </a:extLst>
          </p:cNvPr>
          <p:cNvSpPr txBox="1"/>
          <p:nvPr/>
        </p:nvSpPr>
        <p:spPr>
          <a:xfrm>
            <a:off x="4271075" y="4265857"/>
            <a:ext cx="15851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double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8323C4D0-BBA9-3A10-2070-071CE50D6FF4}"/>
              </a:ext>
            </a:extLst>
          </p:cNvPr>
          <p:cNvSpPr txBox="1"/>
          <p:nvPr/>
        </p:nvSpPr>
        <p:spPr>
          <a:xfrm>
            <a:off x="2021037" y="3541860"/>
            <a:ext cx="4385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200 + 75</a:t>
            </a:r>
          </a:p>
        </p:txBody>
      </p:sp>
    </p:spTree>
    <p:extLst>
      <p:ext uri="{BB962C8B-B14F-4D97-AF65-F5344CB8AC3E}">
        <p14:creationId xmlns:p14="http://schemas.microsoft.com/office/powerpoint/2010/main" val="1534759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13" grpId="0" animBg="1"/>
      <p:bldP spid="14" grpId="0"/>
      <p:bldP spid="15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452" y="390709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sz="3600" dirty="0">
                <a:sym typeface="Webdings" panose="05030102010509060703" pitchFamily="18" charset="2"/>
              </a:rPr>
              <a:t>Ecris les réponse</a:t>
            </a:r>
            <a:r>
              <a:rPr lang="fr-FR" dirty="0">
                <a:sym typeface="Webdings" panose="05030102010509060703" pitchFamily="18" charset="2"/>
              </a:rPr>
              <a:t>s sur ton ardoise. </a:t>
            </a:r>
            <a:endParaRPr lang="fr-FR" sz="3600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1/8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0FE16F9E-AC52-81F2-D9E4-246AB70D7085}"/>
              </a:ext>
            </a:extLst>
          </p:cNvPr>
          <p:cNvSpPr txBox="1"/>
          <p:nvPr/>
        </p:nvSpPr>
        <p:spPr>
          <a:xfrm>
            <a:off x="1622287" y="1813173"/>
            <a:ext cx="3532505" cy="20928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dirty="0"/>
              <a:t>Le double de 17 est : …</a:t>
            </a:r>
          </a:p>
          <a:p>
            <a:pPr>
              <a:lnSpc>
                <a:spcPct val="200000"/>
              </a:lnSpc>
            </a:pPr>
            <a:r>
              <a:rPr lang="fr-FR" sz="2800" dirty="0"/>
              <a:t>Le double de 19 est : …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ZoneTexte 34">
            <a:extLst>
              <a:ext uri="{FF2B5EF4-FFF2-40B4-BE49-F238E27FC236}">
                <a16:creationId xmlns:a16="http://schemas.microsoft.com/office/drawing/2014/main" id="{195681D1-48D5-2EFD-B272-27333C379FB8}"/>
              </a:ext>
            </a:extLst>
          </p:cNvPr>
          <p:cNvSpPr txBox="1"/>
          <p:nvPr/>
        </p:nvSpPr>
        <p:spPr>
          <a:xfrm>
            <a:off x="1622287" y="1813173"/>
            <a:ext cx="3532505" cy="20928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dirty="0"/>
              <a:t>Le double de 17 est : …</a:t>
            </a:r>
          </a:p>
          <a:p>
            <a:pPr>
              <a:lnSpc>
                <a:spcPct val="200000"/>
              </a:lnSpc>
            </a:pPr>
            <a:r>
              <a:rPr lang="fr-FR" sz="2800" dirty="0"/>
              <a:t>Le double de 19 est : …</a:t>
            </a:r>
          </a:p>
          <a:p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  <a:sym typeface="Webdings" panose="05030102010509060703" pitchFamily="18" charset="2"/>
              </a:rPr>
              <a:t>Correction</a:t>
            </a:r>
            <a:endParaRPr lang="fr-FR" sz="3600" dirty="0">
              <a:solidFill>
                <a:srgbClr val="C00000"/>
              </a:solidFill>
            </a:endParaRP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1/8</a:t>
            </a:r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D2976613-D745-9F10-2E29-DDBF7C6D9E37}"/>
              </a:ext>
            </a:extLst>
          </p:cNvPr>
          <p:cNvSpPr txBox="1"/>
          <p:nvPr/>
        </p:nvSpPr>
        <p:spPr>
          <a:xfrm>
            <a:off x="4784969" y="2720586"/>
            <a:ext cx="918358" cy="83099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fr-FR" sz="4800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C0AF3AF3-28B7-95C3-C2EB-F5F3D8C2646B}"/>
              </a:ext>
            </a:extLst>
          </p:cNvPr>
          <p:cNvSpPr txBox="1"/>
          <p:nvPr/>
        </p:nvSpPr>
        <p:spPr>
          <a:xfrm>
            <a:off x="4784969" y="1889589"/>
            <a:ext cx="918358" cy="83099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fr-FR" sz="4800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34</a:t>
            </a:r>
          </a:p>
        </p:txBody>
      </p:sp>
    </p:spTree>
    <p:extLst>
      <p:ext uri="{BB962C8B-B14F-4D97-AF65-F5344CB8AC3E}">
        <p14:creationId xmlns:p14="http://schemas.microsoft.com/office/powerpoint/2010/main" val="1168655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892381-C678-9FEA-7C31-89121AE355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07346EE-B1A5-A360-57D6-AE3D323CFE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452" y="390709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sz="3600" dirty="0">
                <a:sym typeface="Webdings" panose="05030102010509060703" pitchFamily="18" charset="2"/>
              </a:rPr>
              <a:t>Ecris les réponse</a:t>
            </a:r>
            <a:r>
              <a:rPr lang="fr-FR" dirty="0">
                <a:sym typeface="Webdings" panose="05030102010509060703" pitchFamily="18" charset="2"/>
              </a:rPr>
              <a:t>s sur ton ardoise. </a:t>
            </a:r>
            <a:endParaRPr lang="fr-FR" sz="3600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42CFE98-EA54-A215-92F4-96B74E7D1E3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2/8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7DDD7180-B89E-41CA-E231-CD1805B10128}"/>
              </a:ext>
            </a:extLst>
          </p:cNvPr>
          <p:cNvSpPr txBox="1"/>
          <p:nvPr/>
        </p:nvSpPr>
        <p:spPr>
          <a:xfrm>
            <a:off x="1622287" y="1813173"/>
            <a:ext cx="3532505" cy="2369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dirty="0"/>
              <a:t>Le double de 45 est : …</a:t>
            </a:r>
          </a:p>
          <a:p>
            <a:pPr>
              <a:lnSpc>
                <a:spcPct val="200000"/>
              </a:lnSpc>
            </a:pPr>
            <a:r>
              <a:rPr lang="fr-FR" sz="2800" dirty="0"/>
              <a:t>Le double de 60 est : …</a:t>
            </a:r>
          </a:p>
          <a:p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774327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1F8C2B-2D0E-2056-6656-969AE5BA81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ZoneTexte 34">
            <a:extLst>
              <a:ext uri="{FF2B5EF4-FFF2-40B4-BE49-F238E27FC236}">
                <a16:creationId xmlns:a16="http://schemas.microsoft.com/office/drawing/2014/main" id="{05E8E557-F831-057F-EBB2-95BCF0409CD1}"/>
              </a:ext>
            </a:extLst>
          </p:cNvPr>
          <p:cNvSpPr txBox="1"/>
          <p:nvPr/>
        </p:nvSpPr>
        <p:spPr>
          <a:xfrm>
            <a:off x="1622287" y="1813173"/>
            <a:ext cx="3532505" cy="2369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dirty="0"/>
              <a:t>Le double de 45 est : …</a:t>
            </a:r>
          </a:p>
          <a:p>
            <a:pPr>
              <a:lnSpc>
                <a:spcPct val="200000"/>
              </a:lnSpc>
            </a:pPr>
            <a:r>
              <a:rPr lang="fr-FR" sz="2800" dirty="0"/>
              <a:t>Le double de 60 est : …</a:t>
            </a:r>
          </a:p>
          <a:p>
            <a:endParaRPr lang="fr-FR" dirty="0"/>
          </a:p>
          <a:p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36E6D6E-C22A-F45D-1AE0-8EDCE6A673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  <a:sym typeface="Webdings" panose="05030102010509060703" pitchFamily="18" charset="2"/>
              </a:rPr>
              <a:t>Correction</a:t>
            </a:r>
            <a:endParaRPr lang="fr-FR" sz="3600" dirty="0">
              <a:solidFill>
                <a:srgbClr val="C00000"/>
              </a:solidFill>
            </a:endParaRP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BF14562-0AE7-BCEF-27FC-58112073552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2/8</a:t>
            </a:r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D9D1FC08-50D0-6BB1-2BDF-E8ECADB9ECE1}"/>
              </a:ext>
            </a:extLst>
          </p:cNvPr>
          <p:cNvSpPr txBox="1"/>
          <p:nvPr/>
        </p:nvSpPr>
        <p:spPr>
          <a:xfrm>
            <a:off x="4728855" y="2838920"/>
            <a:ext cx="1166848" cy="83099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fr-FR" sz="4800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120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A5BDA665-3345-507F-CC78-3CFA7AF9ADF9}"/>
              </a:ext>
            </a:extLst>
          </p:cNvPr>
          <p:cNvSpPr txBox="1"/>
          <p:nvPr/>
        </p:nvSpPr>
        <p:spPr>
          <a:xfrm>
            <a:off x="4728855" y="1934953"/>
            <a:ext cx="918358" cy="83099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fr-FR" sz="4800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90</a:t>
            </a:r>
          </a:p>
        </p:txBody>
      </p:sp>
    </p:spTree>
    <p:extLst>
      <p:ext uri="{BB962C8B-B14F-4D97-AF65-F5344CB8AC3E}">
        <p14:creationId xmlns:p14="http://schemas.microsoft.com/office/powerpoint/2010/main" val="302787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C2DF4C-DCDC-2B7E-57AC-8A0346EF61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E5B4186-25E1-2E00-64D0-B96D253AA1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452" y="390709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sz="3600" dirty="0">
                <a:sym typeface="Webdings" panose="05030102010509060703" pitchFamily="18" charset="2"/>
              </a:rPr>
              <a:t>Ecris les réponse</a:t>
            </a:r>
            <a:r>
              <a:rPr lang="fr-FR" dirty="0">
                <a:sym typeface="Webdings" panose="05030102010509060703" pitchFamily="18" charset="2"/>
              </a:rPr>
              <a:t>s sur ton ardoise. </a:t>
            </a:r>
            <a:endParaRPr lang="fr-FR" sz="3600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CDCE342-6E6B-99D0-B541-CFB05970076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3/8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BE1A5D8-FEB2-9009-B8AB-0FB1146601BA}"/>
              </a:ext>
            </a:extLst>
          </p:cNvPr>
          <p:cNvSpPr txBox="1"/>
          <p:nvPr/>
        </p:nvSpPr>
        <p:spPr>
          <a:xfrm>
            <a:off x="1622287" y="1813173"/>
            <a:ext cx="3532505" cy="2369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dirty="0"/>
              <a:t>Le double de 35 est : …</a:t>
            </a:r>
          </a:p>
          <a:p>
            <a:pPr>
              <a:lnSpc>
                <a:spcPct val="200000"/>
              </a:lnSpc>
            </a:pPr>
            <a:r>
              <a:rPr lang="fr-FR" sz="2800" dirty="0"/>
              <a:t>Le double de 16 est : …</a:t>
            </a:r>
          </a:p>
          <a:p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302393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94610D-DED7-C6FB-F396-42F513B2C9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ZoneTexte 34">
            <a:extLst>
              <a:ext uri="{FF2B5EF4-FFF2-40B4-BE49-F238E27FC236}">
                <a16:creationId xmlns:a16="http://schemas.microsoft.com/office/drawing/2014/main" id="{9D85AFD5-AB83-5BB9-ACD8-802AB169A86E}"/>
              </a:ext>
            </a:extLst>
          </p:cNvPr>
          <p:cNvSpPr txBox="1"/>
          <p:nvPr/>
        </p:nvSpPr>
        <p:spPr>
          <a:xfrm>
            <a:off x="1622287" y="1813173"/>
            <a:ext cx="3532505" cy="20928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dirty="0"/>
              <a:t>Le double de 35 est : …</a:t>
            </a:r>
          </a:p>
          <a:p>
            <a:pPr>
              <a:lnSpc>
                <a:spcPct val="200000"/>
              </a:lnSpc>
            </a:pPr>
            <a:r>
              <a:rPr lang="fr-FR" sz="2800" dirty="0"/>
              <a:t>Le double de 16 est : …</a:t>
            </a:r>
          </a:p>
          <a:p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AD052DA3-B8B5-0D30-B695-F9398661FC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  <a:sym typeface="Webdings" panose="05030102010509060703" pitchFamily="18" charset="2"/>
              </a:rPr>
              <a:t>Correction</a:t>
            </a:r>
            <a:endParaRPr lang="fr-FR" sz="3600" dirty="0">
              <a:solidFill>
                <a:srgbClr val="C00000"/>
              </a:solidFill>
            </a:endParaRP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C7EB68F-FC02-5F79-8FE5-01EB17F93C5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3/8</a:t>
            </a:r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C23394A7-58F6-8B52-B5AD-4B3FDCDB4283}"/>
              </a:ext>
            </a:extLst>
          </p:cNvPr>
          <p:cNvSpPr txBox="1"/>
          <p:nvPr/>
        </p:nvSpPr>
        <p:spPr>
          <a:xfrm>
            <a:off x="4798322" y="2790255"/>
            <a:ext cx="918358" cy="83099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fr-FR" sz="4800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32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7FC26E46-46B6-CE7E-E9CF-47428BDFE8FC}"/>
              </a:ext>
            </a:extLst>
          </p:cNvPr>
          <p:cNvSpPr txBox="1"/>
          <p:nvPr/>
        </p:nvSpPr>
        <p:spPr>
          <a:xfrm>
            <a:off x="4798322" y="1942364"/>
            <a:ext cx="918358" cy="83099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fr-FR" sz="4800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70</a:t>
            </a:r>
          </a:p>
        </p:txBody>
      </p:sp>
    </p:spTree>
    <p:extLst>
      <p:ext uri="{BB962C8B-B14F-4D97-AF65-F5344CB8AC3E}">
        <p14:creationId xmlns:p14="http://schemas.microsoft.com/office/powerpoint/2010/main" val="4245369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952F17-AB40-DF42-B5EE-3503CE4FE7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5D90521-F0F7-E580-78AE-ABE9E6A2D2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452" y="390709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sz="3600" dirty="0">
                <a:sym typeface="Webdings" panose="05030102010509060703" pitchFamily="18" charset="2"/>
              </a:rPr>
              <a:t>Ecris les réponse</a:t>
            </a:r>
            <a:r>
              <a:rPr lang="fr-FR" dirty="0">
                <a:sym typeface="Webdings" panose="05030102010509060703" pitchFamily="18" charset="2"/>
              </a:rPr>
              <a:t>s sur ton ardoise. </a:t>
            </a:r>
            <a:endParaRPr lang="fr-FR" sz="3600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1F3BABD-0041-C912-C823-6134B179DC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4/8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653E8D9-DC48-FD7E-AD97-1CF195CBDF53}"/>
              </a:ext>
            </a:extLst>
          </p:cNvPr>
          <p:cNvSpPr txBox="1"/>
          <p:nvPr/>
        </p:nvSpPr>
        <p:spPr>
          <a:xfrm>
            <a:off x="1622287" y="1813173"/>
            <a:ext cx="3532505" cy="12311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dirty="0"/>
              <a:t>Le double de 55 est : …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87793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6342CF-2311-EB13-55E6-A4F23200A6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ZoneTexte 34">
            <a:extLst>
              <a:ext uri="{FF2B5EF4-FFF2-40B4-BE49-F238E27FC236}">
                <a16:creationId xmlns:a16="http://schemas.microsoft.com/office/drawing/2014/main" id="{947BBE20-E9FC-5CF1-45F2-FF7C34390A9B}"/>
              </a:ext>
            </a:extLst>
          </p:cNvPr>
          <p:cNvSpPr txBox="1"/>
          <p:nvPr/>
        </p:nvSpPr>
        <p:spPr>
          <a:xfrm>
            <a:off x="1622287" y="1813173"/>
            <a:ext cx="3711216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dirty="0"/>
              <a:t>Le double de 55 est : …</a:t>
            </a:r>
          </a:p>
          <a:p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2417523B-7366-7242-497F-FE724D8CDD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  <a:sym typeface="Webdings" panose="05030102010509060703" pitchFamily="18" charset="2"/>
              </a:rPr>
              <a:t>Correction</a:t>
            </a:r>
            <a:endParaRPr lang="fr-FR" sz="3600" dirty="0">
              <a:solidFill>
                <a:srgbClr val="C00000"/>
              </a:solidFill>
            </a:endParaRP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54498DD-267D-4257-0F92-59AE7A98353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90290C0C-A711-4E27-2640-EAC9CAEF2D41}"/>
              </a:ext>
            </a:extLst>
          </p:cNvPr>
          <p:cNvSpPr txBox="1"/>
          <p:nvPr/>
        </p:nvSpPr>
        <p:spPr>
          <a:xfrm>
            <a:off x="4802547" y="1941161"/>
            <a:ext cx="1264057" cy="83099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fr-FR" sz="4800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110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58D12D2C-712C-65C5-03DF-AA2946A32C6B}"/>
              </a:ext>
            </a:extLst>
          </p:cNvPr>
          <p:cNvSpPr txBox="1"/>
          <p:nvPr/>
        </p:nvSpPr>
        <p:spPr>
          <a:xfrm>
            <a:off x="3635421" y="2617055"/>
            <a:ext cx="12640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55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B9CD433B-BC06-98CB-FFB2-07AF51B777BA}"/>
              </a:ext>
            </a:extLst>
          </p:cNvPr>
          <p:cNvSpPr txBox="1"/>
          <p:nvPr/>
        </p:nvSpPr>
        <p:spPr>
          <a:xfrm>
            <a:off x="3708151" y="5608186"/>
            <a:ext cx="10334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rgbClr val="FF0000"/>
                </a:solidFill>
              </a:rPr>
              <a:t>110</a:t>
            </a:r>
          </a:p>
        </p:txBody>
      </p:sp>
      <p:grpSp>
        <p:nvGrpSpPr>
          <p:cNvPr id="7" name="Groupe 6">
            <a:extLst>
              <a:ext uri="{FF2B5EF4-FFF2-40B4-BE49-F238E27FC236}">
                <a16:creationId xmlns:a16="http://schemas.microsoft.com/office/drawing/2014/main" id="{B88A3F50-CE2F-985B-7DCE-F6D3A0C1665C}"/>
              </a:ext>
            </a:extLst>
          </p:cNvPr>
          <p:cNvGrpSpPr/>
          <p:nvPr/>
        </p:nvGrpSpPr>
        <p:grpSpPr>
          <a:xfrm rot="10800000" flipV="1">
            <a:off x="3915732" y="5312212"/>
            <a:ext cx="623599" cy="350493"/>
            <a:chOff x="6008243" y="4960698"/>
            <a:chExt cx="1499958" cy="761166"/>
          </a:xfrm>
        </p:grpSpPr>
        <p:cxnSp>
          <p:nvCxnSpPr>
            <p:cNvPr id="8" name="Connecteur droit 7">
              <a:extLst>
                <a:ext uri="{FF2B5EF4-FFF2-40B4-BE49-F238E27FC236}">
                  <a16:creationId xmlns:a16="http://schemas.microsoft.com/office/drawing/2014/main" id="{908CDCED-BFFC-8535-E717-02BB97E59B48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758222" y="4961002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7C910CEC-FE41-2353-8DEA-D2B27E196627}"/>
                </a:ext>
              </a:extLst>
            </p:cNvPr>
            <p:cNvCxnSpPr>
              <a:cxnSpLocks/>
            </p:cNvCxnSpPr>
            <p:nvPr/>
          </p:nvCxnSpPr>
          <p:spPr>
            <a:xfrm>
              <a:off x="6008243" y="4972189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e 9">
            <a:extLst>
              <a:ext uri="{FF2B5EF4-FFF2-40B4-BE49-F238E27FC236}">
                <a16:creationId xmlns:a16="http://schemas.microsoft.com/office/drawing/2014/main" id="{E1FD4F30-56E9-405A-2F0C-EC787C0647AA}"/>
              </a:ext>
            </a:extLst>
          </p:cNvPr>
          <p:cNvGrpSpPr/>
          <p:nvPr/>
        </p:nvGrpSpPr>
        <p:grpSpPr>
          <a:xfrm flipV="1">
            <a:off x="3955524" y="3256258"/>
            <a:ext cx="623599" cy="345483"/>
            <a:chOff x="6008243" y="4960698"/>
            <a:chExt cx="1499958" cy="761166"/>
          </a:xfrm>
        </p:grpSpPr>
        <p:cxnSp>
          <p:nvCxnSpPr>
            <p:cNvPr id="11" name="Connecteur droit 10">
              <a:extLst>
                <a:ext uri="{FF2B5EF4-FFF2-40B4-BE49-F238E27FC236}">
                  <a16:creationId xmlns:a16="http://schemas.microsoft.com/office/drawing/2014/main" id="{25BC0261-845B-9A9E-6297-D2FBA36AEFBC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758222" y="4961002"/>
              <a:ext cx="750283" cy="749675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cteur droit 11">
              <a:extLst>
                <a:ext uri="{FF2B5EF4-FFF2-40B4-BE49-F238E27FC236}">
                  <a16:creationId xmlns:a16="http://schemas.microsoft.com/office/drawing/2014/main" id="{1F751D7F-8056-B35D-99D2-61C0C73322E8}"/>
                </a:ext>
              </a:extLst>
            </p:cNvPr>
            <p:cNvCxnSpPr>
              <a:cxnSpLocks/>
            </p:cNvCxnSpPr>
            <p:nvPr/>
          </p:nvCxnSpPr>
          <p:spPr>
            <a:xfrm>
              <a:off x="6008243" y="4972189"/>
              <a:ext cx="750283" cy="749675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Flèche : bas 12">
            <a:extLst>
              <a:ext uri="{FF2B5EF4-FFF2-40B4-BE49-F238E27FC236}">
                <a16:creationId xmlns:a16="http://schemas.microsoft.com/office/drawing/2014/main" id="{708EFE9B-5900-C35F-81F1-433E8CA43C16}"/>
              </a:ext>
            </a:extLst>
          </p:cNvPr>
          <p:cNvSpPr/>
          <p:nvPr/>
        </p:nvSpPr>
        <p:spPr>
          <a:xfrm>
            <a:off x="4100872" y="4231740"/>
            <a:ext cx="311673" cy="571060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3922CEAE-7EFC-E6FC-DE48-FD27AFA9EE31}"/>
              </a:ext>
            </a:extLst>
          </p:cNvPr>
          <p:cNvSpPr txBox="1"/>
          <p:nvPr/>
        </p:nvSpPr>
        <p:spPr>
          <a:xfrm>
            <a:off x="1978582" y="4658915"/>
            <a:ext cx="4385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100 + 10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A53964DF-815D-968F-4839-AA5734E294CB}"/>
              </a:ext>
            </a:extLst>
          </p:cNvPr>
          <p:cNvSpPr txBox="1"/>
          <p:nvPr/>
        </p:nvSpPr>
        <p:spPr>
          <a:xfrm>
            <a:off x="4271075" y="4265857"/>
            <a:ext cx="15851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double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D4A9951E-5BFA-16BF-57C7-2844DC0872EE}"/>
              </a:ext>
            </a:extLst>
          </p:cNvPr>
          <p:cNvSpPr txBox="1"/>
          <p:nvPr/>
        </p:nvSpPr>
        <p:spPr>
          <a:xfrm>
            <a:off x="2008684" y="3533060"/>
            <a:ext cx="4385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50 + 5</a:t>
            </a:r>
          </a:p>
        </p:txBody>
      </p:sp>
    </p:spTree>
    <p:extLst>
      <p:ext uri="{BB962C8B-B14F-4D97-AF65-F5344CB8AC3E}">
        <p14:creationId xmlns:p14="http://schemas.microsoft.com/office/powerpoint/2010/main" val="226401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13" grpId="0" animBg="1"/>
      <p:bldP spid="14" grpId="0"/>
      <p:bldP spid="15" grpId="0"/>
      <p:bldP spid="16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303</Words>
  <Application>Microsoft Office PowerPoint</Application>
  <PresentationFormat>Affichage à l'écran (4:3)</PresentationFormat>
  <Paragraphs>92</Paragraphs>
  <Slides>17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17</vt:i4>
      </vt:variant>
    </vt:vector>
  </HeadingPairs>
  <TitlesOfParts>
    <vt:vector size="23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Ecris les réponses sur ton ardoise. </vt:lpstr>
      <vt:lpstr>Correction</vt:lpstr>
      <vt:lpstr>Ecris les réponses sur ton ardoise. </vt:lpstr>
      <vt:lpstr>Correction</vt:lpstr>
      <vt:lpstr>Ecris les réponses sur ton ardoise. </vt:lpstr>
      <vt:lpstr>Correction</vt:lpstr>
      <vt:lpstr>Ecris les réponses sur ton ardoise. </vt:lpstr>
      <vt:lpstr>Correction</vt:lpstr>
      <vt:lpstr>Ecris les réponses sur ton ardoise. </vt:lpstr>
      <vt:lpstr>Correction</vt:lpstr>
      <vt:lpstr>Ecris les réponses sur ton ardoise. </vt:lpstr>
      <vt:lpstr>Correction</vt:lpstr>
      <vt:lpstr>Ecris les réponses sur ton ardoise. </vt:lpstr>
      <vt:lpstr>Correction</vt:lpstr>
      <vt:lpstr>Ecris les réponses sur ton ardoise. 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31</cp:revision>
  <dcterms:created xsi:type="dcterms:W3CDTF">2023-02-07T14:55:57Z</dcterms:created>
  <dcterms:modified xsi:type="dcterms:W3CDTF">2026-06-28T16:36:12Z</dcterms:modified>
</cp:coreProperties>
</file>