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4" r:id="rId2"/>
    <p:sldId id="277" r:id="rId3"/>
    <p:sldId id="278" r:id="rId4"/>
    <p:sldId id="279" r:id="rId5"/>
    <p:sldId id="28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48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estimer le résultat d’une opération.</a:t>
            </a: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poser et calculer une addition ou une soustraction avec des nombres décimaux.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Estime puis pose et calcule.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9C63DF3-5469-0DE6-B4B0-4373728F100E}"/>
              </a:ext>
            </a:extLst>
          </p:cNvPr>
          <p:cNvSpPr txBox="1"/>
          <p:nvPr/>
        </p:nvSpPr>
        <p:spPr>
          <a:xfrm>
            <a:off x="8081555" y="6488668"/>
            <a:ext cx="1471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F9EB07-347C-B560-EFE6-09ED35D4CDAE}"/>
              </a:ext>
            </a:extLst>
          </p:cNvPr>
          <p:cNvSpPr txBox="1"/>
          <p:nvPr/>
        </p:nvSpPr>
        <p:spPr>
          <a:xfrm>
            <a:off x="729950" y="1347599"/>
            <a:ext cx="3625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79,1 + 97,8 = …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43675F6-C772-0744-8CEE-8004407C80F9}"/>
              </a:ext>
            </a:extLst>
          </p:cNvPr>
          <p:cNvSpPr txBox="1"/>
          <p:nvPr/>
        </p:nvSpPr>
        <p:spPr>
          <a:xfrm>
            <a:off x="729950" y="2839096"/>
            <a:ext cx="6606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79,1 + 97,8 </a:t>
            </a:r>
            <a:r>
              <a:rPr lang="fr-FR" sz="4000" b="1" dirty="0"/>
              <a:t>≈</a:t>
            </a:r>
            <a:r>
              <a:rPr lang="fr-FR" sz="4000" dirty="0"/>
              <a:t> </a:t>
            </a:r>
            <a:r>
              <a:rPr lang="fr-FR" sz="4000" dirty="0">
                <a:solidFill>
                  <a:srgbClr val="00B0F0"/>
                </a:solidFill>
              </a:rPr>
              <a:t>80 + 100 </a:t>
            </a:r>
            <a:r>
              <a:rPr lang="fr-FR" sz="4000" b="1" dirty="0"/>
              <a:t>≈ </a:t>
            </a:r>
            <a:r>
              <a:rPr lang="fr-FR" sz="4000" b="1" dirty="0">
                <a:solidFill>
                  <a:srgbClr val="00B0F0"/>
                </a:solidFill>
              </a:rPr>
              <a:t>180</a:t>
            </a:r>
            <a:endParaRPr lang="fr-FR" sz="4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53CB3-A751-167F-73F7-8EC3EC4C8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DF64C9-451F-FF38-EA9F-08732C482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A15B461-84BE-89DD-D8D6-1A740F2EE725}"/>
              </a:ext>
            </a:extLst>
          </p:cNvPr>
          <p:cNvSpPr txBox="1"/>
          <p:nvPr/>
        </p:nvSpPr>
        <p:spPr>
          <a:xfrm>
            <a:off x="8081555" y="6488668"/>
            <a:ext cx="1471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E41B37F-21D1-DC86-63FE-14803D023098}"/>
              </a:ext>
            </a:extLst>
          </p:cNvPr>
          <p:cNvSpPr txBox="1"/>
          <p:nvPr/>
        </p:nvSpPr>
        <p:spPr>
          <a:xfrm>
            <a:off x="729950" y="1347599"/>
            <a:ext cx="3625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79,1 + 97,8 =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001BEF3-7444-40C4-3E15-83B5A41D6F2D}"/>
              </a:ext>
            </a:extLst>
          </p:cNvPr>
          <p:cNvSpPr txBox="1"/>
          <p:nvPr/>
        </p:nvSpPr>
        <p:spPr>
          <a:xfrm>
            <a:off x="719421" y="2318474"/>
            <a:ext cx="6606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79,1 + 97,8 </a:t>
            </a:r>
            <a:r>
              <a:rPr lang="fr-FR" sz="4000" b="1" dirty="0"/>
              <a:t>≈</a:t>
            </a:r>
            <a:r>
              <a:rPr lang="fr-FR" sz="4000" dirty="0"/>
              <a:t> </a:t>
            </a:r>
            <a:r>
              <a:rPr lang="fr-FR" sz="4000" dirty="0">
                <a:solidFill>
                  <a:srgbClr val="00B0F0"/>
                </a:solidFill>
              </a:rPr>
              <a:t>80 + 100 </a:t>
            </a:r>
            <a:r>
              <a:rPr lang="fr-FR" sz="4000" b="1" dirty="0"/>
              <a:t>≈ </a:t>
            </a:r>
            <a:r>
              <a:rPr lang="fr-FR" sz="4000" b="1" dirty="0">
                <a:solidFill>
                  <a:srgbClr val="00B0F0"/>
                </a:solidFill>
              </a:rPr>
              <a:t>180</a:t>
            </a:r>
            <a:endParaRPr lang="fr-FR" sz="4000" dirty="0">
              <a:solidFill>
                <a:srgbClr val="00B0F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66A8A57-88C7-0DE5-B1AF-A05B2B22C526}"/>
              </a:ext>
            </a:extLst>
          </p:cNvPr>
          <p:cNvSpPr/>
          <p:nvPr/>
        </p:nvSpPr>
        <p:spPr>
          <a:xfrm>
            <a:off x="3403966" y="3759669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9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674102-F355-DCA2-7141-71CD96B3FF7A}"/>
              </a:ext>
            </a:extLst>
          </p:cNvPr>
          <p:cNvSpPr/>
          <p:nvPr/>
        </p:nvSpPr>
        <p:spPr>
          <a:xfrm>
            <a:off x="4150607" y="3759669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9A04A9-BA4D-7DE0-F199-3D72DA13A465}"/>
              </a:ext>
            </a:extLst>
          </p:cNvPr>
          <p:cNvSpPr/>
          <p:nvPr/>
        </p:nvSpPr>
        <p:spPr>
          <a:xfrm>
            <a:off x="3401938" y="4531636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7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E2A892-3464-97DE-E5C6-AA27C326A63B}"/>
              </a:ext>
            </a:extLst>
          </p:cNvPr>
          <p:cNvSpPr/>
          <p:nvPr/>
        </p:nvSpPr>
        <p:spPr>
          <a:xfrm>
            <a:off x="4150607" y="4537352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8</a:t>
            </a:r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751442DB-03E6-7120-E0DA-7986C45D7882}"/>
              </a:ext>
            </a:extLst>
          </p:cNvPr>
          <p:cNvCxnSpPr>
            <a:cxnSpLocks/>
          </p:cNvCxnSpPr>
          <p:nvPr/>
        </p:nvCxnSpPr>
        <p:spPr>
          <a:xfrm>
            <a:off x="2654516" y="5290471"/>
            <a:ext cx="209083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6A84F444-55E8-6B99-7966-AD8B276A4090}"/>
              </a:ext>
            </a:extLst>
          </p:cNvPr>
          <p:cNvSpPr/>
          <p:nvPr/>
        </p:nvSpPr>
        <p:spPr>
          <a:xfrm>
            <a:off x="2657325" y="3759669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7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3FB931-DE5A-7A8D-0D42-24B68A13E24F}"/>
              </a:ext>
            </a:extLst>
          </p:cNvPr>
          <p:cNvSpPr/>
          <p:nvPr/>
        </p:nvSpPr>
        <p:spPr>
          <a:xfrm>
            <a:off x="2679111" y="4512788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9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ABF7393-3E11-D43E-179F-FE8C599AED62}"/>
              </a:ext>
            </a:extLst>
          </p:cNvPr>
          <p:cNvSpPr/>
          <p:nvPr/>
        </p:nvSpPr>
        <p:spPr>
          <a:xfrm>
            <a:off x="3399910" y="533743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9D45D07-29AC-9EFC-DDBD-CC729A9D18CB}"/>
              </a:ext>
            </a:extLst>
          </p:cNvPr>
          <p:cNvSpPr/>
          <p:nvPr/>
        </p:nvSpPr>
        <p:spPr>
          <a:xfrm>
            <a:off x="4146551" y="533743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9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ABEB067-F991-2412-33BF-0E8646104399}"/>
              </a:ext>
            </a:extLst>
          </p:cNvPr>
          <p:cNvSpPr/>
          <p:nvPr/>
        </p:nvSpPr>
        <p:spPr>
          <a:xfrm>
            <a:off x="2653269" y="533743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7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7D9FF6-6AD9-F585-EE51-833732EF4B6A}"/>
              </a:ext>
            </a:extLst>
          </p:cNvPr>
          <p:cNvSpPr/>
          <p:nvPr/>
        </p:nvSpPr>
        <p:spPr>
          <a:xfrm>
            <a:off x="4022519" y="4022658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,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1642EE0-16E1-2B6C-6881-F582EC08B6AC}"/>
              </a:ext>
            </a:extLst>
          </p:cNvPr>
          <p:cNvSpPr/>
          <p:nvPr/>
        </p:nvSpPr>
        <p:spPr>
          <a:xfrm>
            <a:off x="4001432" y="4813744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,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DFF2C5F-FCA8-8527-59E9-69147361D2FD}"/>
              </a:ext>
            </a:extLst>
          </p:cNvPr>
          <p:cNvSpPr/>
          <p:nvPr/>
        </p:nvSpPr>
        <p:spPr>
          <a:xfrm>
            <a:off x="4001432" y="5651675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,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B551041-AE31-9272-DF6A-04D7592FB0E5}"/>
              </a:ext>
            </a:extLst>
          </p:cNvPr>
          <p:cNvSpPr/>
          <p:nvPr/>
        </p:nvSpPr>
        <p:spPr>
          <a:xfrm>
            <a:off x="1821834" y="4479669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79C7A0B-C9ED-4003-729A-28138E3E5816}"/>
              </a:ext>
            </a:extLst>
          </p:cNvPr>
          <p:cNvSpPr/>
          <p:nvPr/>
        </p:nvSpPr>
        <p:spPr>
          <a:xfrm>
            <a:off x="2911685" y="3701986"/>
            <a:ext cx="203965" cy="203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00B0F0"/>
                </a:solidFill>
              </a:rPr>
              <a:t>1</a:t>
            </a:r>
            <a:endParaRPr lang="fr-FR" sz="1000" dirty="0">
              <a:solidFill>
                <a:srgbClr val="00B0F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0F4ADC2-7925-E85E-E09B-8CA6C1ADAD5B}"/>
              </a:ext>
            </a:extLst>
          </p:cNvPr>
          <p:cNvSpPr/>
          <p:nvPr/>
        </p:nvSpPr>
        <p:spPr>
          <a:xfrm>
            <a:off x="2098438" y="533743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8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6" grpId="0"/>
      <p:bldP spid="27" grpId="0"/>
      <p:bldP spid="28" grpId="0"/>
      <p:bldP spid="30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45F7F-A896-2A5A-FA1D-D82C0DA3A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1D9707-68EC-6AE7-CF15-C3E29DA72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Estime puis pose et calcule.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8C6ECD7C-BC44-B856-61F7-7CF83E0BD4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765282"/>
              </p:ext>
            </p:extLst>
          </p:nvPr>
        </p:nvGraphicFramePr>
        <p:xfrm>
          <a:off x="1725063" y="1244916"/>
          <a:ext cx="5035430" cy="552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35430">
                  <a:extLst>
                    <a:ext uri="{9D8B030D-6E8A-4147-A177-3AD203B41FA5}">
                      <a16:colId xmlns:a16="http://schemas.microsoft.com/office/drawing/2014/main" val="2872183715"/>
                    </a:ext>
                  </a:extLst>
                </a:gridCol>
              </a:tblGrid>
              <a:tr h="1380295">
                <a:tc>
                  <a:txBody>
                    <a:bodyPr/>
                    <a:lstStyle/>
                    <a:p>
                      <a:r>
                        <a:rPr lang="fr-FR" sz="3200" dirty="0">
                          <a:solidFill>
                            <a:schemeClr val="tx1"/>
                          </a:solidFill>
                        </a:rPr>
                        <a:t>1.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93,7 – 35,4 = </a:t>
                      </a:r>
                      <a:endParaRPr lang="fr-FR" sz="3200" b="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931947"/>
                  </a:ext>
                </a:extLst>
              </a:tr>
              <a:tr h="1380295">
                <a:tc>
                  <a:txBody>
                    <a:bodyPr/>
                    <a:lstStyle/>
                    <a:p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2.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151,4 + 69,5 = </a:t>
                      </a:r>
                      <a:endParaRPr lang="fr-FR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894562"/>
                  </a:ext>
                </a:extLst>
              </a:tr>
              <a:tr h="13802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3.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259,1 – 101,5 = </a:t>
                      </a:r>
                      <a:endParaRPr lang="fr-FR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86050"/>
                  </a:ext>
                </a:extLst>
              </a:tr>
              <a:tr h="13802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4.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68,42 + 119,23 =</a:t>
                      </a:r>
                      <a:endParaRPr lang="fr-FR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2716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5463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45F7F-A896-2A5A-FA1D-D82C0DA3A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1D9707-68EC-6AE7-CF15-C3E29DA72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8C6ECD7C-BC44-B856-61F7-7CF83E0BD4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202423"/>
              </p:ext>
            </p:extLst>
          </p:nvPr>
        </p:nvGraphicFramePr>
        <p:xfrm>
          <a:off x="1725062" y="1287094"/>
          <a:ext cx="3609659" cy="5479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9659">
                  <a:extLst>
                    <a:ext uri="{9D8B030D-6E8A-4147-A177-3AD203B41FA5}">
                      <a16:colId xmlns:a16="http://schemas.microsoft.com/office/drawing/2014/main" val="2872183715"/>
                    </a:ext>
                  </a:extLst>
                </a:gridCol>
              </a:tblGrid>
              <a:tr h="1338117">
                <a:tc>
                  <a:txBody>
                    <a:bodyPr/>
                    <a:lstStyle/>
                    <a:p>
                      <a:r>
                        <a:rPr lang="fr-FR" sz="3200" dirty="0">
                          <a:solidFill>
                            <a:schemeClr val="tx1"/>
                          </a:solidFill>
                        </a:rPr>
                        <a:t>1.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93,7 – 35,4 = </a:t>
                      </a:r>
                      <a:endParaRPr lang="fr-FR" sz="3200" b="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931947"/>
                  </a:ext>
                </a:extLst>
              </a:tr>
              <a:tr h="1380295">
                <a:tc>
                  <a:txBody>
                    <a:bodyPr/>
                    <a:lstStyle/>
                    <a:p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2.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151,4 + 69,5 = </a:t>
                      </a:r>
                      <a:endParaRPr lang="fr-FR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894562"/>
                  </a:ext>
                </a:extLst>
              </a:tr>
              <a:tr h="13802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3.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259,1 – 101,5 = </a:t>
                      </a:r>
                      <a:endParaRPr lang="fr-FR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86050"/>
                  </a:ext>
                </a:extLst>
              </a:tr>
              <a:tr h="13802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4.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68,42 + 119,23 =</a:t>
                      </a:r>
                      <a:endParaRPr lang="fr-FR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271605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87BBABF6-23C6-D1CF-DC81-52EBEBCEE4FF}"/>
              </a:ext>
            </a:extLst>
          </p:cNvPr>
          <p:cNvSpPr txBox="1"/>
          <p:nvPr/>
        </p:nvSpPr>
        <p:spPr>
          <a:xfrm>
            <a:off x="4329081" y="1245315"/>
            <a:ext cx="308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≈</a:t>
            </a:r>
            <a:r>
              <a:rPr lang="fr-FR" sz="3600" dirty="0">
                <a:solidFill>
                  <a:srgbClr val="00B050"/>
                </a:solidFill>
              </a:rPr>
              <a:t> 90 – 35 </a:t>
            </a:r>
            <a:r>
              <a:rPr lang="fr-FR" sz="3600" b="1" dirty="0">
                <a:solidFill>
                  <a:srgbClr val="00B050"/>
                </a:solidFill>
              </a:rPr>
              <a:t>≈</a:t>
            </a:r>
            <a:r>
              <a:rPr lang="fr-FR" sz="3600" dirty="0">
                <a:solidFill>
                  <a:srgbClr val="00B050"/>
                </a:solidFill>
              </a:rPr>
              <a:t> 55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9C7DFE9-0701-98FE-196E-9E5AF02E9DD6}"/>
              </a:ext>
            </a:extLst>
          </p:cNvPr>
          <p:cNvSpPr txBox="1"/>
          <p:nvPr/>
        </p:nvSpPr>
        <p:spPr>
          <a:xfrm>
            <a:off x="4329081" y="1695151"/>
            <a:ext cx="308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= 58,3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C87501A-2067-E4F7-01E0-77544AB76945}"/>
              </a:ext>
            </a:extLst>
          </p:cNvPr>
          <p:cNvSpPr txBox="1"/>
          <p:nvPr/>
        </p:nvSpPr>
        <p:spPr>
          <a:xfrm>
            <a:off x="4536636" y="2594823"/>
            <a:ext cx="4229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≈</a:t>
            </a:r>
            <a:r>
              <a:rPr lang="fr-FR" sz="3600" dirty="0">
                <a:solidFill>
                  <a:srgbClr val="00B050"/>
                </a:solidFill>
              </a:rPr>
              <a:t> 150 + 70 </a:t>
            </a:r>
            <a:r>
              <a:rPr lang="fr-FR" sz="3600" b="1" dirty="0">
                <a:solidFill>
                  <a:srgbClr val="00B050"/>
                </a:solidFill>
              </a:rPr>
              <a:t>≈</a:t>
            </a:r>
            <a:r>
              <a:rPr lang="fr-FR" sz="3600" dirty="0">
                <a:solidFill>
                  <a:srgbClr val="00B050"/>
                </a:solidFill>
              </a:rPr>
              <a:t> 220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A29051B-8027-8E08-3C34-130DA4F69C82}"/>
              </a:ext>
            </a:extLst>
          </p:cNvPr>
          <p:cNvSpPr txBox="1"/>
          <p:nvPr/>
        </p:nvSpPr>
        <p:spPr>
          <a:xfrm>
            <a:off x="4507482" y="3004635"/>
            <a:ext cx="308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= 220,9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103045-CED1-FE67-77A2-2A3B3AC44E43}"/>
              </a:ext>
            </a:extLst>
          </p:cNvPr>
          <p:cNvSpPr txBox="1"/>
          <p:nvPr/>
        </p:nvSpPr>
        <p:spPr>
          <a:xfrm>
            <a:off x="4735984" y="3990953"/>
            <a:ext cx="4229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≈</a:t>
            </a:r>
            <a:r>
              <a:rPr lang="fr-FR" sz="3600" dirty="0">
                <a:solidFill>
                  <a:srgbClr val="00B050"/>
                </a:solidFill>
              </a:rPr>
              <a:t> 260 – 100 </a:t>
            </a:r>
            <a:r>
              <a:rPr lang="fr-FR" sz="3600" b="1" dirty="0">
                <a:solidFill>
                  <a:srgbClr val="00B050"/>
                </a:solidFill>
              </a:rPr>
              <a:t>≈</a:t>
            </a:r>
            <a:r>
              <a:rPr lang="fr-FR" sz="3600" dirty="0">
                <a:solidFill>
                  <a:srgbClr val="00B050"/>
                </a:solidFill>
              </a:rPr>
              <a:t> 160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49E70E2-EA54-C5C0-8CC6-CDE776581C91}"/>
              </a:ext>
            </a:extLst>
          </p:cNvPr>
          <p:cNvSpPr txBox="1"/>
          <p:nvPr/>
        </p:nvSpPr>
        <p:spPr>
          <a:xfrm>
            <a:off x="4711164" y="4413072"/>
            <a:ext cx="308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= 157,6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CE814C0-A601-8265-5564-29F6C2202545}"/>
              </a:ext>
            </a:extLst>
          </p:cNvPr>
          <p:cNvSpPr txBox="1"/>
          <p:nvPr/>
        </p:nvSpPr>
        <p:spPr>
          <a:xfrm>
            <a:off x="4921102" y="5344212"/>
            <a:ext cx="3681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B050"/>
                </a:solidFill>
              </a:rPr>
              <a:t>≈</a:t>
            </a:r>
            <a:r>
              <a:rPr lang="fr-FR" sz="3600" dirty="0">
                <a:solidFill>
                  <a:srgbClr val="00B050"/>
                </a:solidFill>
              </a:rPr>
              <a:t> 70 + 120 </a:t>
            </a:r>
            <a:r>
              <a:rPr lang="fr-FR" sz="3600" b="1" dirty="0">
                <a:solidFill>
                  <a:srgbClr val="00B050"/>
                </a:solidFill>
              </a:rPr>
              <a:t>≈</a:t>
            </a:r>
            <a:r>
              <a:rPr lang="fr-FR" sz="3600" dirty="0">
                <a:solidFill>
                  <a:srgbClr val="00B050"/>
                </a:solidFill>
              </a:rPr>
              <a:t> 190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D3E92B5-ACD4-0647-B814-48E4851A44DD}"/>
              </a:ext>
            </a:extLst>
          </p:cNvPr>
          <p:cNvSpPr txBox="1"/>
          <p:nvPr/>
        </p:nvSpPr>
        <p:spPr>
          <a:xfrm>
            <a:off x="4921102" y="5777167"/>
            <a:ext cx="308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= 187,65</a:t>
            </a:r>
            <a:endParaRPr lang="fr-FR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29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166</Words>
  <Application>Microsoft Office PowerPoint</Application>
  <PresentationFormat>Affichage à l'écran (4:3)</PresentationFormat>
  <Paragraphs>44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Thème Office</vt:lpstr>
      <vt:lpstr>Présentation PowerPoint</vt:lpstr>
      <vt:lpstr> Estime puis pose et calcule.</vt:lpstr>
      <vt:lpstr> Correction</vt:lpstr>
      <vt:lpstr> Estime puis pose et calcule.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53</cp:revision>
  <dcterms:created xsi:type="dcterms:W3CDTF">2023-02-07T14:55:57Z</dcterms:created>
  <dcterms:modified xsi:type="dcterms:W3CDTF">2026-07-13T21:16:15Z</dcterms:modified>
</cp:coreProperties>
</file>