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6" d="100"/>
          <a:sy n="76" d="100"/>
        </p:scale>
        <p:origin x="3141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2871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3328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199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569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774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1407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8926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7019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209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38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0045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284012-7FE3-4B56-A868-C8703B0C7650}" type="datetimeFigureOut">
              <a:rPr lang="fr-FR" smtClean="0"/>
              <a:t>12/07/2026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E82202-9693-4A32-89B9-C8F05B8A0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4075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 38">
            <a:extLst>
              <a:ext uri="{FF2B5EF4-FFF2-40B4-BE49-F238E27FC236}">
                <a16:creationId xmlns:a16="http://schemas.microsoft.com/office/drawing/2014/main" id="{738D3DCA-1B47-D847-7B81-39288DD2A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37" y="146460"/>
            <a:ext cx="717840" cy="495275"/>
          </a:xfrm>
          <a:prstGeom prst="rect">
            <a:avLst/>
          </a:prstGeom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81A2FB64-D0F6-0E1F-D232-838D5DEEB61A}"/>
              </a:ext>
            </a:extLst>
          </p:cNvPr>
          <p:cNvSpPr txBox="1"/>
          <p:nvPr/>
        </p:nvSpPr>
        <p:spPr>
          <a:xfrm>
            <a:off x="5740943" y="178252"/>
            <a:ext cx="717840" cy="400110"/>
          </a:xfrm>
          <a:prstGeom prst="rect">
            <a:avLst/>
          </a:prstGeom>
          <a:solidFill>
            <a:srgbClr val="009999"/>
          </a:solidFill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CM2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1236252-A118-7A5A-5A06-71BEF78E57BA}"/>
              </a:ext>
            </a:extLst>
          </p:cNvPr>
          <p:cNvGrpSpPr/>
          <p:nvPr/>
        </p:nvGrpSpPr>
        <p:grpSpPr>
          <a:xfrm>
            <a:off x="373472" y="1233924"/>
            <a:ext cx="6050915" cy="1728239"/>
            <a:chOff x="314421" y="1226955"/>
            <a:chExt cx="6050915" cy="1728239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55C83E48-2690-6D2B-4394-F660BDE4429C}"/>
                </a:ext>
              </a:extLst>
            </p:cNvPr>
            <p:cNvSpPr txBox="1"/>
            <p:nvPr/>
          </p:nvSpPr>
          <p:spPr>
            <a:xfrm>
              <a:off x="314421" y="1226955"/>
              <a:ext cx="5939384" cy="374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1800" kern="100" dirty="0">
                  <a:solidFill>
                    <a:srgbClr val="FF99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</a:t>
              </a:r>
              <a:r>
                <a:rPr lang="fr-FR" sz="1800" kern="100" dirty="0">
                  <a:solidFill>
                    <a:srgbClr val="73B95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Soustraire 9,19,29,39</a:t>
              </a:r>
              <a:endParaRPr lang="fr-FR" sz="1100" kern="100" dirty="0">
                <a:solidFill>
                  <a:srgbClr val="73B95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Zone de texte 2">
              <a:extLst>
                <a:ext uri="{FF2B5EF4-FFF2-40B4-BE49-F238E27FC236}">
                  <a16:creationId xmlns:a16="http://schemas.microsoft.com/office/drawing/2014/main" id="{C2D10503-1F84-9946-FB26-B6D5238CD533}"/>
                </a:ext>
              </a:extLst>
            </p:cNvPr>
            <p:cNvSpPr txBox="1"/>
            <p:nvPr/>
          </p:nvSpPr>
          <p:spPr>
            <a:xfrm>
              <a:off x="2391506" y="2329719"/>
              <a:ext cx="3973830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20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36 </a:t>
              </a:r>
              <a:r>
                <a:rPr lang="fr-FR" sz="2000" kern="1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+ 10 – 1</a:t>
              </a:r>
              <a:r>
                <a:rPr lang="fr-FR" sz="20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lang="fr-FR" sz="2000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45</a:t>
              </a:r>
              <a:r>
                <a:rPr lang="fr-FR" sz="20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fr-FR" sz="105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F7AACDA7-27FB-829E-FBF5-0094158D1A68}"/>
                </a:ext>
              </a:extLst>
            </p:cNvPr>
            <p:cNvSpPr txBox="1"/>
            <p:nvPr/>
          </p:nvSpPr>
          <p:spPr>
            <a:xfrm>
              <a:off x="538141" y="2275254"/>
              <a:ext cx="1826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382 </a:t>
              </a:r>
              <a:r>
                <a:rPr lang="fr-FR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</a:t>
              </a:r>
              <a:r>
                <a:rPr lang="fr-FR" dirty="0"/>
                <a:t> </a:t>
              </a:r>
              <a:r>
                <a:rPr lang="fr-FR" dirty="0">
                  <a:solidFill>
                    <a:srgbClr val="C00000"/>
                  </a:solidFill>
                </a:rPr>
                <a:t>9</a:t>
              </a:r>
              <a:r>
                <a:rPr lang="fr-FR" dirty="0"/>
                <a:t> =</a:t>
              </a: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7021F094-8DCF-2310-355D-569BF11B5BC8}"/>
                </a:ext>
              </a:extLst>
            </p:cNvPr>
            <p:cNvSpPr txBox="1"/>
            <p:nvPr/>
          </p:nvSpPr>
          <p:spPr>
            <a:xfrm>
              <a:off x="513931" y="1564164"/>
              <a:ext cx="5813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C00000"/>
                  </a:solidFill>
                </a:rPr>
                <a:t>Pour soustraire 9 à un nombre</a:t>
              </a:r>
              <a:r>
                <a:rPr lang="fr-FR" dirty="0"/>
                <a:t>, on soustrait 10, c’est-à-dire 1 dizaine, puis on ajoute 1.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FD910F-EC23-9F77-473F-9D233D29C846}"/>
              </a:ext>
            </a:extLst>
          </p:cNvPr>
          <p:cNvGrpSpPr/>
          <p:nvPr/>
        </p:nvGrpSpPr>
        <p:grpSpPr>
          <a:xfrm>
            <a:off x="373472" y="5328942"/>
            <a:ext cx="5990247" cy="1878532"/>
            <a:chOff x="395379" y="611455"/>
            <a:chExt cx="5990247" cy="1878532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69E1C84-F020-9545-7C55-ED4187ED823B}"/>
                </a:ext>
              </a:extLst>
            </p:cNvPr>
            <p:cNvSpPr txBox="1"/>
            <p:nvPr/>
          </p:nvSpPr>
          <p:spPr>
            <a:xfrm>
              <a:off x="395379" y="611455"/>
              <a:ext cx="5939384" cy="374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sz="1800" kern="100" dirty="0">
                  <a:solidFill>
                    <a:srgbClr val="FF99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</a:t>
              </a:r>
              <a:r>
                <a:rPr lang="fr-FR" sz="1800" kern="100" dirty="0">
                  <a:solidFill>
                    <a:srgbClr val="73B95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Soustraire 8,18,28,38</a:t>
              </a:r>
              <a:endParaRPr lang="fr-FR" sz="1100" kern="100" dirty="0">
                <a:solidFill>
                  <a:srgbClr val="73B95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Zone de texte 2">
              <a:extLst>
                <a:ext uri="{FF2B5EF4-FFF2-40B4-BE49-F238E27FC236}">
                  <a16:creationId xmlns:a16="http://schemas.microsoft.com/office/drawing/2014/main" id="{F22EC806-963B-322A-5229-AD4BAB4C8242}"/>
                </a:ext>
              </a:extLst>
            </p:cNvPr>
            <p:cNvSpPr txBox="1"/>
            <p:nvPr/>
          </p:nvSpPr>
          <p:spPr>
            <a:xfrm>
              <a:off x="1531935" y="1864512"/>
              <a:ext cx="3973830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134 </a:t>
              </a:r>
              <a:r>
                <a:rPr lang="fr-FR" kern="1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10 + 2</a:t>
              </a:r>
              <a:r>
                <a:rPr lang="fr-FR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lang="fr-FR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126</a:t>
              </a:r>
              <a:r>
                <a:rPr lang="fr-FR" sz="20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fr-FR" sz="105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08247369-1C1B-8C16-4059-7F9DBCC4E87E}"/>
                </a:ext>
              </a:extLst>
            </p:cNvPr>
            <p:cNvSpPr txBox="1"/>
            <p:nvPr/>
          </p:nvSpPr>
          <p:spPr>
            <a:xfrm>
              <a:off x="616119" y="1899295"/>
              <a:ext cx="164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134 </a:t>
              </a:r>
              <a:r>
                <a:rPr lang="fr-FR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</a:t>
              </a:r>
              <a:r>
                <a:rPr lang="fr-FR" dirty="0"/>
                <a:t> </a:t>
              </a:r>
              <a:r>
                <a:rPr lang="fr-FR" dirty="0">
                  <a:solidFill>
                    <a:srgbClr val="C00000"/>
                  </a:solidFill>
                </a:rPr>
                <a:t>8</a:t>
              </a:r>
              <a:r>
                <a:rPr lang="fr-FR" dirty="0"/>
                <a:t> =</a:t>
              </a:r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E7D3F3AE-F764-57C0-5DB7-E9A7D93AABD8}"/>
                </a:ext>
              </a:extLst>
            </p:cNvPr>
            <p:cNvSpPr txBox="1"/>
            <p:nvPr/>
          </p:nvSpPr>
          <p:spPr>
            <a:xfrm>
              <a:off x="572104" y="1130108"/>
              <a:ext cx="5813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C00000"/>
                  </a:solidFill>
                </a:rPr>
                <a:t>Pour soustraire 8 à un nombre</a:t>
              </a:r>
              <a:r>
                <a:rPr lang="fr-FR" dirty="0"/>
                <a:t>, on soustrait 10, c’est-à-dire 1 dizaine, puis on ajoute 2.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FD850EB5-5627-196C-3D17-058B39413E04}"/>
              </a:ext>
            </a:extLst>
          </p:cNvPr>
          <p:cNvGrpSpPr/>
          <p:nvPr/>
        </p:nvGrpSpPr>
        <p:grpSpPr>
          <a:xfrm>
            <a:off x="555295" y="7741246"/>
            <a:ext cx="5813522" cy="1416061"/>
            <a:chOff x="513931" y="1564164"/>
            <a:chExt cx="5813522" cy="1416061"/>
          </a:xfrm>
        </p:grpSpPr>
        <p:sp>
          <p:nvSpPr>
            <p:cNvPr id="43" name="Zone de texte 2">
              <a:extLst>
                <a:ext uri="{FF2B5EF4-FFF2-40B4-BE49-F238E27FC236}">
                  <a16:creationId xmlns:a16="http://schemas.microsoft.com/office/drawing/2014/main" id="{1ABC6424-198D-F66B-9DBA-64199F483685}"/>
                </a:ext>
              </a:extLst>
            </p:cNvPr>
            <p:cNvSpPr txBox="1"/>
            <p:nvPr/>
          </p:nvSpPr>
          <p:spPr>
            <a:xfrm>
              <a:off x="1770145" y="2354750"/>
              <a:ext cx="3477583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kern="1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971</a:t>
              </a:r>
              <a:r>
                <a:rPr lang="fr-FR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kern="1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30 + 2</a:t>
              </a:r>
              <a:r>
                <a:rPr lang="fr-FR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lang="fr-FR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943</a:t>
              </a:r>
              <a:endParaRPr lang="fr-FR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7F51B01B-D0F1-041A-23C5-605B66C3E28D}"/>
                </a:ext>
              </a:extLst>
            </p:cNvPr>
            <p:cNvSpPr txBox="1"/>
            <p:nvPr/>
          </p:nvSpPr>
          <p:spPr>
            <a:xfrm>
              <a:off x="591552" y="2354750"/>
              <a:ext cx="164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971 </a:t>
              </a:r>
              <a:r>
                <a:rPr lang="fr-FR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</a:t>
              </a:r>
              <a:r>
                <a:rPr lang="fr-FR" dirty="0"/>
                <a:t> </a:t>
              </a:r>
              <a:r>
                <a:rPr lang="fr-FR" dirty="0">
                  <a:solidFill>
                    <a:srgbClr val="C00000"/>
                  </a:solidFill>
                </a:rPr>
                <a:t>28</a:t>
              </a:r>
              <a:r>
                <a:rPr lang="fr-FR" dirty="0"/>
                <a:t> =</a:t>
              </a:r>
            </a:p>
          </p:txBody>
        </p:sp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3F52D31C-348A-0265-7273-3BBF9CF83A02}"/>
                </a:ext>
              </a:extLst>
            </p:cNvPr>
            <p:cNvSpPr txBox="1"/>
            <p:nvPr/>
          </p:nvSpPr>
          <p:spPr>
            <a:xfrm>
              <a:off x="513931" y="1564164"/>
              <a:ext cx="5813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C00000"/>
                  </a:solidFill>
                </a:rPr>
                <a:t>Pour soustraire 18, 28 ou 38 à un nombre</a:t>
              </a:r>
              <a:r>
                <a:rPr lang="fr-FR" dirty="0"/>
                <a:t>, on soustrait 20,30 ou 40 (2, 3 ou 4 dizaines), puis on ajoute 2.</a:t>
              </a: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F1301AF4-E060-CFC4-8B80-3075B5D80D71}"/>
              </a:ext>
            </a:extLst>
          </p:cNvPr>
          <p:cNvGrpSpPr/>
          <p:nvPr/>
        </p:nvGrpSpPr>
        <p:grpSpPr>
          <a:xfrm>
            <a:off x="522239" y="3298784"/>
            <a:ext cx="5813522" cy="1409091"/>
            <a:chOff x="513931" y="1564164"/>
            <a:chExt cx="5813522" cy="1409091"/>
          </a:xfrm>
        </p:grpSpPr>
        <p:sp>
          <p:nvSpPr>
            <p:cNvPr id="47" name="Zone de texte 2">
              <a:extLst>
                <a:ext uri="{FF2B5EF4-FFF2-40B4-BE49-F238E27FC236}">
                  <a16:creationId xmlns:a16="http://schemas.microsoft.com/office/drawing/2014/main" id="{BF97963D-63FC-B3FE-B6F3-EB3FA12C0B20}"/>
                </a:ext>
              </a:extLst>
            </p:cNvPr>
            <p:cNvSpPr txBox="1"/>
            <p:nvPr/>
          </p:nvSpPr>
          <p:spPr>
            <a:xfrm>
              <a:off x="1512853" y="2347780"/>
              <a:ext cx="3477583" cy="6254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fr-FR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564 </a:t>
              </a:r>
              <a:r>
                <a:rPr lang="fr-FR" kern="1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20 + 1</a:t>
              </a:r>
              <a:r>
                <a:rPr lang="fr-FR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lang="fr-FR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545</a:t>
              </a:r>
              <a:endParaRPr lang="fr-FR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5D81D3EB-6206-8150-FD1A-6A71760A7EAA}"/>
                </a:ext>
              </a:extLst>
            </p:cNvPr>
            <p:cNvSpPr txBox="1"/>
            <p:nvPr/>
          </p:nvSpPr>
          <p:spPr>
            <a:xfrm>
              <a:off x="540711" y="2354750"/>
              <a:ext cx="164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564 </a:t>
              </a:r>
              <a:r>
                <a:rPr lang="fr-FR" kern="1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– </a:t>
              </a:r>
              <a:r>
                <a:rPr lang="fr-FR" dirty="0">
                  <a:solidFill>
                    <a:srgbClr val="C00000"/>
                  </a:solidFill>
                </a:rPr>
                <a:t>19</a:t>
              </a:r>
              <a:r>
                <a:rPr lang="fr-FR" dirty="0"/>
                <a:t> =</a:t>
              </a:r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229518AA-FFD3-60D8-C521-988D29CCA070}"/>
                </a:ext>
              </a:extLst>
            </p:cNvPr>
            <p:cNvSpPr txBox="1"/>
            <p:nvPr/>
          </p:nvSpPr>
          <p:spPr>
            <a:xfrm>
              <a:off x="513931" y="1564164"/>
              <a:ext cx="5813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C00000"/>
                  </a:solidFill>
                </a:rPr>
                <a:t>Pour soustraire 19, 29 ou 39 à un nombre</a:t>
              </a:r>
              <a:r>
                <a:rPr lang="fr-FR" dirty="0"/>
                <a:t>, on soustrait 20,30 ou 40 (2, 3 ou 4 dizaines), puis on ajoute 1.</a:t>
              </a:r>
            </a:p>
          </p:txBody>
        </p:sp>
      </p:grpSp>
      <p:pic>
        <p:nvPicPr>
          <p:cNvPr id="50" name="Image 49">
            <a:extLst>
              <a:ext uri="{FF2B5EF4-FFF2-40B4-BE49-F238E27FC236}">
                <a16:creationId xmlns:a16="http://schemas.microsoft.com/office/drawing/2014/main" id="{9594FA26-7374-CDFA-943E-73EFBC988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4387" y="4113572"/>
            <a:ext cx="2520000" cy="1153991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25FF0C80-520A-CC77-473A-51A25E30B5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6504" y="2162911"/>
            <a:ext cx="2520000" cy="1080421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83502C98-5B0C-34DB-DFEA-52059A3ADD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5351" y="6549378"/>
            <a:ext cx="2520000" cy="1070417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7DC9FC43-547C-8EDE-EEF2-7054431A31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5351" y="8716225"/>
            <a:ext cx="2448000" cy="107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541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149</Words>
  <Application>Microsoft Office PowerPoint</Application>
  <PresentationFormat>Format A4 (210 x 297 mm)</PresentationFormat>
  <Paragraphs>15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2</cp:revision>
  <dcterms:created xsi:type="dcterms:W3CDTF">2026-07-11T06:34:23Z</dcterms:created>
  <dcterms:modified xsi:type="dcterms:W3CDTF">2026-07-12T09:03:14Z</dcterms:modified>
</cp:coreProperties>
</file>