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19"/>
  </p:handoutMasterIdLst>
  <p:sldIdLst>
    <p:sldId id="305" r:id="rId2"/>
    <p:sldId id="273" r:id="rId3"/>
    <p:sldId id="274" r:id="rId4"/>
    <p:sldId id="277" r:id="rId5"/>
    <p:sldId id="278" r:id="rId6"/>
    <p:sldId id="275" r:id="rId7"/>
    <p:sldId id="276" r:id="rId8"/>
    <p:sldId id="279" r:id="rId9"/>
    <p:sldId id="280" r:id="rId10"/>
    <p:sldId id="306" r:id="rId11"/>
    <p:sldId id="287" r:id="rId12"/>
    <p:sldId id="288" r:id="rId13"/>
    <p:sldId id="286" r:id="rId14"/>
    <p:sldId id="281" r:id="rId15"/>
    <p:sldId id="282" r:id="rId16"/>
    <p:sldId id="283" r:id="rId17"/>
    <p:sldId id="284" r:id="rId1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47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1497" y="5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01/07/2026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3 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7B18BB87-8701-9A3E-2EE0-68D045E5F73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01/07/2026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01/07/2026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01/07/2026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01/07/2026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01/07/2026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01/07/2026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01/07/2026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A8DF6F-461A-4669-0834-FEFB161C2E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9C966ACC-715D-E932-EAAE-60043F04A73B}"/>
              </a:ext>
            </a:extLst>
          </p:cNvPr>
          <p:cNvSpPr/>
          <p:nvPr/>
        </p:nvSpPr>
        <p:spPr>
          <a:xfrm>
            <a:off x="0" y="330200"/>
            <a:ext cx="9144000" cy="652780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31343C2C-46D5-27F5-ACC1-7934222628BC}"/>
              </a:ext>
            </a:extLst>
          </p:cNvPr>
          <p:cNvSpPr txBox="1"/>
          <p:nvPr/>
        </p:nvSpPr>
        <p:spPr>
          <a:xfrm>
            <a:off x="2063750" y="3009900"/>
            <a:ext cx="5016500" cy="2000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fr-FR" sz="2800" b="1" dirty="0">
              <a:solidFill>
                <a:schemeClr val="bg1"/>
              </a:solidFill>
            </a:endParaRPr>
          </a:p>
          <a:p>
            <a:pPr marL="457200" indent="-457200">
              <a:buFont typeface="Wingdings" panose="05000000000000000000" pitchFamily="2" charset="2"/>
              <a:buChar char="è"/>
            </a:pPr>
            <a:r>
              <a:rPr lang="fr-FR" sz="3200" b="1" dirty="0">
                <a:solidFill>
                  <a:schemeClr val="bg1"/>
                </a:solidFill>
              </a:rPr>
              <a:t>Je connais les moitiés et je sais calculer la moitié d’un nombre. </a:t>
            </a:r>
          </a:p>
        </p:txBody>
      </p:sp>
      <p:pic>
        <p:nvPicPr>
          <p:cNvPr id="15" name="Image 14">
            <a:extLst>
              <a:ext uri="{FF2B5EF4-FFF2-40B4-BE49-F238E27FC236}">
                <a16:creationId xmlns:a16="http://schemas.microsoft.com/office/drawing/2014/main" id="{4D6A2D50-2F24-BC76-21C6-52F57C5FA8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4425" y="571176"/>
            <a:ext cx="1835150" cy="1266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15539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952F17-AB40-DF42-B5EE-3503CE4FE7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5D90521-F0F7-E580-78AE-ABE9E6A2D2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5452" y="390709"/>
            <a:ext cx="7886700" cy="541357"/>
          </a:xfrm>
        </p:spPr>
        <p:txBody>
          <a:bodyPr>
            <a:normAutofit fontScale="90000"/>
          </a:bodyPr>
          <a:lstStyle/>
          <a:p>
            <a:r>
              <a:rPr lang="fr-FR" sz="3600" dirty="0">
                <a:sym typeface="Webdings" panose="05030102010509060703" pitchFamily="18" charset="2"/>
              </a:rPr>
              <a:t>Ecris les réponse</a:t>
            </a:r>
            <a:r>
              <a:rPr lang="fr-FR" dirty="0">
                <a:sym typeface="Webdings" panose="05030102010509060703" pitchFamily="18" charset="2"/>
              </a:rPr>
              <a:t>s sur ton ardoise. </a:t>
            </a:r>
            <a:endParaRPr lang="fr-FR" sz="3600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1F3BABD-0041-C912-C823-6134B179DCC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5/8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8653E8D9-DC48-FD7E-AD97-1CF195CBDF53}"/>
              </a:ext>
            </a:extLst>
          </p:cNvPr>
          <p:cNvSpPr txBox="1"/>
          <p:nvPr/>
        </p:nvSpPr>
        <p:spPr>
          <a:xfrm>
            <a:off x="1622287" y="1813173"/>
            <a:ext cx="3630289" cy="123110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fr-FR" sz="2800" dirty="0"/>
              <a:t>La moitié de 150 est : …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21734593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0ED1DE-8501-EA90-087A-3EDF7B2F95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ZoneTexte 34">
            <a:extLst>
              <a:ext uri="{FF2B5EF4-FFF2-40B4-BE49-F238E27FC236}">
                <a16:creationId xmlns:a16="http://schemas.microsoft.com/office/drawing/2014/main" id="{DA13B539-6EFE-98A8-C5B0-E28EDEE78B6D}"/>
              </a:ext>
            </a:extLst>
          </p:cNvPr>
          <p:cNvSpPr txBox="1"/>
          <p:nvPr/>
        </p:nvSpPr>
        <p:spPr>
          <a:xfrm>
            <a:off x="1622287" y="1813173"/>
            <a:ext cx="3711216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fr-FR" sz="2800" dirty="0"/>
              <a:t>La moitié de 150 est : …</a:t>
            </a:r>
          </a:p>
          <a:p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7AD28910-70EB-9EB1-768C-A57AB8147D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  <a:sym typeface="Webdings" panose="05030102010509060703" pitchFamily="18" charset="2"/>
              </a:rPr>
              <a:t>Correction</a:t>
            </a:r>
            <a:endParaRPr lang="fr-FR" sz="3600" dirty="0">
              <a:solidFill>
                <a:srgbClr val="C00000"/>
              </a:solidFill>
            </a:endParaRP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27472BB3-61AC-FACD-322D-8585E22256F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5/8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47962F5A-36B8-34D9-E4C0-42089F5379AB}"/>
              </a:ext>
            </a:extLst>
          </p:cNvPr>
          <p:cNvSpPr txBox="1"/>
          <p:nvPr/>
        </p:nvSpPr>
        <p:spPr>
          <a:xfrm>
            <a:off x="4874324" y="1903545"/>
            <a:ext cx="918358" cy="83099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fr-FR" sz="4800" dirty="0">
                <a:solidFill>
                  <a:srgbClr val="00B05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75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49D95C5B-D97F-A5C1-1048-EC44DCBA8E4A}"/>
              </a:ext>
            </a:extLst>
          </p:cNvPr>
          <p:cNvSpPr txBox="1"/>
          <p:nvPr/>
        </p:nvSpPr>
        <p:spPr>
          <a:xfrm>
            <a:off x="3708151" y="2625046"/>
            <a:ext cx="106976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/>
              <a:t>150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BCD5CFAA-B895-9A4F-02B4-0536974F2CCE}"/>
              </a:ext>
            </a:extLst>
          </p:cNvPr>
          <p:cNvSpPr txBox="1"/>
          <p:nvPr/>
        </p:nvSpPr>
        <p:spPr>
          <a:xfrm>
            <a:off x="3708151" y="5608186"/>
            <a:ext cx="10334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>
                <a:solidFill>
                  <a:srgbClr val="FF0000"/>
                </a:solidFill>
              </a:rPr>
              <a:t>75</a:t>
            </a:r>
          </a:p>
        </p:txBody>
      </p:sp>
      <p:grpSp>
        <p:nvGrpSpPr>
          <p:cNvPr id="7" name="Groupe 6">
            <a:extLst>
              <a:ext uri="{FF2B5EF4-FFF2-40B4-BE49-F238E27FC236}">
                <a16:creationId xmlns:a16="http://schemas.microsoft.com/office/drawing/2014/main" id="{D62DC94A-B613-8D77-E70D-DEF4A401880E}"/>
              </a:ext>
            </a:extLst>
          </p:cNvPr>
          <p:cNvGrpSpPr/>
          <p:nvPr/>
        </p:nvGrpSpPr>
        <p:grpSpPr>
          <a:xfrm rot="10800000" flipV="1">
            <a:off x="3915732" y="5312212"/>
            <a:ext cx="623599" cy="350493"/>
            <a:chOff x="6008243" y="4960698"/>
            <a:chExt cx="1499958" cy="761166"/>
          </a:xfrm>
        </p:grpSpPr>
        <p:cxnSp>
          <p:nvCxnSpPr>
            <p:cNvPr id="8" name="Connecteur droit 7">
              <a:extLst>
                <a:ext uri="{FF2B5EF4-FFF2-40B4-BE49-F238E27FC236}">
                  <a16:creationId xmlns:a16="http://schemas.microsoft.com/office/drawing/2014/main" id="{687BFFEC-8CA1-D80C-8D36-21669C187ACC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6758222" y="4961002"/>
              <a:ext cx="750283" cy="749675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Connecteur droit 8">
              <a:extLst>
                <a:ext uri="{FF2B5EF4-FFF2-40B4-BE49-F238E27FC236}">
                  <a16:creationId xmlns:a16="http://schemas.microsoft.com/office/drawing/2014/main" id="{484E45C8-028A-D856-8506-A6274ACB6E67}"/>
                </a:ext>
              </a:extLst>
            </p:cNvPr>
            <p:cNvCxnSpPr>
              <a:cxnSpLocks/>
            </p:cNvCxnSpPr>
            <p:nvPr/>
          </p:nvCxnSpPr>
          <p:spPr>
            <a:xfrm>
              <a:off x="6008243" y="4972189"/>
              <a:ext cx="750283" cy="749675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Groupe 9">
            <a:extLst>
              <a:ext uri="{FF2B5EF4-FFF2-40B4-BE49-F238E27FC236}">
                <a16:creationId xmlns:a16="http://schemas.microsoft.com/office/drawing/2014/main" id="{2422829B-3299-DB90-EA57-6F581CCDE779}"/>
              </a:ext>
            </a:extLst>
          </p:cNvPr>
          <p:cNvGrpSpPr/>
          <p:nvPr/>
        </p:nvGrpSpPr>
        <p:grpSpPr>
          <a:xfrm flipV="1">
            <a:off x="3955524" y="3256258"/>
            <a:ext cx="623599" cy="345483"/>
            <a:chOff x="6008243" y="4960698"/>
            <a:chExt cx="1499958" cy="761166"/>
          </a:xfrm>
        </p:grpSpPr>
        <p:cxnSp>
          <p:nvCxnSpPr>
            <p:cNvPr id="11" name="Connecteur droit 10">
              <a:extLst>
                <a:ext uri="{FF2B5EF4-FFF2-40B4-BE49-F238E27FC236}">
                  <a16:creationId xmlns:a16="http://schemas.microsoft.com/office/drawing/2014/main" id="{AE5CEE14-587E-DD27-A80B-3DB857ADB87C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6758222" y="4961002"/>
              <a:ext cx="750283" cy="749675"/>
            </a:xfrm>
            <a:prstGeom prst="line">
              <a:avLst/>
            </a:prstGeom>
            <a:ln w="19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Connecteur droit 11">
              <a:extLst>
                <a:ext uri="{FF2B5EF4-FFF2-40B4-BE49-F238E27FC236}">
                  <a16:creationId xmlns:a16="http://schemas.microsoft.com/office/drawing/2014/main" id="{365DA7F9-8236-4080-216F-370B8009559A}"/>
                </a:ext>
              </a:extLst>
            </p:cNvPr>
            <p:cNvCxnSpPr>
              <a:cxnSpLocks/>
            </p:cNvCxnSpPr>
            <p:nvPr/>
          </p:nvCxnSpPr>
          <p:spPr>
            <a:xfrm>
              <a:off x="6008243" y="4972189"/>
              <a:ext cx="750283" cy="749675"/>
            </a:xfrm>
            <a:prstGeom prst="line">
              <a:avLst/>
            </a:prstGeom>
            <a:ln w="19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Flèche : bas 12">
            <a:extLst>
              <a:ext uri="{FF2B5EF4-FFF2-40B4-BE49-F238E27FC236}">
                <a16:creationId xmlns:a16="http://schemas.microsoft.com/office/drawing/2014/main" id="{0F620CD4-45FC-2ACF-2545-9DE522C1CB11}"/>
              </a:ext>
            </a:extLst>
          </p:cNvPr>
          <p:cNvSpPr/>
          <p:nvPr/>
        </p:nvSpPr>
        <p:spPr>
          <a:xfrm>
            <a:off x="4100872" y="4231740"/>
            <a:ext cx="311673" cy="571060"/>
          </a:xfrm>
          <a:prstGeom prst="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45CAC353-8F6E-B022-D3D9-52A523E21F49}"/>
              </a:ext>
            </a:extLst>
          </p:cNvPr>
          <p:cNvSpPr txBox="1"/>
          <p:nvPr/>
        </p:nvSpPr>
        <p:spPr>
          <a:xfrm>
            <a:off x="1978582" y="4658915"/>
            <a:ext cx="43851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/>
              <a:t>50 + 25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AE066BF3-D59C-4D3D-63CE-12FD4570D6F3}"/>
              </a:ext>
            </a:extLst>
          </p:cNvPr>
          <p:cNvSpPr txBox="1"/>
          <p:nvPr/>
        </p:nvSpPr>
        <p:spPr>
          <a:xfrm>
            <a:off x="4271075" y="4265857"/>
            <a:ext cx="15851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moitié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45974539-8300-E71E-E28B-5E8E7A463B0C}"/>
              </a:ext>
            </a:extLst>
          </p:cNvPr>
          <p:cNvSpPr txBox="1"/>
          <p:nvPr/>
        </p:nvSpPr>
        <p:spPr>
          <a:xfrm>
            <a:off x="2021037" y="3541860"/>
            <a:ext cx="43851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/>
              <a:t>100 + 50</a:t>
            </a:r>
          </a:p>
        </p:txBody>
      </p:sp>
    </p:spTree>
    <p:extLst>
      <p:ext uri="{BB962C8B-B14F-4D97-AF65-F5344CB8AC3E}">
        <p14:creationId xmlns:p14="http://schemas.microsoft.com/office/powerpoint/2010/main" val="22811348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6" grpId="0"/>
      <p:bldP spid="13" grpId="0" animBg="1"/>
      <p:bldP spid="14" grpId="0"/>
      <p:bldP spid="15" grpId="0"/>
      <p:bldP spid="1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44E33A-C285-B87D-A7A4-94154C6217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C97A581-8529-008F-0777-1D4DD9DCB6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5452" y="390709"/>
            <a:ext cx="7886700" cy="541357"/>
          </a:xfrm>
        </p:spPr>
        <p:txBody>
          <a:bodyPr>
            <a:normAutofit fontScale="90000"/>
          </a:bodyPr>
          <a:lstStyle/>
          <a:p>
            <a:r>
              <a:rPr lang="fr-FR" sz="3600" dirty="0">
                <a:sym typeface="Webdings" panose="05030102010509060703" pitchFamily="18" charset="2"/>
              </a:rPr>
              <a:t>Ecris les réponse</a:t>
            </a:r>
            <a:r>
              <a:rPr lang="fr-FR" dirty="0">
                <a:sym typeface="Webdings" panose="05030102010509060703" pitchFamily="18" charset="2"/>
              </a:rPr>
              <a:t>s sur ton ardoise. </a:t>
            </a:r>
            <a:endParaRPr lang="fr-FR" sz="3600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46187CD8-0DC8-A353-CD0A-8DA0218E307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6/8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5B0350F3-5B10-351D-1962-0AACFBFA4825}"/>
              </a:ext>
            </a:extLst>
          </p:cNvPr>
          <p:cNvSpPr txBox="1"/>
          <p:nvPr/>
        </p:nvSpPr>
        <p:spPr>
          <a:xfrm>
            <a:off x="1622287" y="1813173"/>
            <a:ext cx="3630289" cy="123110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fr-FR" sz="2800" dirty="0"/>
              <a:t>La moitié de 120 est : …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66744109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9DB3BA-C612-5529-50A6-88871A4E80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ZoneTexte 34">
            <a:extLst>
              <a:ext uri="{FF2B5EF4-FFF2-40B4-BE49-F238E27FC236}">
                <a16:creationId xmlns:a16="http://schemas.microsoft.com/office/drawing/2014/main" id="{9C3276E9-693E-4336-51A6-6B137F0D1AE1}"/>
              </a:ext>
            </a:extLst>
          </p:cNvPr>
          <p:cNvSpPr txBox="1"/>
          <p:nvPr/>
        </p:nvSpPr>
        <p:spPr>
          <a:xfrm>
            <a:off x="1622287" y="1813173"/>
            <a:ext cx="3711216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fr-FR" sz="2800" dirty="0"/>
              <a:t>La moitié de 120 est : …</a:t>
            </a:r>
          </a:p>
          <a:p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0C0D1E64-6C72-2193-A992-3E7C272F31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  <a:sym typeface="Webdings" panose="05030102010509060703" pitchFamily="18" charset="2"/>
              </a:rPr>
              <a:t>Correction</a:t>
            </a:r>
            <a:endParaRPr lang="fr-FR" sz="3600" dirty="0">
              <a:solidFill>
                <a:srgbClr val="C00000"/>
              </a:solidFill>
            </a:endParaRP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6277B1B7-A4AA-EA90-31A3-C139E552EBB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6/8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DB75593A-B4DF-1CDA-86D4-5A57C9FD2125}"/>
              </a:ext>
            </a:extLst>
          </p:cNvPr>
          <p:cNvSpPr txBox="1"/>
          <p:nvPr/>
        </p:nvSpPr>
        <p:spPr>
          <a:xfrm>
            <a:off x="4874324" y="1918476"/>
            <a:ext cx="918358" cy="83099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fr-FR" sz="4800" dirty="0">
                <a:solidFill>
                  <a:srgbClr val="00B05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60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C24FF099-09EB-9ADA-32C8-27C6037F2D33}"/>
              </a:ext>
            </a:extLst>
          </p:cNvPr>
          <p:cNvSpPr txBox="1"/>
          <p:nvPr/>
        </p:nvSpPr>
        <p:spPr>
          <a:xfrm>
            <a:off x="3726817" y="2625016"/>
            <a:ext cx="101477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/>
              <a:t>120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4DD59393-5690-680F-22A6-9F01E6EF4829}"/>
              </a:ext>
            </a:extLst>
          </p:cNvPr>
          <p:cNvSpPr txBox="1"/>
          <p:nvPr/>
        </p:nvSpPr>
        <p:spPr>
          <a:xfrm>
            <a:off x="3708151" y="5608186"/>
            <a:ext cx="10334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>
                <a:solidFill>
                  <a:srgbClr val="FF0000"/>
                </a:solidFill>
              </a:rPr>
              <a:t>60</a:t>
            </a:r>
          </a:p>
        </p:txBody>
      </p:sp>
      <p:grpSp>
        <p:nvGrpSpPr>
          <p:cNvPr id="7" name="Groupe 6">
            <a:extLst>
              <a:ext uri="{FF2B5EF4-FFF2-40B4-BE49-F238E27FC236}">
                <a16:creationId xmlns:a16="http://schemas.microsoft.com/office/drawing/2014/main" id="{D865A312-C6F8-E99B-BF10-4F955D959683}"/>
              </a:ext>
            </a:extLst>
          </p:cNvPr>
          <p:cNvGrpSpPr/>
          <p:nvPr/>
        </p:nvGrpSpPr>
        <p:grpSpPr>
          <a:xfrm rot="10800000" flipV="1">
            <a:off x="3915732" y="5312212"/>
            <a:ext cx="623599" cy="350493"/>
            <a:chOff x="6008243" y="4960698"/>
            <a:chExt cx="1499958" cy="761166"/>
          </a:xfrm>
        </p:grpSpPr>
        <p:cxnSp>
          <p:nvCxnSpPr>
            <p:cNvPr id="8" name="Connecteur droit 7">
              <a:extLst>
                <a:ext uri="{FF2B5EF4-FFF2-40B4-BE49-F238E27FC236}">
                  <a16:creationId xmlns:a16="http://schemas.microsoft.com/office/drawing/2014/main" id="{A32D2D96-053A-B672-89F1-3B7B11F1E074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6758222" y="4961002"/>
              <a:ext cx="750283" cy="749675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Connecteur droit 8">
              <a:extLst>
                <a:ext uri="{FF2B5EF4-FFF2-40B4-BE49-F238E27FC236}">
                  <a16:creationId xmlns:a16="http://schemas.microsoft.com/office/drawing/2014/main" id="{93AEB998-A30D-BB0C-044C-E34DB957060B}"/>
                </a:ext>
              </a:extLst>
            </p:cNvPr>
            <p:cNvCxnSpPr>
              <a:cxnSpLocks/>
            </p:cNvCxnSpPr>
            <p:nvPr/>
          </p:nvCxnSpPr>
          <p:spPr>
            <a:xfrm>
              <a:off x="6008243" y="4972189"/>
              <a:ext cx="750283" cy="749675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Groupe 9">
            <a:extLst>
              <a:ext uri="{FF2B5EF4-FFF2-40B4-BE49-F238E27FC236}">
                <a16:creationId xmlns:a16="http://schemas.microsoft.com/office/drawing/2014/main" id="{B1296FEC-4927-8285-107D-33B32FDF394A}"/>
              </a:ext>
            </a:extLst>
          </p:cNvPr>
          <p:cNvGrpSpPr/>
          <p:nvPr/>
        </p:nvGrpSpPr>
        <p:grpSpPr>
          <a:xfrm flipV="1">
            <a:off x="3955524" y="3256258"/>
            <a:ext cx="623599" cy="345483"/>
            <a:chOff x="6008243" y="4960698"/>
            <a:chExt cx="1499958" cy="761166"/>
          </a:xfrm>
        </p:grpSpPr>
        <p:cxnSp>
          <p:nvCxnSpPr>
            <p:cNvPr id="11" name="Connecteur droit 10">
              <a:extLst>
                <a:ext uri="{FF2B5EF4-FFF2-40B4-BE49-F238E27FC236}">
                  <a16:creationId xmlns:a16="http://schemas.microsoft.com/office/drawing/2014/main" id="{4ADA356B-E56F-CBBC-07A4-086D41A6D6DE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6758222" y="4961002"/>
              <a:ext cx="750283" cy="749675"/>
            </a:xfrm>
            <a:prstGeom prst="line">
              <a:avLst/>
            </a:prstGeom>
            <a:ln w="19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Connecteur droit 11">
              <a:extLst>
                <a:ext uri="{FF2B5EF4-FFF2-40B4-BE49-F238E27FC236}">
                  <a16:creationId xmlns:a16="http://schemas.microsoft.com/office/drawing/2014/main" id="{D1BF714E-1E59-A623-AF77-3053A3AEBD3E}"/>
                </a:ext>
              </a:extLst>
            </p:cNvPr>
            <p:cNvCxnSpPr>
              <a:cxnSpLocks/>
            </p:cNvCxnSpPr>
            <p:nvPr/>
          </p:nvCxnSpPr>
          <p:spPr>
            <a:xfrm>
              <a:off x="6008243" y="4972189"/>
              <a:ext cx="750283" cy="749675"/>
            </a:xfrm>
            <a:prstGeom prst="line">
              <a:avLst/>
            </a:prstGeom>
            <a:ln w="19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Flèche : bas 12">
            <a:extLst>
              <a:ext uri="{FF2B5EF4-FFF2-40B4-BE49-F238E27FC236}">
                <a16:creationId xmlns:a16="http://schemas.microsoft.com/office/drawing/2014/main" id="{809FAD69-BA82-34FE-619B-093F9DEFC0DD}"/>
              </a:ext>
            </a:extLst>
          </p:cNvPr>
          <p:cNvSpPr/>
          <p:nvPr/>
        </p:nvSpPr>
        <p:spPr>
          <a:xfrm>
            <a:off x="4100872" y="4231740"/>
            <a:ext cx="311673" cy="571060"/>
          </a:xfrm>
          <a:prstGeom prst="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FEC7F66E-EE47-58D6-7D9C-2E9A515384E4}"/>
              </a:ext>
            </a:extLst>
          </p:cNvPr>
          <p:cNvSpPr txBox="1"/>
          <p:nvPr/>
        </p:nvSpPr>
        <p:spPr>
          <a:xfrm>
            <a:off x="1978582" y="4658915"/>
            <a:ext cx="43851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/>
              <a:t>50 + 10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3E2478AE-50EF-E533-C3F5-3F9D535B8018}"/>
              </a:ext>
            </a:extLst>
          </p:cNvPr>
          <p:cNvSpPr txBox="1"/>
          <p:nvPr/>
        </p:nvSpPr>
        <p:spPr>
          <a:xfrm>
            <a:off x="4271075" y="4265857"/>
            <a:ext cx="15851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moitié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A8A7F354-510A-5132-3DE2-9B068319D896}"/>
              </a:ext>
            </a:extLst>
          </p:cNvPr>
          <p:cNvSpPr txBox="1"/>
          <p:nvPr/>
        </p:nvSpPr>
        <p:spPr>
          <a:xfrm>
            <a:off x="2021037" y="3541860"/>
            <a:ext cx="43851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/>
              <a:t>100 + 20</a:t>
            </a:r>
          </a:p>
        </p:txBody>
      </p:sp>
    </p:spTree>
    <p:extLst>
      <p:ext uri="{BB962C8B-B14F-4D97-AF65-F5344CB8AC3E}">
        <p14:creationId xmlns:p14="http://schemas.microsoft.com/office/powerpoint/2010/main" val="704834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6" grpId="0"/>
      <p:bldP spid="13" grpId="0" animBg="1"/>
      <p:bldP spid="14" grpId="0"/>
      <p:bldP spid="15" grpId="0"/>
      <p:bldP spid="1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CD259A-D6BF-F3CE-9FF0-A2DDDD953B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46AE2FB-0087-5D70-6016-B6131944FD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5452" y="390709"/>
            <a:ext cx="7886700" cy="541357"/>
          </a:xfrm>
        </p:spPr>
        <p:txBody>
          <a:bodyPr>
            <a:normAutofit fontScale="90000"/>
          </a:bodyPr>
          <a:lstStyle/>
          <a:p>
            <a:r>
              <a:rPr lang="fr-FR" sz="3600" dirty="0">
                <a:sym typeface="Webdings" panose="05030102010509060703" pitchFamily="18" charset="2"/>
              </a:rPr>
              <a:t>Ecris les réponse</a:t>
            </a:r>
            <a:r>
              <a:rPr lang="fr-FR" dirty="0">
                <a:sym typeface="Webdings" panose="05030102010509060703" pitchFamily="18" charset="2"/>
              </a:rPr>
              <a:t>s sur ton ardoise. </a:t>
            </a:r>
            <a:endParaRPr lang="fr-FR" sz="3600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1ECD01C-30BE-9C32-BBC8-8233DDC318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7/8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8B1F058D-B99D-1D54-104D-54631F1D9072}"/>
              </a:ext>
            </a:extLst>
          </p:cNvPr>
          <p:cNvSpPr txBox="1"/>
          <p:nvPr/>
        </p:nvSpPr>
        <p:spPr>
          <a:xfrm>
            <a:off x="1622287" y="1813173"/>
            <a:ext cx="3630289" cy="123110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fr-FR" sz="2800" dirty="0"/>
              <a:t>La moitié de 250 est : …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20361892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7A89CB-C660-A791-FDBF-E7D50B34DC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ZoneTexte 34">
            <a:extLst>
              <a:ext uri="{FF2B5EF4-FFF2-40B4-BE49-F238E27FC236}">
                <a16:creationId xmlns:a16="http://schemas.microsoft.com/office/drawing/2014/main" id="{D42D961C-38E8-1EB5-55B6-9A17D935FC3A}"/>
              </a:ext>
            </a:extLst>
          </p:cNvPr>
          <p:cNvSpPr txBox="1"/>
          <p:nvPr/>
        </p:nvSpPr>
        <p:spPr>
          <a:xfrm>
            <a:off x="1622287" y="1813173"/>
            <a:ext cx="3711216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fr-FR" sz="2800" dirty="0"/>
              <a:t>La moitié de 250 est : …</a:t>
            </a:r>
          </a:p>
          <a:p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AF83ED03-6F2C-F096-C321-FA06AF4142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  <a:sym typeface="Webdings" panose="05030102010509060703" pitchFamily="18" charset="2"/>
              </a:rPr>
              <a:t>Correction</a:t>
            </a:r>
            <a:endParaRPr lang="fr-FR" sz="3600" dirty="0">
              <a:solidFill>
                <a:srgbClr val="C00000"/>
              </a:solidFill>
            </a:endParaRP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796EC529-F32E-AA2C-631D-CAA8B33C29F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7/8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1F30576F-E68D-8C89-3C9C-760FD7E74B3B}"/>
              </a:ext>
            </a:extLst>
          </p:cNvPr>
          <p:cNvSpPr txBox="1"/>
          <p:nvPr/>
        </p:nvSpPr>
        <p:spPr>
          <a:xfrm>
            <a:off x="4874323" y="1942110"/>
            <a:ext cx="1327613" cy="83099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fr-FR" sz="4800" dirty="0">
                <a:solidFill>
                  <a:srgbClr val="00B05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125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2E827F7D-1FE8-E964-9798-78B82C833FCA}"/>
              </a:ext>
            </a:extLst>
          </p:cNvPr>
          <p:cNvSpPr txBox="1"/>
          <p:nvPr/>
        </p:nvSpPr>
        <p:spPr>
          <a:xfrm>
            <a:off x="3760065" y="2621043"/>
            <a:ext cx="101477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/>
              <a:t>250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05907A68-FDF3-3DF7-18CA-19BF631AECC2}"/>
              </a:ext>
            </a:extLst>
          </p:cNvPr>
          <p:cNvSpPr txBox="1"/>
          <p:nvPr/>
        </p:nvSpPr>
        <p:spPr>
          <a:xfrm>
            <a:off x="3708151" y="5608186"/>
            <a:ext cx="10334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>
                <a:solidFill>
                  <a:srgbClr val="FF0000"/>
                </a:solidFill>
              </a:rPr>
              <a:t>125</a:t>
            </a:r>
          </a:p>
        </p:txBody>
      </p:sp>
      <p:grpSp>
        <p:nvGrpSpPr>
          <p:cNvPr id="7" name="Groupe 6">
            <a:extLst>
              <a:ext uri="{FF2B5EF4-FFF2-40B4-BE49-F238E27FC236}">
                <a16:creationId xmlns:a16="http://schemas.microsoft.com/office/drawing/2014/main" id="{A6F79172-D927-E0B3-D0F1-C0297EF0905F}"/>
              </a:ext>
            </a:extLst>
          </p:cNvPr>
          <p:cNvGrpSpPr/>
          <p:nvPr/>
        </p:nvGrpSpPr>
        <p:grpSpPr>
          <a:xfrm rot="10800000" flipV="1">
            <a:off x="3915732" y="5312212"/>
            <a:ext cx="623599" cy="350493"/>
            <a:chOff x="6008243" y="4960698"/>
            <a:chExt cx="1499958" cy="761166"/>
          </a:xfrm>
        </p:grpSpPr>
        <p:cxnSp>
          <p:nvCxnSpPr>
            <p:cNvPr id="8" name="Connecteur droit 7">
              <a:extLst>
                <a:ext uri="{FF2B5EF4-FFF2-40B4-BE49-F238E27FC236}">
                  <a16:creationId xmlns:a16="http://schemas.microsoft.com/office/drawing/2014/main" id="{DA7B3431-83D0-EE1D-DEE2-D53CADC85391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6758222" y="4961002"/>
              <a:ext cx="750283" cy="749675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Connecteur droit 8">
              <a:extLst>
                <a:ext uri="{FF2B5EF4-FFF2-40B4-BE49-F238E27FC236}">
                  <a16:creationId xmlns:a16="http://schemas.microsoft.com/office/drawing/2014/main" id="{3C3415AF-BC43-B618-9C2D-E07F2005E2BF}"/>
                </a:ext>
              </a:extLst>
            </p:cNvPr>
            <p:cNvCxnSpPr>
              <a:cxnSpLocks/>
            </p:cNvCxnSpPr>
            <p:nvPr/>
          </p:nvCxnSpPr>
          <p:spPr>
            <a:xfrm>
              <a:off x="6008243" y="4972189"/>
              <a:ext cx="750283" cy="749675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Groupe 9">
            <a:extLst>
              <a:ext uri="{FF2B5EF4-FFF2-40B4-BE49-F238E27FC236}">
                <a16:creationId xmlns:a16="http://schemas.microsoft.com/office/drawing/2014/main" id="{B200601A-977C-E5E4-FA8E-E8B4A27E92DE}"/>
              </a:ext>
            </a:extLst>
          </p:cNvPr>
          <p:cNvGrpSpPr/>
          <p:nvPr/>
        </p:nvGrpSpPr>
        <p:grpSpPr>
          <a:xfrm flipV="1">
            <a:off x="3955524" y="3256258"/>
            <a:ext cx="623599" cy="345483"/>
            <a:chOff x="6008243" y="4960698"/>
            <a:chExt cx="1499958" cy="761166"/>
          </a:xfrm>
        </p:grpSpPr>
        <p:cxnSp>
          <p:nvCxnSpPr>
            <p:cNvPr id="11" name="Connecteur droit 10">
              <a:extLst>
                <a:ext uri="{FF2B5EF4-FFF2-40B4-BE49-F238E27FC236}">
                  <a16:creationId xmlns:a16="http://schemas.microsoft.com/office/drawing/2014/main" id="{8B1508DE-961E-D083-B17B-0DEF5DBDEE05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6758222" y="4961002"/>
              <a:ext cx="750283" cy="749675"/>
            </a:xfrm>
            <a:prstGeom prst="line">
              <a:avLst/>
            </a:prstGeom>
            <a:ln w="19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Connecteur droit 11">
              <a:extLst>
                <a:ext uri="{FF2B5EF4-FFF2-40B4-BE49-F238E27FC236}">
                  <a16:creationId xmlns:a16="http://schemas.microsoft.com/office/drawing/2014/main" id="{B7D5E56A-2C94-AB0C-8005-48522F02D570}"/>
                </a:ext>
              </a:extLst>
            </p:cNvPr>
            <p:cNvCxnSpPr>
              <a:cxnSpLocks/>
            </p:cNvCxnSpPr>
            <p:nvPr/>
          </p:nvCxnSpPr>
          <p:spPr>
            <a:xfrm>
              <a:off x="6008243" y="4972189"/>
              <a:ext cx="750283" cy="749675"/>
            </a:xfrm>
            <a:prstGeom prst="line">
              <a:avLst/>
            </a:prstGeom>
            <a:ln w="19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Flèche : bas 12">
            <a:extLst>
              <a:ext uri="{FF2B5EF4-FFF2-40B4-BE49-F238E27FC236}">
                <a16:creationId xmlns:a16="http://schemas.microsoft.com/office/drawing/2014/main" id="{72294C2E-A6C8-95D7-8CDC-AA27DBBFC770}"/>
              </a:ext>
            </a:extLst>
          </p:cNvPr>
          <p:cNvSpPr/>
          <p:nvPr/>
        </p:nvSpPr>
        <p:spPr>
          <a:xfrm>
            <a:off x="4100872" y="4231740"/>
            <a:ext cx="311673" cy="571060"/>
          </a:xfrm>
          <a:prstGeom prst="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B3BCD54B-9B00-ABA3-A6D5-04BC0243D556}"/>
              </a:ext>
            </a:extLst>
          </p:cNvPr>
          <p:cNvSpPr txBox="1"/>
          <p:nvPr/>
        </p:nvSpPr>
        <p:spPr>
          <a:xfrm>
            <a:off x="1978582" y="4658915"/>
            <a:ext cx="43851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/>
              <a:t>100 + 25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54B7BED4-60C2-E0A0-1DD0-DD07D756B093}"/>
              </a:ext>
            </a:extLst>
          </p:cNvPr>
          <p:cNvSpPr txBox="1"/>
          <p:nvPr/>
        </p:nvSpPr>
        <p:spPr>
          <a:xfrm>
            <a:off x="4271075" y="4265857"/>
            <a:ext cx="15851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moitié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A044A742-879E-D4BE-68C1-D34ED98F4945}"/>
              </a:ext>
            </a:extLst>
          </p:cNvPr>
          <p:cNvSpPr txBox="1"/>
          <p:nvPr/>
        </p:nvSpPr>
        <p:spPr>
          <a:xfrm>
            <a:off x="2021037" y="3541860"/>
            <a:ext cx="43851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/>
              <a:t>200 + 50</a:t>
            </a:r>
          </a:p>
        </p:txBody>
      </p:sp>
    </p:spTree>
    <p:extLst>
      <p:ext uri="{BB962C8B-B14F-4D97-AF65-F5344CB8AC3E}">
        <p14:creationId xmlns:p14="http://schemas.microsoft.com/office/powerpoint/2010/main" val="30996537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6" grpId="0"/>
      <p:bldP spid="13" grpId="0" animBg="1"/>
      <p:bldP spid="14" grpId="0"/>
      <p:bldP spid="15" grpId="0"/>
      <p:bldP spid="1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E084241-8532-6EDB-2CA8-FA5745142C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91C8943-98AE-0F20-CC14-AF77860EA1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5452" y="390709"/>
            <a:ext cx="7886700" cy="541357"/>
          </a:xfrm>
        </p:spPr>
        <p:txBody>
          <a:bodyPr>
            <a:normAutofit fontScale="90000"/>
          </a:bodyPr>
          <a:lstStyle/>
          <a:p>
            <a:r>
              <a:rPr lang="fr-FR" sz="3600" dirty="0">
                <a:sym typeface="Webdings" panose="05030102010509060703" pitchFamily="18" charset="2"/>
              </a:rPr>
              <a:t>Ecris les réponse</a:t>
            </a:r>
            <a:r>
              <a:rPr lang="fr-FR" dirty="0">
                <a:sym typeface="Webdings" panose="05030102010509060703" pitchFamily="18" charset="2"/>
              </a:rPr>
              <a:t>s sur ton ardoise. </a:t>
            </a:r>
            <a:endParaRPr lang="fr-FR" sz="3600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FB3831CE-BB83-AC7E-EDFF-A19DB757549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8/8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3C24256B-05A4-606F-30E1-E063E9A56EED}"/>
              </a:ext>
            </a:extLst>
          </p:cNvPr>
          <p:cNvSpPr txBox="1"/>
          <p:nvPr/>
        </p:nvSpPr>
        <p:spPr>
          <a:xfrm>
            <a:off x="1622287" y="1813173"/>
            <a:ext cx="3630289" cy="123110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fr-FR" sz="2800" dirty="0"/>
              <a:t>La moitié de 300 est : …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58515388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D0AD45-304A-84DD-086D-42D7F050DD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ZoneTexte 34">
            <a:extLst>
              <a:ext uri="{FF2B5EF4-FFF2-40B4-BE49-F238E27FC236}">
                <a16:creationId xmlns:a16="http://schemas.microsoft.com/office/drawing/2014/main" id="{ADEBBA84-4997-1C56-150A-D207F730FF2F}"/>
              </a:ext>
            </a:extLst>
          </p:cNvPr>
          <p:cNvSpPr txBox="1"/>
          <p:nvPr/>
        </p:nvSpPr>
        <p:spPr>
          <a:xfrm>
            <a:off x="1622287" y="1813173"/>
            <a:ext cx="3711216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fr-FR" sz="2800" dirty="0"/>
              <a:t>La moitié de 300 est : …</a:t>
            </a:r>
          </a:p>
          <a:p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1017BBB4-691B-94A3-82B0-8E087D4B2D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  <a:sym typeface="Webdings" panose="05030102010509060703" pitchFamily="18" charset="2"/>
              </a:rPr>
              <a:t>Correction</a:t>
            </a:r>
            <a:endParaRPr lang="fr-FR" sz="3600" dirty="0">
              <a:solidFill>
                <a:srgbClr val="C00000"/>
              </a:solidFill>
            </a:endParaRP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37D110A-9F3D-F034-3005-038E61A9894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8/8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8FE71C5A-F955-6D2A-AF22-7A7DE277B135}"/>
              </a:ext>
            </a:extLst>
          </p:cNvPr>
          <p:cNvSpPr txBox="1"/>
          <p:nvPr/>
        </p:nvSpPr>
        <p:spPr>
          <a:xfrm>
            <a:off x="4840380" y="1918476"/>
            <a:ext cx="1277115" cy="83099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fr-FR" sz="4800" dirty="0">
                <a:solidFill>
                  <a:srgbClr val="00B05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150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4EECEE5-F4E2-93C8-6278-4C5C11825214}"/>
              </a:ext>
            </a:extLst>
          </p:cNvPr>
          <p:cNvSpPr txBox="1"/>
          <p:nvPr/>
        </p:nvSpPr>
        <p:spPr>
          <a:xfrm>
            <a:off x="3859554" y="2625046"/>
            <a:ext cx="98082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/>
              <a:t>300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AF7E0AF8-7F31-59E3-C997-33CA7D2BA275}"/>
              </a:ext>
            </a:extLst>
          </p:cNvPr>
          <p:cNvSpPr txBox="1"/>
          <p:nvPr/>
        </p:nvSpPr>
        <p:spPr>
          <a:xfrm>
            <a:off x="3708151" y="5608186"/>
            <a:ext cx="10334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>
                <a:solidFill>
                  <a:srgbClr val="FF0000"/>
                </a:solidFill>
              </a:rPr>
              <a:t>150</a:t>
            </a:r>
          </a:p>
        </p:txBody>
      </p:sp>
      <p:grpSp>
        <p:nvGrpSpPr>
          <p:cNvPr id="7" name="Groupe 6">
            <a:extLst>
              <a:ext uri="{FF2B5EF4-FFF2-40B4-BE49-F238E27FC236}">
                <a16:creationId xmlns:a16="http://schemas.microsoft.com/office/drawing/2014/main" id="{AFDCAD85-7FDF-EA62-2CD5-1AC17DB76F37}"/>
              </a:ext>
            </a:extLst>
          </p:cNvPr>
          <p:cNvGrpSpPr/>
          <p:nvPr/>
        </p:nvGrpSpPr>
        <p:grpSpPr>
          <a:xfrm rot="10800000" flipV="1">
            <a:off x="3915732" y="5312212"/>
            <a:ext cx="623599" cy="350493"/>
            <a:chOff x="6008243" y="4960698"/>
            <a:chExt cx="1499958" cy="761166"/>
          </a:xfrm>
        </p:grpSpPr>
        <p:cxnSp>
          <p:nvCxnSpPr>
            <p:cNvPr id="8" name="Connecteur droit 7">
              <a:extLst>
                <a:ext uri="{FF2B5EF4-FFF2-40B4-BE49-F238E27FC236}">
                  <a16:creationId xmlns:a16="http://schemas.microsoft.com/office/drawing/2014/main" id="{7B555FC4-4C7A-1358-8533-DE0A8258A955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6758222" y="4961002"/>
              <a:ext cx="750283" cy="749675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Connecteur droit 8">
              <a:extLst>
                <a:ext uri="{FF2B5EF4-FFF2-40B4-BE49-F238E27FC236}">
                  <a16:creationId xmlns:a16="http://schemas.microsoft.com/office/drawing/2014/main" id="{A6AA7501-6B52-06B0-14CD-ED216D80B633}"/>
                </a:ext>
              </a:extLst>
            </p:cNvPr>
            <p:cNvCxnSpPr>
              <a:cxnSpLocks/>
            </p:cNvCxnSpPr>
            <p:nvPr/>
          </p:nvCxnSpPr>
          <p:spPr>
            <a:xfrm>
              <a:off x="6008243" y="4972189"/>
              <a:ext cx="750283" cy="749675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Groupe 9">
            <a:extLst>
              <a:ext uri="{FF2B5EF4-FFF2-40B4-BE49-F238E27FC236}">
                <a16:creationId xmlns:a16="http://schemas.microsoft.com/office/drawing/2014/main" id="{9D4F2F73-6A5F-0704-37E0-CD84D12976F9}"/>
              </a:ext>
            </a:extLst>
          </p:cNvPr>
          <p:cNvGrpSpPr/>
          <p:nvPr/>
        </p:nvGrpSpPr>
        <p:grpSpPr>
          <a:xfrm flipV="1">
            <a:off x="3955524" y="3256258"/>
            <a:ext cx="623599" cy="345483"/>
            <a:chOff x="6008243" y="4960698"/>
            <a:chExt cx="1499958" cy="761166"/>
          </a:xfrm>
        </p:grpSpPr>
        <p:cxnSp>
          <p:nvCxnSpPr>
            <p:cNvPr id="11" name="Connecteur droit 10">
              <a:extLst>
                <a:ext uri="{FF2B5EF4-FFF2-40B4-BE49-F238E27FC236}">
                  <a16:creationId xmlns:a16="http://schemas.microsoft.com/office/drawing/2014/main" id="{283AA58E-A7A5-21A4-54D7-EF9D2A9B4F3A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6758222" y="4961002"/>
              <a:ext cx="750283" cy="749675"/>
            </a:xfrm>
            <a:prstGeom prst="line">
              <a:avLst/>
            </a:prstGeom>
            <a:ln w="19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Connecteur droit 11">
              <a:extLst>
                <a:ext uri="{FF2B5EF4-FFF2-40B4-BE49-F238E27FC236}">
                  <a16:creationId xmlns:a16="http://schemas.microsoft.com/office/drawing/2014/main" id="{FF0609BA-C4A0-786E-5BF6-92F0C3106951}"/>
                </a:ext>
              </a:extLst>
            </p:cNvPr>
            <p:cNvCxnSpPr>
              <a:cxnSpLocks/>
            </p:cNvCxnSpPr>
            <p:nvPr/>
          </p:nvCxnSpPr>
          <p:spPr>
            <a:xfrm>
              <a:off x="6008243" y="4972189"/>
              <a:ext cx="750283" cy="749675"/>
            </a:xfrm>
            <a:prstGeom prst="line">
              <a:avLst/>
            </a:prstGeom>
            <a:ln w="19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Flèche : bas 12">
            <a:extLst>
              <a:ext uri="{FF2B5EF4-FFF2-40B4-BE49-F238E27FC236}">
                <a16:creationId xmlns:a16="http://schemas.microsoft.com/office/drawing/2014/main" id="{626AC581-5FF9-CAE8-F5AE-232EA4864B91}"/>
              </a:ext>
            </a:extLst>
          </p:cNvPr>
          <p:cNvSpPr/>
          <p:nvPr/>
        </p:nvSpPr>
        <p:spPr>
          <a:xfrm>
            <a:off x="4100872" y="4231740"/>
            <a:ext cx="311673" cy="571060"/>
          </a:xfrm>
          <a:prstGeom prst="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4FC5FF84-6C38-5330-FE63-29B2BEA48031}"/>
              </a:ext>
            </a:extLst>
          </p:cNvPr>
          <p:cNvSpPr txBox="1"/>
          <p:nvPr/>
        </p:nvSpPr>
        <p:spPr>
          <a:xfrm>
            <a:off x="1978582" y="4658915"/>
            <a:ext cx="43851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/>
              <a:t>100 + 50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819FB57C-C1A1-FBAC-DBFD-7CEE178DAF86}"/>
              </a:ext>
            </a:extLst>
          </p:cNvPr>
          <p:cNvSpPr txBox="1"/>
          <p:nvPr/>
        </p:nvSpPr>
        <p:spPr>
          <a:xfrm>
            <a:off x="4271075" y="4265857"/>
            <a:ext cx="15851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moitié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C4A21017-C10B-0F28-68E3-8CAAECB29076}"/>
              </a:ext>
            </a:extLst>
          </p:cNvPr>
          <p:cNvSpPr txBox="1"/>
          <p:nvPr/>
        </p:nvSpPr>
        <p:spPr>
          <a:xfrm>
            <a:off x="2021037" y="3541860"/>
            <a:ext cx="43851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/>
              <a:t>200 +100</a:t>
            </a:r>
          </a:p>
        </p:txBody>
      </p:sp>
    </p:spTree>
    <p:extLst>
      <p:ext uri="{BB962C8B-B14F-4D97-AF65-F5344CB8AC3E}">
        <p14:creationId xmlns:p14="http://schemas.microsoft.com/office/powerpoint/2010/main" val="1343077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6" grpId="0"/>
      <p:bldP spid="13" grpId="0" animBg="1"/>
      <p:bldP spid="14" grpId="0"/>
      <p:bldP spid="15" grpId="0"/>
      <p:bldP spid="1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5452" y="390709"/>
            <a:ext cx="7886700" cy="541357"/>
          </a:xfrm>
        </p:spPr>
        <p:txBody>
          <a:bodyPr>
            <a:normAutofit fontScale="90000"/>
          </a:bodyPr>
          <a:lstStyle/>
          <a:p>
            <a:r>
              <a:rPr lang="fr-FR" sz="3600" dirty="0">
                <a:sym typeface="Webdings" panose="05030102010509060703" pitchFamily="18" charset="2"/>
              </a:rPr>
              <a:t>Ecris les réponse</a:t>
            </a:r>
            <a:r>
              <a:rPr lang="fr-FR" dirty="0">
                <a:sym typeface="Webdings" panose="05030102010509060703" pitchFamily="18" charset="2"/>
              </a:rPr>
              <a:t>s sur ton ardoise. </a:t>
            </a:r>
            <a:endParaRPr lang="fr-FR" sz="3600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1/8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0FE16F9E-AC52-81F2-D9E4-246AB70D7085}"/>
              </a:ext>
            </a:extLst>
          </p:cNvPr>
          <p:cNvSpPr txBox="1"/>
          <p:nvPr/>
        </p:nvSpPr>
        <p:spPr>
          <a:xfrm>
            <a:off x="1622287" y="1813173"/>
            <a:ext cx="3447547" cy="20928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fr-FR" sz="2800" dirty="0"/>
              <a:t>La moitié de 12 est : …</a:t>
            </a:r>
          </a:p>
          <a:p>
            <a:pPr>
              <a:lnSpc>
                <a:spcPct val="200000"/>
              </a:lnSpc>
            </a:pPr>
            <a:r>
              <a:rPr lang="fr-FR" sz="2800" dirty="0"/>
              <a:t>La moitié de 16 est : …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3696163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ZoneTexte 34">
            <a:extLst>
              <a:ext uri="{FF2B5EF4-FFF2-40B4-BE49-F238E27FC236}">
                <a16:creationId xmlns:a16="http://schemas.microsoft.com/office/drawing/2014/main" id="{195681D1-48D5-2EFD-B272-27333C379FB8}"/>
              </a:ext>
            </a:extLst>
          </p:cNvPr>
          <p:cNvSpPr txBox="1"/>
          <p:nvPr/>
        </p:nvSpPr>
        <p:spPr>
          <a:xfrm>
            <a:off x="1622287" y="1813173"/>
            <a:ext cx="3447547" cy="20928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fr-FR" sz="2800" dirty="0"/>
              <a:t>La moitié de 12 est : …</a:t>
            </a:r>
          </a:p>
          <a:p>
            <a:pPr>
              <a:lnSpc>
                <a:spcPct val="200000"/>
              </a:lnSpc>
            </a:pPr>
            <a:r>
              <a:rPr lang="fr-FR" sz="2800" dirty="0"/>
              <a:t>La moitié de 16 est : …</a:t>
            </a:r>
          </a:p>
          <a:p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  <a:sym typeface="Webdings" panose="05030102010509060703" pitchFamily="18" charset="2"/>
              </a:rPr>
              <a:t>Correction</a:t>
            </a:r>
            <a:endParaRPr lang="fr-FR" sz="3600" dirty="0">
              <a:solidFill>
                <a:srgbClr val="C00000"/>
              </a:solidFill>
            </a:endParaRP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1/8</a:t>
            </a:r>
          </a:p>
        </p:txBody>
      </p:sp>
      <p:grpSp>
        <p:nvGrpSpPr>
          <p:cNvPr id="21" name="Groupe 20">
            <a:extLst>
              <a:ext uri="{FF2B5EF4-FFF2-40B4-BE49-F238E27FC236}">
                <a16:creationId xmlns:a16="http://schemas.microsoft.com/office/drawing/2014/main" id="{F64CBA56-3BB6-6FD9-DE1F-554FA4051211}"/>
              </a:ext>
            </a:extLst>
          </p:cNvPr>
          <p:cNvGrpSpPr/>
          <p:nvPr/>
        </p:nvGrpSpPr>
        <p:grpSpPr>
          <a:xfrm>
            <a:off x="6747324" y="1785334"/>
            <a:ext cx="918358" cy="918358"/>
            <a:chOff x="5641556" y="3231645"/>
            <a:chExt cx="2880000" cy="2880000"/>
          </a:xfrm>
          <a:solidFill>
            <a:srgbClr val="B34F83"/>
          </a:solidFill>
        </p:grpSpPr>
        <p:grpSp>
          <p:nvGrpSpPr>
            <p:cNvPr id="22" name="Groupe 21">
              <a:extLst>
                <a:ext uri="{FF2B5EF4-FFF2-40B4-BE49-F238E27FC236}">
                  <a16:creationId xmlns:a16="http://schemas.microsoft.com/office/drawing/2014/main" id="{3EFB55B6-27FB-F76E-6E96-27BD365CC7DA}"/>
                </a:ext>
              </a:extLst>
            </p:cNvPr>
            <p:cNvGrpSpPr/>
            <p:nvPr/>
          </p:nvGrpSpPr>
          <p:grpSpPr>
            <a:xfrm>
              <a:off x="5641556" y="3231645"/>
              <a:ext cx="2880000" cy="2880000"/>
              <a:chOff x="2443914" y="3231645"/>
              <a:chExt cx="2880000" cy="2880000"/>
            </a:xfrm>
            <a:grpFill/>
          </p:grpSpPr>
          <p:grpSp>
            <p:nvGrpSpPr>
              <p:cNvPr id="26" name="Groupe 25">
                <a:extLst>
                  <a:ext uri="{FF2B5EF4-FFF2-40B4-BE49-F238E27FC236}">
                    <a16:creationId xmlns:a16="http://schemas.microsoft.com/office/drawing/2014/main" id="{6B772D31-270A-42B9-772F-3385968E940C}"/>
                  </a:ext>
                </a:extLst>
              </p:cNvPr>
              <p:cNvGrpSpPr/>
              <p:nvPr/>
            </p:nvGrpSpPr>
            <p:grpSpPr>
              <a:xfrm>
                <a:off x="2443914" y="3231645"/>
                <a:ext cx="1440000" cy="2880000"/>
                <a:chOff x="388238" y="3231645"/>
                <a:chExt cx="1440000" cy="2880000"/>
              </a:xfrm>
              <a:grpFill/>
            </p:grpSpPr>
            <p:sp>
              <p:nvSpPr>
                <p:cNvPr id="30" name="Rectangle 29">
                  <a:extLst>
                    <a:ext uri="{FF2B5EF4-FFF2-40B4-BE49-F238E27FC236}">
                      <a16:creationId xmlns:a16="http://schemas.microsoft.com/office/drawing/2014/main" id="{589EF878-90FD-2C0B-5BB6-4494B77FEAED}"/>
                    </a:ext>
                  </a:extLst>
                </p:cNvPr>
                <p:cNvSpPr/>
                <p:nvPr/>
              </p:nvSpPr>
              <p:spPr>
                <a:xfrm>
                  <a:off x="388238" y="4671645"/>
                  <a:ext cx="1440000" cy="1440000"/>
                </a:xfrm>
                <a:prstGeom prst="rect">
                  <a:avLst/>
                </a:prstGeom>
                <a:grp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31" name="Ellipse 30">
                  <a:extLst>
                    <a:ext uri="{FF2B5EF4-FFF2-40B4-BE49-F238E27FC236}">
                      <a16:creationId xmlns:a16="http://schemas.microsoft.com/office/drawing/2014/main" id="{E3158F70-76A5-5B3D-77BB-567A756D79EF}"/>
                    </a:ext>
                  </a:extLst>
                </p:cNvPr>
                <p:cNvSpPr/>
                <p:nvPr/>
              </p:nvSpPr>
              <p:spPr>
                <a:xfrm>
                  <a:off x="568238" y="4851645"/>
                  <a:ext cx="1080000" cy="108000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32" name="Rectangle 31">
                  <a:extLst>
                    <a:ext uri="{FF2B5EF4-FFF2-40B4-BE49-F238E27FC236}">
                      <a16:creationId xmlns:a16="http://schemas.microsoft.com/office/drawing/2014/main" id="{08306276-4675-E6E1-6648-BC2D423A4DB0}"/>
                    </a:ext>
                  </a:extLst>
                </p:cNvPr>
                <p:cNvSpPr/>
                <p:nvPr/>
              </p:nvSpPr>
              <p:spPr>
                <a:xfrm>
                  <a:off x="388238" y="3231645"/>
                  <a:ext cx="1440000" cy="1440000"/>
                </a:xfrm>
                <a:prstGeom prst="rect">
                  <a:avLst/>
                </a:prstGeom>
                <a:grp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33" name="Ellipse 32">
                  <a:extLst>
                    <a:ext uri="{FF2B5EF4-FFF2-40B4-BE49-F238E27FC236}">
                      <a16:creationId xmlns:a16="http://schemas.microsoft.com/office/drawing/2014/main" id="{55DB7118-D6F6-7E95-F0EA-B1DFC7C612EA}"/>
                    </a:ext>
                  </a:extLst>
                </p:cNvPr>
                <p:cNvSpPr/>
                <p:nvPr/>
              </p:nvSpPr>
              <p:spPr>
                <a:xfrm>
                  <a:off x="568238" y="3411645"/>
                  <a:ext cx="1080000" cy="108000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</p:grpSp>
          <p:grpSp>
            <p:nvGrpSpPr>
              <p:cNvPr id="27" name="Groupe 26">
                <a:extLst>
                  <a:ext uri="{FF2B5EF4-FFF2-40B4-BE49-F238E27FC236}">
                    <a16:creationId xmlns:a16="http://schemas.microsoft.com/office/drawing/2014/main" id="{0C0EAA72-231C-DE16-0B5B-41D3F6553B6E}"/>
                  </a:ext>
                </a:extLst>
              </p:cNvPr>
              <p:cNvGrpSpPr/>
              <p:nvPr/>
            </p:nvGrpSpPr>
            <p:grpSpPr>
              <a:xfrm>
                <a:off x="3883914" y="4671645"/>
                <a:ext cx="1440000" cy="1440000"/>
                <a:chOff x="657869" y="816131"/>
                <a:chExt cx="1440000" cy="1440000"/>
              </a:xfrm>
              <a:grpFill/>
            </p:grpSpPr>
            <p:sp>
              <p:nvSpPr>
                <p:cNvPr id="28" name="Rectangle 27">
                  <a:extLst>
                    <a:ext uri="{FF2B5EF4-FFF2-40B4-BE49-F238E27FC236}">
                      <a16:creationId xmlns:a16="http://schemas.microsoft.com/office/drawing/2014/main" id="{FE22CAA8-363B-AEC3-C4B8-177B9781860B}"/>
                    </a:ext>
                  </a:extLst>
                </p:cNvPr>
                <p:cNvSpPr/>
                <p:nvPr/>
              </p:nvSpPr>
              <p:spPr>
                <a:xfrm>
                  <a:off x="657869" y="816131"/>
                  <a:ext cx="1440000" cy="1440000"/>
                </a:xfrm>
                <a:prstGeom prst="rect">
                  <a:avLst/>
                </a:prstGeom>
                <a:grp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29" name="Ellipse 28">
                  <a:extLst>
                    <a:ext uri="{FF2B5EF4-FFF2-40B4-BE49-F238E27FC236}">
                      <a16:creationId xmlns:a16="http://schemas.microsoft.com/office/drawing/2014/main" id="{3C7C3118-A0A6-119E-119C-7951DAF24011}"/>
                    </a:ext>
                  </a:extLst>
                </p:cNvPr>
                <p:cNvSpPr/>
                <p:nvPr/>
              </p:nvSpPr>
              <p:spPr>
                <a:xfrm>
                  <a:off x="837869" y="996131"/>
                  <a:ext cx="1080000" cy="108000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dirty="0"/>
                </a:p>
              </p:txBody>
            </p:sp>
          </p:grpSp>
        </p:grpSp>
        <p:grpSp>
          <p:nvGrpSpPr>
            <p:cNvPr id="23" name="Groupe 22">
              <a:extLst>
                <a:ext uri="{FF2B5EF4-FFF2-40B4-BE49-F238E27FC236}">
                  <a16:creationId xmlns:a16="http://schemas.microsoft.com/office/drawing/2014/main" id="{26B6B624-00D9-5CCE-CC31-191F899F4688}"/>
                </a:ext>
              </a:extLst>
            </p:cNvPr>
            <p:cNvGrpSpPr/>
            <p:nvPr/>
          </p:nvGrpSpPr>
          <p:grpSpPr>
            <a:xfrm>
              <a:off x="7081556" y="3231645"/>
              <a:ext cx="1440000" cy="1440000"/>
              <a:chOff x="657869" y="816131"/>
              <a:chExt cx="1440000" cy="1440000"/>
            </a:xfrm>
            <a:grpFill/>
          </p:grpSpPr>
          <p:sp>
            <p:nvSpPr>
              <p:cNvPr id="24" name="Rectangle 23">
                <a:extLst>
                  <a:ext uri="{FF2B5EF4-FFF2-40B4-BE49-F238E27FC236}">
                    <a16:creationId xmlns:a16="http://schemas.microsoft.com/office/drawing/2014/main" id="{0CC193A1-A97E-1ED3-EA04-CA12C6450661}"/>
                  </a:ext>
                </a:extLst>
              </p:cNvPr>
              <p:cNvSpPr/>
              <p:nvPr/>
            </p:nvSpPr>
            <p:spPr>
              <a:xfrm>
                <a:off x="657869" y="816131"/>
                <a:ext cx="1440000" cy="1440000"/>
              </a:xfrm>
              <a:prstGeom prst="rect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5" name="Ellipse 24">
                <a:extLst>
                  <a:ext uri="{FF2B5EF4-FFF2-40B4-BE49-F238E27FC236}">
                    <a16:creationId xmlns:a16="http://schemas.microsoft.com/office/drawing/2014/main" id="{D2CB47DB-5726-2EC2-9CC7-EC035906E8E5}"/>
                  </a:ext>
                </a:extLst>
              </p:cNvPr>
              <p:cNvSpPr/>
              <p:nvPr/>
            </p:nvSpPr>
            <p:spPr>
              <a:xfrm>
                <a:off x="837869" y="996131"/>
                <a:ext cx="1080000" cy="108000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dirty="0"/>
              </a:p>
            </p:txBody>
          </p:sp>
        </p:grpSp>
      </p:grpSp>
      <p:sp>
        <p:nvSpPr>
          <p:cNvPr id="34" name="ZoneTexte 33">
            <a:extLst>
              <a:ext uri="{FF2B5EF4-FFF2-40B4-BE49-F238E27FC236}">
                <a16:creationId xmlns:a16="http://schemas.microsoft.com/office/drawing/2014/main" id="{D2976613-D745-9F10-2E29-DDBF7C6D9E37}"/>
              </a:ext>
            </a:extLst>
          </p:cNvPr>
          <p:cNvSpPr txBox="1"/>
          <p:nvPr/>
        </p:nvSpPr>
        <p:spPr>
          <a:xfrm>
            <a:off x="4668052" y="2857500"/>
            <a:ext cx="918358" cy="83099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fr-FR" sz="4800" dirty="0">
                <a:solidFill>
                  <a:srgbClr val="00B05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8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C0AF3AF3-28B7-95C3-C2EB-F5F3D8C2646B}"/>
              </a:ext>
            </a:extLst>
          </p:cNvPr>
          <p:cNvSpPr txBox="1"/>
          <p:nvPr/>
        </p:nvSpPr>
        <p:spPr>
          <a:xfrm>
            <a:off x="4668052" y="2009609"/>
            <a:ext cx="918358" cy="83099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fr-FR" sz="4800" dirty="0">
                <a:solidFill>
                  <a:srgbClr val="00B05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6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427A362-05F7-6DF3-E5C9-8D9F51418E3A}"/>
              </a:ext>
            </a:extLst>
          </p:cNvPr>
          <p:cNvSpPr/>
          <p:nvPr/>
        </p:nvSpPr>
        <p:spPr>
          <a:xfrm>
            <a:off x="6747324" y="1531620"/>
            <a:ext cx="1246056" cy="13258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68655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892381-C678-9FEA-7C31-89121AE355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07346EE-B1A5-A360-57D6-AE3D323CFE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5452" y="390709"/>
            <a:ext cx="7886700" cy="541357"/>
          </a:xfrm>
        </p:spPr>
        <p:txBody>
          <a:bodyPr>
            <a:normAutofit fontScale="90000"/>
          </a:bodyPr>
          <a:lstStyle/>
          <a:p>
            <a:r>
              <a:rPr lang="fr-FR" sz="3600" dirty="0">
                <a:sym typeface="Webdings" panose="05030102010509060703" pitchFamily="18" charset="2"/>
              </a:rPr>
              <a:t>Ecris les réponse</a:t>
            </a:r>
            <a:r>
              <a:rPr lang="fr-FR" dirty="0">
                <a:sym typeface="Webdings" panose="05030102010509060703" pitchFamily="18" charset="2"/>
              </a:rPr>
              <a:t>s sur ton ardoise. </a:t>
            </a:r>
            <a:endParaRPr lang="fr-FR" sz="3600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A42CFE98-EA54-A215-92F4-96B74E7D1E3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2/8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7DDD7180-B89E-41CA-E231-CD1805B10128}"/>
              </a:ext>
            </a:extLst>
          </p:cNvPr>
          <p:cNvSpPr txBox="1"/>
          <p:nvPr/>
        </p:nvSpPr>
        <p:spPr>
          <a:xfrm>
            <a:off x="1622287" y="1813173"/>
            <a:ext cx="3532505" cy="23698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fr-FR" sz="2800" dirty="0"/>
              <a:t>La moitié de 20 est : …</a:t>
            </a:r>
          </a:p>
          <a:p>
            <a:pPr>
              <a:lnSpc>
                <a:spcPct val="200000"/>
              </a:lnSpc>
            </a:pPr>
            <a:r>
              <a:rPr lang="fr-FR" sz="2800" dirty="0"/>
              <a:t>La moitié de 30 est : …</a:t>
            </a:r>
          </a:p>
          <a:p>
            <a:endParaRPr lang="fr-FR" dirty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6774327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1F8C2B-2D0E-2056-6656-969AE5BA81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ZoneTexte 34">
            <a:extLst>
              <a:ext uri="{FF2B5EF4-FFF2-40B4-BE49-F238E27FC236}">
                <a16:creationId xmlns:a16="http://schemas.microsoft.com/office/drawing/2014/main" id="{05E8E557-F831-057F-EBB2-95BCF0409CD1}"/>
              </a:ext>
            </a:extLst>
          </p:cNvPr>
          <p:cNvSpPr txBox="1"/>
          <p:nvPr/>
        </p:nvSpPr>
        <p:spPr>
          <a:xfrm>
            <a:off x="1622287" y="1813173"/>
            <a:ext cx="3532505" cy="23698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fr-FR" sz="2800" dirty="0"/>
              <a:t>La moitié de 20 est : …</a:t>
            </a:r>
          </a:p>
          <a:p>
            <a:pPr>
              <a:lnSpc>
                <a:spcPct val="200000"/>
              </a:lnSpc>
            </a:pPr>
            <a:r>
              <a:rPr lang="fr-FR" sz="2800" dirty="0"/>
              <a:t>La moitié de 30 est : …</a:t>
            </a:r>
          </a:p>
          <a:p>
            <a:endParaRPr lang="fr-FR" dirty="0"/>
          </a:p>
          <a:p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D36E6D6E-C22A-F45D-1AE0-8EDCE6A673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  <a:sym typeface="Webdings" panose="05030102010509060703" pitchFamily="18" charset="2"/>
              </a:rPr>
              <a:t>Correction</a:t>
            </a:r>
            <a:endParaRPr lang="fr-FR" sz="3600" dirty="0">
              <a:solidFill>
                <a:srgbClr val="C00000"/>
              </a:solidFill>
            </a:endParaRP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BBF14562-0AE7-BCEF-27FC-58112073552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2/8</a:t>
            </a:r>
          </a:p>
        </p:txBody>
      </p:sp>
      <p:sp>
        <p:nvSpPr>
          <p:cNvPr id="34" name="ZoneTexte 33">
            <a:extLst>
              <a:ext uri="{FF2B5EF4-FFF2-40B4-BE49-F238E27FC236}">
                <a16:creationId xmlns:a16="http://schemas.microsoft.com/office/drawing/2014/main" id="{D9D1FC08-50D0-6BB1-2BDF-E8ECADB9ECE1}"/>
              </a:ext>
            </a:extLst>
          </p:cNvPr>
          <p:cNvSpPr txBox="1"/>
          <p:nvPr/>
        </p:nvSpPr>
        <p:spPr>
          <a:xfrm>
            <a:off x="4695613" y="2770689"/>
            <a:ext cx="918358" cy="83099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r>
              <a:rPr lang="fr-FR" sz="4800" dirty="0">
                <a:solidFill>
                  <a:srgbClr val="00B05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15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A5BDA665-3345-507F-CC78-3CFA7AF9ADF9}"/>
              </a:ext>
            </a:extLst>
          </p:cNvPr>
          <p:cNvSpPr txBox="1"/>
          <p:nvPr/>
        </p:nvSpPr>
        <p:spPr>
          <a:xfrm>
            <a:off x="4695613" y="1939692"/>
            <a:ext cx="918358" cy="83099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r>
              <a:rPr lang="fr-FR" sz="4800" dirty="0">
                <a:solidFill>
                  <a:srgbClr val="00B05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10</a:t>
            </a:r>
          </a:p>
        </p:txBody>
      </p:sp>
    </p:spTree>
    <p:extLst>
      <p:ext uri="{BB962C8B-B14F-4D97-AF65-F5344CB8AC3E}">
        <p14:creationId xmlns:p14="http://schemas.microsoft.com/office/powerpoint/2010/main" val="302787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C2DF4C-DCDC-2B7E-57AC-8A0346EF61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E5B4186-25E1-2E00-64D0-B96D253AA1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5452" y="390709"/>
            <a:ext cx="7886700" cy="541357"/>
          </a:xfrm>
        </p:spPr>
        <p:txBody>
          <a:bodyPr>
            <a:normAutofit fontScale="90000"/>
          </a:bodyPr>
          <a:lstStyle/>
          <a:p>
            <a:r>
              <a:rPr lang="fr-FR" sz="3600" dirty="0">
                <a:sym typeface="Webdings" panose="05030102010509060703" pitchFamily="18" charset="2"/>
              </a:rPr>
              <a:t>Ecris les réponse</a:t>
            </a:r>
            <a:r>
              <a:rPr lang="fr-FR" dirty="0">
                <a:sym typeface="Webdings" panose="05030102010509060703" pitchFamily="18" charset="2"/>
              </a:rPr>
              <a:t>s sur ton ardoise. </a:t>
            </a:r>
            <a:endParaRPr lang="fr-FR" sz="3600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ACDCE342-6E6B-99D0-B541-CFB05970076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3/8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FBE1A5D8-FEB2-9009-B8AB-0FB1146601BA}"/>
              </a:ext>
            </a:extLst>
          </p:cNvPr>
          <p:cNvSpPr txBox="1"/>
          <p:nvPr/>
        </p:nvSpPr>
        <p:spPr>
          <a:xfrm>
            <a:off x="1622287" y="1813173"/>
            <a:ext cx="3447547" cy="23698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fr-FR" sz="2800" dirty="0"/>
              <a:t>La moitié de 24 est : …</a:t>
            </a:r>
          </a:p>
          <a:p>
            <a:pPr>
              <a:lnSpc>
                <a:spcPct val="200000"/>
              </a:lnSpc>
            </a:pPr>
            <a:r>
              <a:rPr lang="fr-FR" sz="2800" dirty="0"/>
              <a:t>La moitié de 38 est : …</a:t>
            </a:r>
          </a:p>
          <a:p>
            <a:endParaRPr lang="fr-FR" dirty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53023930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94610D-DED7-C6FB-F396-42F513B2C9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ZoneTexte 34">
            <a:extLst>
              <a:ext uri="{FF2B5EF4-FFF2-40B4-BE49-F238E27FC236}">
                <a16:creationId xmlns:a16="http://schemas.microsoft.com/office/drawing/2014/main" id="{9D85AFD5-AB83-5BB9-ACD8-802AB169A86E}"/>
              </a:ext>
            </a:extLst>
          </p:cNvPr>
          <p:cNvSpPr txBox="1"/>
          <p:nvPr/>
        </p:nvSpPr>
        <p:spPr>
          <a:xfrm>
            <a:off x="1622287" y="1813173"/>
            <a:ext cx="3447547" cy="20928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fr-FR" sz="2800" dirty="0"/>
              <a:t>La moitié de 24 est : …</a:t>
            </a:r>
          </a:p>
          <a:p>
            <a:pPr>
              <a:lnSpc>
                <a:spcPct val="200000"/>
              </a:lnSpc>
            </a:pPr>
            <a:r>
              <a:rPr lang="fr-FR" sz="2800" dirty="0"/>
              <a:t>La moitié de 38 est : …</a:t>
            </a:r>
          </a:p>
          <a:p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AD052DA3-B8B5-0D30-B695-F9398661FC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  <a:sym typeface="Webdings" panose="05030102010509060703" pitchFamily="18" charset="2"/>
              </a:rPr>
              <a:t>Correction</a:t>
            </a:r>
            <a:endParaRPr lang="fr-FR" sz="3600" dirty="0">
              <a:solidFill>
                <a:srgbClr val="C00000"/>
              </a:solidFill>
            </a:endParaRP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C7EB68F-FC02-5F79-8FE5-01EB17F93C5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3/8</a:t>
            </a:r>
          </a:p>
        </p:txBody>
      </p:sp>
      <p:sp>
        <p:nvSpPr>
          <p:cNvPr id="34" name="ZoneTexte 33">
            <a:extLst>
              <a:ext uri="{FF2B5EF4-FFF2-40B4-BE49-F238E27FC236}">
                <a16:creationId xmlns:a16="http://schemas.microsoft.com/office/drawing/2014/main" id="{C23394A7-58F6-8B52-B5AD-4B3FDCDB4283}"/>
              </a:ext>
            </a:extLst>
          </p:cNvPr>
          <p:cNvSpPr txBox="1"/>
          <p:nvPr/>
        </p:nvSpPr>
        <p:spPr>
          <a:xfrm>
            <a:off x="4610655" y="2790254"/>
            <a:ext cx="918358" cy="83099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r>
              <a:rPr lang="fr-FR" sz="4800" dirty="0">
                <a:solidFill>
                  <a:srgbClr val="00B05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19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7FC26E46-46B6-CE7E-E9CF-47428BDFE8FC}"/>
              </a:ext>
            </a:extLst>
          </p:cNvPr>
          <p:cNvSpPr txBox="1"/>
          <p:nvPr/>
        </p:nvSpPr>
        <p:spPr>
          <a:xfrm>
            <a:off x="4610655" y="1942363"/>
            <a:ext cx="918358" cy="83099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r>
              <a:rPr lang="fr-FR" sz="4800" dirty="0">
                <a:solidFill>
                  <a:srgbClr val="00B05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12</a:t>
            </a:r>
          </a:p>
        </p:txBody>
      </p:sp>
    </p:spTree>
    <p:extLst>
      <p:ext uri="{BB962C8B-B14F-4D97-AF65-F5344CB8AC3E}">
        <p14:creationId xmlns:p14="http://schemas.microsoft.com/office/powerpoint/2010/main" val="4245369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952F17-AB40-DF42-B5EE-3503CE4FE7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5D90521-F0F7-E580-78AE-ABE9E6A2D2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5452" y="390709"/>
            <a:ext cx="7886700" cy="541357"/>
          </a:xfrm>
        </p:spPr>
        <p:txBody>
          <a:bodyPr>
            <a:normAutofit fontScale="90000"/>
          </a:bodyPr>
          <a:lstStyle/>
          <a:p>
            <a:r>
              <a:rPr lang="fr-FR" sz="3600" dirty="0">
                <a:sym typeface="Webdings" panose="05030102010509060703" pitchFamily="18" charset="2"/>
              </a:rPr>
              <a:t>Ecris les réponse</a:t>
            </a:r>
            <a:r>
              <a:rPr lang="fr-FR" dirty="0">
                <a:sym typeface="Webdings" panose="05030102010509060703" pitchFamily="18" charset="2"/>
              </a:rPr>
              <a:t>s sur ton ardoise. </a:t>
            </a:r>
            <a:endParaRPr lang="fr-FR" sz="3600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1F3BABD-0041-C912-C823-6134B179DCC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4/8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8653E8D9-DC48-FD7E-AD97-1CF195CBDF53}"/>
              </a:ext>
            </a:extLst>
          </p:cNvPr>
          <p:cNvSpPr txBox="1"/>
          <p:nvPr/>
        </p:nvSpPr>
        <p:spPr>
          <a:xfrm>
            <a:off x="1622287" y="1813173"/>
            <a:ext cx="3447547" cy="123110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fr-FR" sz="2800" dirty="0"/>
              <a:t>La moitié de 90 est : …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4877932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6342CF-2311-EB13-55E6-A4F23200A6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ZoneTexte 34">
            <a:extLst>
              <a:ext uri="{FF2B5EF4-FFF2-40B4-BE49-F238E27FC236}">
                <a16:creationId xmlns:a16="http://schemas.microsoft.com/office/drawing/2014/main" id="{947BBE20-E9FC-5CF1-45F2-FF7C34390A9B}"/>
              </a:ext>
            </a:extLst>
          </p:cNvPr>
          <p:cNvSpPr txBox="1"/>
          <p:nvPr/>
        </p:nvSpPr>
        <p:spPr>
          <a:xfrm>
            <a:off x="1622287" y="1813173"/>
            <a:ext cx="3711216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fr-FR" sz="2800" dirty="0"/>
              <a:t>La moitié de 90 est : …</a:t>
            </a:r>
          </a:p>
          <a:p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2417523B-7366-7242-497F-FE724D8CDD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  <a:sym typeface="Webdings" panose="05030102010509060703" pitchFamily="18" charset="2"/>
              </a:rPr>
              <a:t>Correction</a:t>
            </a:r>
            <a:endParaRPr lang="fr-FR" sz="3600" dirty="0">
              <a:solidFill>
                <a:srgbClr val="C00000"/>
              </a:solidFill>
            </a:endParaRP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54498DD-267D-4257-0F92-59AE7A98353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4/8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90290C0C-A711-4E27-2640-EAC9CAEF2D41}"/>
              </a:ext>
            </a:extLst>
          </p:cNvPr>
          <p:cNvSpPr txBox="1"/>
          <p:nvPr/>
        </p:nvSpPr>
        <p:spPr>
          <a:xfrm>
            <a:off x="4579123" y="1918415"/>
            <a:ext cx="918358" cy="83099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fr-FR" sz="4800" dirty="0">
                <a:solidFill>
                  <a:srgbClr val="00B05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45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58D12D2C-712C-65C5-03DF-AA2946A32C6B}"/>
              </a:ext>
            </a:extLst>
          </p:cNvPr>
          <p:cNvSpPr txBox="1"/>
          <p:nvPr/>
        </p:nvSpPr>
        <p:spPr>
          <a:xfrm>
            <a:off x="3859554" y="2625046"/>
            <a:ext cx="79430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/>
              <a:t>90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B9CD433B-BC06-98CB-FFB2-07AF51B777BA}"/>
              </a:ext>
            </a:extLst>
          </p:cNvPr>
          <p:cNvSpPr txBox="1"/>
          <p:nvPr/>
        </p:nvSpPr>
        <p:spPr>
          <a:xfrm>
            <a:off x="3708151" y="5608186"/>
            <a:ext cx="10334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>
                <a:solidFill>
                  <a:srgbClr val="FF0000"/>
                </a:solidFill>
              </a:rPr>
              <a:t>45</a:t>
            </a:r>
          </a:p>
        </p:txBody>
      </p:sp>
      <p:grpSp>
        <p:nvGrpSpPr>
          <p:cNvPr id="7" name="Groupe 6">
            <a:extLst>
              <a:ext uri="{FF2B5EF4-FFF2-40B4-BE49-F238E27FC236}">
                <a16:creationId xmlns:a16="http://schemas.microsoft.com/office/drawing/2014/main" id="{B88A3F50-CE2F-985B-7DCE-F6D3A0C1665C}"/>
              </a:ext>
            </a:extLst>
          </p:cNvPr>
          <p:cNvGrpSpPr/>
          <p:nvPr/>
        </p:nvGrpSpPr>
        <p:grpSpPr>
          <a:xfrm rot="10800000" flipV="1">
            <a:off x="3915732" y="5312212"/>
            <a:ext cx="623599" cy="350493"/>
            <a:chOff x="6008243" y="4960698"/>
            <a:chExt cx="1499958" cy="761166"/>
          </a:xfrm>
        </p:grpSpPr>
        <p:cxnSp>
          <p:nvCxnSpPr>
            <p:cNvPr id="8" name="Connecteur droit 7">
              <a:extLst>
                <a:ext uri="{FF2B5EF4-FFF2-40B4-BE49-F238E27FC236}">
                  <a16:creationId xmlns:a16="http://schemas.microsoft.com/office/drawing/2014/main" id="{908CDCED-BFFC-8535-E717-02BB97E59B48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6758222" y="4961002"/>
              <a:ext cx="750283" cy="749675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Connecteur droit 8">
              <a:extLst>
                <a:ext uri="{FF2B5EF4-FFF2-40B4-BE49-F238E27FC236}">
                  <a16:creationId xmlns:a16="http://schemas.microsoft.com/office/drawing/2014/main" id="{7C910CEC-FE41-2353-8DEA-D2B27E196627}"/>
                </a:ext>
              </a:extLst>
            </p:cNvPr>
            <p:cNvCxnSpPr>
              <a:cxnSpLocks/>
            </p:cNvCxnSpPr>
            <p:nvPr/>
          </p:nvCxnSpPr>
          <p:spPr>
            <a:xfrm>
              <a:off x="6008243" y="4972189"/>
              <a:ext cx="750283" cy="749675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Groupe 9">
            <a:extLst>
              <a:ext uri="{FF2B5EF4-FFF2-40B4-BE49-F238E27FC236}">
                <a16:creationId xmlns:a16="http://schemas.microsoft.com/office/drawing/2014/main" id="{E1FD4F30-56E9-405A-2F0C-EC787C0647AA}"/>
              </a:ext>
            </a:extLst>
          </p:cNvPr>
          <p:cNvGrpSpPr/>
          <p:nvPr/>
        </p:nvGrpSpPr>
        <p:grpSpPr>
          <a:xfrm flipV="1">
            <a:off x="3955524" y="3256258"/>
            <a:ext cx="623599" cy="345483"/>
            <a:chOff x="6008243" y="4960698"/>
            <a:chExt cx="1499958" cy="761166"/>
          </a:xfrm>
        </p:grpSpPr>
        <p:cxnSp>
          <p:nvCxnSpPr>
            <p:cNvPr id="11" name="Connecteur droit 10">
              <a:extLst>
                <a:ext uri="{FF2B5EF4-FFF2-40B4-BE49-F238E27FC236}">
                  <a16:creationId xmlns:a16="http://schemas.microsoft.com/office/drawing/2014/main" id="{25BC0261-845B-9A9E-6297-D2FBA36AEFBC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6758222" y="4961002"/>
              <a:ext cx="750283" cy="749675"/>
            </a:xfrm>
            <a:prstGeom prst="line">
              <a:avLst/>
            </a:prstGeom>
            <a:ln w="19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Connecteur droit 11">
              <a:extLst>
                <a:ext uri="{FF2B5EF4-FFF2-40B4-BE49-F238E27FC236}">
                  <a16:creationId xmlns:a16="http://schemas.microsoft.com/office/drawing/2014/main" id="{1F751D7F-8056-B35D-99D2-61C0C73322E8}"/>
                </a:ext>
              </a:extLst>
            </p:cNvPr>
            <p:cNvCxnSpPr>
              <a:cxnSpLocks/>
            </p:cNvCxnSpPr>
            <p:nvPr/>
          </p:nvCxnSpPr>
          <p:spPr>
            <a:xfrm>
              <a:off x="6008243" y="4972189"/>
              <a:ext cx="750283" cy="749675"/>
            </a:xfrm>
            <a:prstGeom prst="line">
              <a:avLst/>
            </a:prstGeom>
            <a:ln w="19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Flèche : bas 12">
            <a:extLst>
              <a:ext uri="{FF2B5EF4-FFF2-40B4-BE49-F238E27FC236}">
                <a16:creationId xmlns:a16="http://schemas.microsoft.com/office/drawing/2014/main" id="{708EFE9B-5900-C35F-81F1-433E8CA43C16}"/>
              </a:ext>
            </a:extLst>
          </p:cNvPr>
          <p:cNvSpPr/>
          <p:nvPr/>
        </p:nvSpPr>
        <p:spPr>
          <a:xfrm>
            <a:off x="4100872" y="4231740"/>
            <a:ext cx="311673" cy="571060"/>
          </a:xfrm>
          <a:prstGeom prst="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3922CEAE-7EFC-E6FC-DE48-FD27AFA9EE31}"/>
              </a:ext>
            </a:extLst>
          </p:cNvPr>
          <p:cNvSpPr txBox="1"/>
          <p:nvPr/>
        </p:nvSpPr>
        <p:spPr>
          <a:xfrm>
            <a:off x="1978582" y="4658915"/>
            <a:ext cx="43851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/>
              <a:t>25 + 20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A53964DF-815D-968F-4839-AA5734E294CB}"/>
              </a:ext>
            </a:extLst>
          </p:cNvPr>
          <p:cNvSpPr txBox="1"/>
          <p:nvPr/>
        </p:nvSpPr>
        <p:spPr>
          <a:xfrm>
            <a:off x="4271075" y="4265857"/>
            <a:ext cx="15851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moitié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D4A9951E-5BFA-16BF-57C7-2844DC0872EE}"/>
              </a:ext>
            </a:extLst>
          </p:cNvPr>
          <p:cNvSpPr txBox="1"/>
          <p:nvPr/>
        </p:nvSpPr>
        <p:spPr>
          <a:xfrm>
            <a:off x="2021037" y="3541860"/>
            <a:ext cx="43851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/>
              <a:t>50 + 40</a:t>
            </a:r>
          </a:p>
        </p:txBody>
      </p:sp>
    </p:spTree>
    <p:extLst>
      <p:ext uri="{BB962C8B-B14F-4D97-AF65-F5344CB8AC3E}">
        <p14:creationId xmlns:p14="http://schemas.microsoft.com/office/powerpoint/2010/main" val="226401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6" grpId="0"/>
      <p:bldP spid="13" grpId="0" animBg="1"/>
      <p:bldP spid="14" grpId="0"/>
      <p:bldP spid="15" grpId="0"/>
      <p:bldP spid="16" grpId="0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0</TotalTime>
  <Words>303</Words>
  <Application>Microsoft Office PowerPoint</Application>
  <PresentationFormat>Affichage à l'écran (4:3)</PresentationFormat>
  <Paragraphs>92</Paragraphs>
  <Slides>17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17</vt:i4>
      </vt:variant>
    </vt:vector>
  </HeadingPairs>
  <TitlesOfParts>
    <vt:vector size="23" baseType="lpstr">
      <vt:lpstr>Arial</vt:lpstr>
      <vt:lpstr>Calibri</vt:lpstr>
      <vt:lpstr>Calibri Light</vt:lpstr>
      <vt:lpstr>Webdings</vt:lpstr>
      <vt:lpstr>Wingdings</vt:lpstr>
      <vt:lpstr>Thème Office</vt:lpstr>
      <vt:lpstr>Présentation PowerPoint</vt:lpstr>
      <vt:lpstr>Ecris les réponses sur ton ardoise. </vt:lpstr>
      <vt:lpstr>Correction</vt:lpstr>
      <vt:lpstr>Ecris les réponses sur ton ardoise. </vt:lpstr>
      <vt:lpstr>Correction</vt:lpstr>
      <vt:lpstr>Ecris les réponses sur ton ardoise. </vt:lpstr>
      <vt:lpstr>Correction</vt:lpstr>
      <vt:lpstr>Ecris les réponses sur ton ardoise. </vt:lpstr>
      <vt:lpstr>Correction</vt:lpstr>
      <vt:lpstr>Ecris les réponses sur ton ardoise. </vt:lpstr>
      <vt:lpstr>Correction</vt:lpstr>
      <vt:lpstr>Ecris les réponses sur ton ardoise. </vt:lpstr>
      <vt:lpstr>Correction</vt:lpstr>
      <vt:lpstr>Ecris les réponses sur ton ardoise. </vt:lpstr>
      <vt:lpstr>Correction</vt:lpstr>
      <vt:lpstr>Ecris les réponses sur ton ardoise. </vt:lpstr>
      <vt:lpstr>Correction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Nicolas Pinel</cp:lastModifiedBy>
  <cp:revision>34</cp:revision>
  <dcterms:created xsi:type="dcterms:W3CDTF">2023-02-07T14:55:57Z</dcterms:created>
  <dcterms:modified xsi:type="dcterms:W3CDTF">2026-07-01T12:58:57Z</dcterms:modified>
</cp:coreProperties>
</file>