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85" autoAdjust="0"/>
    <p:restoredTop sz="94660"/>
  </p:normalViewPr>
  <p:slideViewPr>
    <p:cSldViewPr snapToGrid="0">
      <p:cViewPr>
        <p:scale>
          <a:sx n="70" d="100"/>
          <a:sy n="70" d="100"/>
        </p:scale>
        <p:origin x="120" y="-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0AEB-CB7F-4071-BDC7-5CD5D61F4CEA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31614-B094-43C7-9A16-3AF39D266B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5510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0AEB-CB7F-4071-BDC7-5CD5D61F4CEA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31614-B094-43C7-9A16-3AF39D266B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6386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0AEB-CB7F-4071-BDC7-5CD5D61F4CEA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31614-B094-43C7-9A16-3AF39D266B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014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0AEB-CB7F-4071-BDC7-5CD5D61F4CEA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31614-B094-43C7-9A16-3AF39D266B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2479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0AEB-CB7F-4071-BDC7-5CD5D61F4CEA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31614-B094-43C7-9A16-3AF39D266B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5490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0AEB-CB7F-4071-BDC7-5CD5D61F4CEA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31614-B094-43C7-9A16-3AF39D266B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6866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0AEB-CB7F-4071-BDC7-5CD5D61F4CEA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31614-B094-43C7-9A16-3AF39D266B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7920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0AEB-CB7F-4071-BDC7-5CD5D61F4CEA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31614-B094-43C7-9A16-3AF39D266B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406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0AEB-CB7F-4071-BDC7-5CD5D61F4CEA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31614-B094-43C7-9A16-3AF39D266B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9664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0AEB-CB7F-4071-BDC7-5CD5D61F4CEA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31614-B094-43C7-9A16-3AF39D266B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99790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0AEB-CB7F-4071-BDC7-5CD5D61F4CEA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31614-B094-43C7-9A16-3AF39D266B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4585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0AEB-CB7F-4071-BDC7-5CD5D61F4CEA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431614-B094-43C7-9A16-3AF39D266B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1348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e 3">
            <a:extLst>
              <a:ext uri="{FF2B5EF4-FFF2-40B4-BE49-F238E27FC236}">
                <a16:creationId xmlns:a16="http://schemas.microsoft.com/office/drawing/2014/main" id="{8639F10B-B2AB-EDB8-BD7C-53B13D573066}"/>
              </a:ext>
            </a:extLst>
          </p:cNvPr>
          <p:cNvGrpSpPr/>
          <p:nvPr/>
        </p:nvGrpSpPr>
        <p:grpSpPr>
          <a:xfrm>
            <a:off x="145896" y="342928"/>
            <a:ext cx="6147378" cy="9152702"/>
            <a:chOff x="289158" y="390946"/>
            <a:chExt cx="6147378" cy="9152702"/>
          </a:xfrm>
        </p:grpSpPr>
        <p:sp>
          <p:nvSpPr>
            <p:cNvPr id="5" name="Rectangle : coins arrondis 4">
              <a:extLst>
                <a:ext uri="{FF2B5EF4-FFF2-40B4-BE49-F238E27FC236}">
                  <a16:creationId xmlns:a16="http://schemas.microsoft.com/office/drawing/2014/main" id="{0CDDFA58-3CC5-BFB0-20F3-A80CD6625A68}"/>
                </a:ext>
              </a:extLst>
            </p:cNvPr>
            <p:cNvSpPr/>
            <p:nvPr/>
          </p:nvSpPr>
          <p:spPr>
            <a:xfrm>
              <a:off x="302847" y="401623"/>
              <a:ext cx="6120000" cy="9142025"/>
            </a:xfrm>
            <a:prstGeom prst="roundRect">
              <a:avLst>
                <a:gd name="adj" fmla="val 5777"/>
              </a:avLst>
            </a:prstGeom>
            <a:solidFill>
              <a:schemeClr val="bg1"/>
            </a:solidFill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dirty="0"/>
            </a:p>
          </p:txBody>
        </p:sp>
        <p:sp>
          <p:nvSpPr>
            <p:cNvPr id="6" name="Zone de texte 15">
              <a:extLst>
                <a:ext uri="{FF2B5EF4-FFF2-40B4-BE49-F238E27FC236}">
                  <a16:creationId xmlns:a16="http://schemas.microsoft.com/office/drawing/2014/main" id="{5B395F51-4D88-C861-52B3-AE5D3084EF29}"/>
                </a:ext>
              </a:extLst>
            </p:cNvPr>
            <p:cNvSpPr txBox="1"/>
            <p:nvPr/>
          </p:nvSpPr>
          <p:spPr>
            <a:xfrm>
              <a:off x="2238785" y="573151"/>
              <a:ext cx="4197751" cy="59626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  <a:buNone/>
              </a:pPr>
              <a:r>
                <a:rPr lang="fr-FR" sz="2000" b="1" kern="1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Additionner/Soustraire des centaines</a:t>
              </a:r>
              <a:endParaRPr lang="fr-FR" sz="105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28CB7AA2-B398-D3E8-B9BD-FD58B1C4C64D}"/>
                </a:ext>
              </a:extLst>
            </p:cNvPr>
            <p:cNvGrpSpPr/>
            <p:nvPr/>
          </p:nvGrpSpPr>
          <p:grpSpPr>
            <a:xfrm>
              <a:off x="289158" y="390946"/>
              <a:ext cx="1935938" cy="800735"/>
              <a:chOff x="-17234" y="-13443"/>
              <a:chExt cx="2437185" cy="1008000"/>
            </a:xfrm>
          </p:grpSpPr>
          <p:sp>
            <p:nvSpPr>
              <p:cNvPr id="8" name="Organigramme : Données stockées 7">
                <a:extLst>
                  <a:ext uri="{FF2B5EF4-FFF2-40B4-BE49-F238E27FC236}">
                    <a16:creationId xmlns:a16="http://schemas.microsoft.com/office/drawing/2014/main" id="{98F206F4-DA5C-B906-89EB-29F7C843BFED}"/>
                  </a:ext>
                </a:extLst>
              </p:cNvPr>
              <p:cNvSpPr/>
              <p:nvPr/>
            </p:nvSpPr>
            <p:spPr>
              <a:xfrm>
                <a:off x="-17234" y="-13443"/>
                <a:ext cx="1283097" cy="1008000"/>
              </a:xfrm>
              <a:prstGeom prst="flowChartOnlineStorag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fr-FR" dirty="0"/>
              </a:p>
            </p:txBody>
          </p:sp>
          <p:sp>
            <p:nvSpPr>
              <p:cNvPr id="9" name="Organigramme : Données stockées 8">
                <a:extLst>
                  <a:ext uri="{FF2B5EF4-FFF2-40B4-BE49-F238E27FC236}">
                    <a16:creationId xmlns:a16="http://schemas.microsoft.com/office/drawing/2014/main" id="{8B625CA1-669F-2B36-E210-8C3635D0942A}"/>
                  </a:ext>
                </a:extLst>
              </p:cNvPr>
              <p:cNvSpPr/>
              <p:nvPr/>
            </p:nvSpPr>
            <p:spPr>
              <a:xfrm rot="10800000">
                <a:off x="743085" y="-13443"/>
                <a:ext cx="1676866" cy="1008000"/>
              </a:xfrm>
              <a:prstGeom prst="flowChartOnlineStorag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  <a:buNone/>
                </a:pPr>
                <a:r>
                  <a:rPr lang="fr-FR" sz="1100" kern="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10" name="Zone de texte 13">
                <a:extLst>
                  <a:ext uri="{FF2B5EF4-FFF2-40B4-BE49-F238E27FC236}">
                    <a16:creationId xmlns:a16="http://schemas.microsoft.com/office/drawing/2014/main" id="{4632B996-D00B-B89D-28E7-03ABF8ABEB7D}"/>
                  </a:ext>
                </a:extLst>
              </p:cNvPr>
              <p:cNvSpPr txBox="1"/>
              <p:nvPr/>
            </p:nvSpPr>
            <p:spPr>
              <a:xfrm>
                <a:off x="251166" y="20988"/>
                <a:ext cx="1887220" cy="916454"/>
              </a:xfrm>
              <a:prstGeom prst="rect">
                <a:avLst/>
              </a:prstGeom>
              <a:solidFill>
                <a:srgbClr val="00B050"/>
              </a:solidFill>
              <a:ln w="6350">
                <a:noFill/>
              </a:ln>
            </p:spPr>
            <p:txBody>
              <a:bodyPr rot="0" spcFirstLastPara="0" vert="horz" wrap="square" lIns="0" tIns="45720" rIns="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  <a:buNone/>
                </a:pPr>
                <a:r>
                  <a:rPr lang="fr-FR" sz="2000" b="1" kern="100" dirty="0"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Stratégie</a:t>
                </a:r>
                <a:endParaRPr lang="fr-FR" sz="110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4" name="ZoneTexte 13">
            <a:extLst>
              <a:ext uri="{FF2B5EF4-FFF2-40B4-BE49-F238E27FC236}">
                <a16:creationId xmlns:a16="http://schemas.microsoft.com/office/drawing/2014/main" id="{80489DFA-461C-33C7-7709-C0AF76B1ABC5}"/>
              </a:ext>
            </a:extLst>
          </p:cNvPr>
          <p:cNvSpPr txBox="1"/>
          <p:nvPr/>
        </p:nvSpPr>
        <p:spPr>
          <a:xfrm>
            <a:off x="1267696" y="1258573"/>
            <a:ext cx="4370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00B050"/>
                </a:solidFill>
              </a:rPr>
              <a:t>1</a:t>
            </a:r>
            <a:r>
              <a:rPr lang="fr-FR" sz="3600" dirty="0">
                <a:solidFill>
                  <a:srgbClr val="FF0000"/>
                </a:solidFill>
              </a:rPr>
              <a:t>2</a:t>
            </a:r>
            <a:r>
              <a:rPr lang="fr-FR" sz="3600" dirty="0">
                <a:solidFill>
                  <a:srgbClr val="0070C0"/>
                </a:solidFill>
              </a:rPr>
              <a:t>1 </a:t>
            </a:r>
            <a:r>
              <a:rPr lang="fr-FR" sz="3600" dirty="0"/>
              <a:t> +  200   = </a:t>
            </a:r>
            <a:r>
              <a:rPr lang="fr-FR" sz="3600" dirty="0">
                <a:solidFill>
                  <a:srgbClr val="00B050"/>
                </a:solidFill>
              </a:rPr>
              <a:t>3</a:t>
            </a:r>
            <a:r>
              <a:rPr lang="fr-FR" sz="3600" dirty="0">
                <a:solidFill>
                  <a:srgbClr val="FF0000"/>
                </a:solidFill>
              </a:rPr>
              <a:t>2</a:t>
            </a:r>
            <a:r>
              <a:rPr lang="fr-FR" sz="3600" dirty="0">
                <a:solidFill>
                  <a:srgbClr val="0070C0"/>
                </a:solidFill>
              </a:rPr>
              <a:t>1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B45EF221-2AE3-0C50-4B95-462AA935E708}"/>
              </a:ext>
            </a:extLst>
          </p:cNvPr>
          <p:cNvSpPr txBox="1"/>
          <p:nvPr/>
        </p:nvSpPr>
        <p:spPr>
          <a:xfrm>
            <a:off x="899095" y="3699651"/>
            <a:ext cx="4699089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b="1" dirty="0">
                <a:solidFill>
                  <a:srgbClr val="7030A0"/>
                </a:solidFill>
              </a:rPr>
              <a:t>Additionner 200</a:t>
            </a:r>
            <a:r>
              <a:rPr lang="fr-FR" sz="2000" dirty="0"/>
              <a:t>, </a:t>
            </a:r>
            <a:r>
              <a:rPr lang="fr-FR" sz="2000" dirty="0">
                <a:solidFill>
                  <a:srgbClr val="00B050"/>
                </a:solidFill>
              </a:rPr>
              <a:t>c’est ajouter </a:t>
            </a:r>
            <a:r>
              <a:rPr lang="fr-FR" sz="2000" b="1" dirty="0">
                <a:solidFill>
                  <a:srgbClr val="7030A0"/>
                </a:solidFill>
              </a:rPr>
              <a:t>2</a:t>
            </a:r>
            <a:r>
              <a:rPr lang="fr-FR" sz="2000" dirty="0"/>
              <a:t> </a:t>
            </a:r>
            <a:r>
              <a:rPr lang="fr-FR" sz="2000" dirty="0">
                <a:solidFill>
                  <a:srgbClr val="00B050"/>
                </a:solidFill>
              </a:rPr>
              <a:t>centaines.</a:t>
            </a:r>
          </a:p>
          <a:p>
            <a:pPr>
              <a:lnSpc>
                <a:spcPct val="150000"/>
              </a:lnSpc>
            </a:pPr>
            <a:r>
              <a:rPr lang="fr-FR" sz="2000" b="1" dirty="0">
                <a:solidFill>
                  <a:srgbClr val="7030A0"/>
                </a:solidFill>
              </a:rPr>
              <a:t>Additionner 300</a:t>
            </a:r>
            <a:r>
              <a:rPr lang="fr-FR" sz="2000" dirty="0"/>
              <a:t>, </a:t>
            </a:r>
            <a:r>
              <a:rPr lang="fr-FR" sz="2000" dirty="0">
                <a:solidFill>
                  <a:srgbClr val="00B050"/>
                </a:solidFill>
              </a:rPr>
              <a:t>c’est ajouter </a:t>
            </a:r>
            <a:r>
              <a:rPr lang="fr-FR" sz="2000" b="1" dirty="0">
                <a:solidFill>
                  <a:srgbClr val="7030A0"/>
                </a:solidFill>
              </a:rPr>
              <a:t>3</a:t>
            </a:r>
            <a:r>
              <a:rPr lang="fr-FR" sz="2000" dirty="0"/>
              <a:t> </a:t>
            </a:r>
            <a:r>
              <a:rPr lang="fr-FR" sz="2000" dirty="0">
                <a:solidFill>
                  <a:srgbClr val="00B050"/>
                </a:solidFill>
              </a:rPr>
              <a:t>centaines.</a:t>
            </a:r>
          </a:p>
          <a:p>
            <a:pPr>
              <a:lnSpc>
                <a:spcPct val="150000"/>
              </a:lnSpc>
            </a:pPr>
            <a:r>
              <a:rPr lang="fr-FR" sz="2000" b="1" dirty="0">
                <a:solidFill>
                  <a:srgbClr val="7030A0"/>
                </a:solidFill>
              </a:rPr>
              <a:t>Additionner 400</a:t>
            </a:r>
            <a:r>
              <a:rPr lang="fr-FR" sz="2000" dirty="0"/>
              <a:t>, </a:t>
            </a:r>
            <a:r>
              <a:rPr lang="fr-FR" sz="2000" dirty="0">
                <a:solidFill>
                  <a:srgbClr val="00B050"/>
                </a:solidFill>
              </a:rPr>
              <a:t>c’est ajouter </a:t>
            </a:r>
            <a:r>
              <a:rPr lang="fr-FR" sz="2000" b="1" dirty="0">
                <a:solidFill>
                  <a:srgbClr val="7030A0"/>
                </a:solidFill>
              </a:rPr>
              <a:t>4</a:t>
            </a:r>
            <a:r>
              <a:rPr lang="fr-FR" sz="2000" dirty="0"/>
              <a:t> </a:t>
            </a:r>
            <a:r>
              <a:rPr lang="fr-FR" sz="2000" dirty="0">
                <a:solidFill>
                  <a:srgbClr val="00B050"/>
                </a:solidFill>
              </a:rPr>
              <a:t>centaines.</a:t>
            </a:r>
          </a:p>
          <a:p>
            <a:endParaRPr lang="fr-FR" sz="200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031B8BA-02CD-7991-FCB7-E631752137C7}"/>
              </a:ext>
            </a:extLst>
          </p:cNvPr>
          <p:cNvSpPr/>
          <p:nvPr/>
        </p:nvSpPr>
        <p:spPr>
          <a:xfrm>
            <a:off x="1524480" y="2041037"/>
            <a:ext cx="108000" cy="10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EDCFD4E-3ECF-0627-19FA-7E07D7AF6FDC}"/>
              </a:ext>
            </a:extLst>
          </p:cNvPr>
          <p:cNvSpPr/>
          <p:nvPr/>
        </p:nvSpPr>
        <p:spPr>
          <a:xfrm>
            <a:off x="1717865" y="2041037"/>
            <a:ext cx="108000" cy="10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2ECB30B-8A23-53CE-6000-CD2CA0AF4BDB}"/>
              </a:ext>
            </a:extLst>
          </p:cNvPr>
          <p:cNvSpPr/>
          <p:nvPr/>
        </p:nvSpPr>
        <p:spPr>
          <a:xfrm>
            <a:off x="1935442" y="3013037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B40DBB4-776E-61C8-8D72-BC0DD7E035B8}"/>
              </a:ext>
            </a:extLst>
          </p:cNvPr>
          <p:cNvSpPr/>
          <p:nvPr/>
        </p:nvSpPr>
        <p:spPr>
          <a:xfrm>
            <a:off x="359095" y="2041037"/>
            <a:ext cx="1080000" cy="108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0FB29C6-5B2D-11FD-A6C5-472D6835AE56}"/>
              </a:ext>
            </a:extLst>
          </p:cNvPr>
          <p:cNvSpPr/>
          <p:nvPr/>
        </p:nvSpPr>
        <p:spPr>
          <a:xfrm>
            <a:off x="2239048" y="2041037"/>
            <a:ext cx="1080000" cy="108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86BB08B-D855-4E19-5769-93BE95F03751}"/>
              </a:ext>
            </a:extLst>
          </p:cNvPr>
          <p:cNvSpPr/>
          <p:nvPr/>
        </p:nvSpPr>
        <p:spPr>
          <a:xfrm>
            <a:off x="2432591" y="2292457"/>
            <a:ext cx="1080000" cy="108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0F1F1ECF-D5FE-19DD-5DDB-B9818294D9BC}"/>
              </a:ext>
            </a:extLst>
          </p:cNvPr>
          <p:cNvSpPr txBox="1"/>
          <p:nvPr/>
        </p:nvSpPr>
        <p:spPr>
          <a:xfrm>
            <a:off x="3610514" y="2292457"/>
            <a:ext cx="3971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=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A398731-FBE3-77A6-9AEF-EE059D417F74}"/>
              </a:ext>
            </a:extLst>
          </p:cNvPr>
          <p:cNvSpPr/>
          <p:nvPr/>
        </p:nvSpPr>
        <p:spPr>
          <a:xfrm>
            <a:off x="3969002" y="2057930"/>
            <a:ext cx="1080000" cy="108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C3820A6-7125-ACA9-D70E-AC6E7C776A39}"/>
              </a:ext>
            </a:extLst>
          </p:cNvPr>
          <p:cNvSpPr/>
          <p:nvPr/>
        </p:nvSpPr>
        <p:spPr>
          <a:xfrm>
            <a:off x="4162545" y="2237205"/>
            <a:ext cx="1080000" cy="108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DDF566F-904D-DD74-7643-2658C241ADB0}"/>
              </a:ext>
            </a:extLst>
          </p:cNvPr>
          <p:cNvSpPr/>
          <p:nvPr/>
        </p:nvSpPr>
        <p:spPr>
          <a:xfrm>
            <a:off x="4434108" y="2498359"/>
            <a:ext cx="1080000" cy="108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599067E-E9EE-66B1-A14F-E398C0E9ACC0}"/>
              </a:ext>
            </a:extLst>
          </p:cNvPr>
          <p:cNvSpPr/>
          <p:nvPr/>
        </p:nvSpPr>
        <p:spPr>
          <a:xfrm>
            <a:off x="5605743" y="2075622"/>
            <a:ext cx="108000" cy="10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03B1644-70D9-DDF1-A37F-C00CEC5E143E}"/>
              </a:ext>
            </a:extLst>
          </p:cNvPr>
          <p:cNvSpPr/>
          <p:nvPr/>
        </p:nvSpPr>
        <p:spPr>
          <a:xfrm>
            <a:off x="5799128" y="2075622"/>
            <a:ext cx="108000" cy="10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6A30064-4B7D-1F0A-5E3E-93454A636391}"/>
              </a:ext>
            </a:extLst>
          </p:cNvPr>
          <p:cNvSpPr/>
          <p:nvPr/>
        </p:nvSpPr>
        <p:spPr>
          <a:xfrm>
            <a:off x="6016705" y="3047622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845E7BC3-E9E6-21CF-96BF-A43CD20B8AF4}"/>
              </a:ext>
            </a:extLst>
          </p:cNvPr>
          <p:cNvSpPr txBox="1"/>
          <p:nvPr/>
        </p:nvSpPr>
        <p:spPr>
          <a:xfrm>
            <a:off x="1327556" y="5255091"/>
            <a:ext cx="4370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00B050"/>
                </a:solidFill>
              </a:rPr>
              <a:t>4</a:t>
            </a:r>
            <a:r>
              <a:rPr lang="fr-FR" sz="3600" dirty="0">
                <a:solidFill>
                  <a:srgbClr val="FF0000"/>
                </a:solidFill>
              </a:rPr>
              <a:t>3</a:t>
            </a:r>
            <a:r>
              <a:rPr lang="fr-FR" sz="3600" dirty="0">
                <a:solidFill>
                  <a:srgbClr val="0070C0"/>
                </a:solidFill>
              </a:rPr>
              <a:t>8  </a:t>
            </a:r>
            <a:r>
              <a:rPr lang="fr-FR" sz="3600" dirty="0"/>
              <a:t>–  200  =  </a:t>
            </a:r>
            <a:r>
              <a:rPr lang="fr-FR" sz="3600" dirty="0">
                <a:solidFill>
                  <a:srgbClr val="00B050"/>
                </a:solidFill>
              </a:rPr>
              <a:t>2</a:t>
            </a:r>
            <a:r>
              <a:rPr lang="fr-FR" sz="3600" dirty="0">
                <a:solidFill>
                  <a:srgbClr val="FF0000"/>
                </a:solidFill>
              </a:rPr>
              <a:t>3</a:t>
            </a:r>
            <a:r>
              <a:rPr lang="fr-FR" sz="3600" dirty="0">
                <a:solidFill>
                  <a:srgbClr val="0070C0"/>
                </a:solidFill>
              </a:rPr>
              <a:t>8  </a:t>
            </a:r>
            <a:endParaRPr lang="fr-FR" sz="3600" dirty="0"/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FAC02C60-E861-84F4-0C30-5C8ABA47657E}"/>
              </a:ext>
            </a:extLst>
          </p:cNvPr>
          <p:cNvSpPr txBox="1"/>
          <p:nvPr/>
        </p:nvSpPr>
        <p:spPr>
          <a:xfrm>
            <a:off x="951585" y="7738415"/>
            <a:ext cx="4699089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b="1" dirty="0">
                <a:solidFill>
                  <a:srgbClr val="7030A0"/>
                </a:solidFill>
              </a:rPr>
              <a:t>Soustraire 200</a:t>
            </a:r>
            <a:r>
              <a:rPr lang="fr-FR" sz="2000" dirty="0"/>
              <a:t>, </a:t>
            </a:r>
            <a:r>
              <a:rPr lang="fr-FR" sz="2000" dirty="0">
                <a:solidFill>
                  <a:srgbClr val="00B050"/>
                </a:solidFill>
              </a:rPr>
              <a:t>c’est enlever </a:t>
            </a:r>
            <a:r>
              <a:rPr lang="fr-FR" sz="2000" b="1" dirty="0">
                <a:solidFill>
                  <a:srgbClr val="7030A0"/>
                </a:solidFill>
              </a:rPr>
              <a:t>2</a:t>
            </a:r>
            <a:r>
              <a:rPr lang="fr-FR" sz="2000" dirty="0"/>
              <a:t> </a:t>
            </a:r>
            <a:r>
              <a:rPr lang="fr-FR" sz="2000" dirty="0">
                <a:solidFill>
                  <a:srgbClr val="00B050"/>
                </a:solidFill>
              </a:rPr>
              <a:t>centaines.</a:t>
            </a:r>
          </a:p>
          <a:p>
            <a:pPr>
              <a:lnSpc>
                <a:spcPct val="150000"/>
              </a:lnSpc>
            </a:pPr>
            <a:r>
              <a:rPr lang="fr-FR" sz="2000" b="1" dirty="0">
                <a:solidFill>
                  <a:srgbClr val="7030A0"/>
                </a:solidFill>
              </a:rPr>
              <a:t>Soustraire 300</a:t>
            </a:r>
            <a:r>
              <a:rPr lang="fr-FR" sz="2000" dirty="0"/>
              <a:t>, </a:t>
            </a:r>
            <a:r>
              <a:rPr lang="fr-FR" sz="2000" dirty="0">
                <a:solidFill>
                  <a:srgbClr val="00B050"/>
                </a:solidFill>
              </a:rPr>
              <a:t>c’est enlever </a:t>
            </a:r>
            <a:r>
              <a:rPr lang="fr-FR" sz="2000" b="1" dirty="0">
                <a:solidFill>
                  <a:srgbClr val="7030A0"/>
                </a:solidFill>
              </a:rPr>
              <a:t>3</a:t>
            </a:r>
            <a:r>
              <a:rPr lang="fr-FR" sz="2000" dirty="0"/>
              <a:t> </a:t>
            </a:r>
            <a:r>
              <a:rPr lang="fr-FR" sz="2000" dirty="0">
                <a:solidFill>
                  <a:srgbClr val="00B050"/>
                </a:solidFill>
              </a:rPr>
              <a:t>centaines.</a:t>
            </a:r>
          </a:p>
          <a:p>
            <a:pPr>
              <a:lnSpc>
                <a:spcPct val="150000"/>
              </a:lnSpc>
            </a:pPr>
            <a:r>
              <a:rPr lang="fr-FR" sz="2000" b="1" dirty="0">
                <a:solidFill>
                  <a:srgbClr val="7030A0"/>
                </a:solidFill>
              </a:rPr>
              <a:t>Soustraire 400</a:t>
            </a:r>
            <a:r>
              <a:rPr lang="fr-FR" sz="2000" dirty="0"/>
              <a:t>, </a:t>
            </a:r>
            <a:r>
              <a:rPr lang="fr-FR" sz="2000" dirty="0">
                <a:solidFill>
                  <a:srgbClr val="00B050"/>
                </a:solidFill>
              </a:rPr>
              <a:t>c’est enlever </a:t>
            </a:r>
            <a:r>
              <a:rPr lang="fr-FR" sz="2000" b="1" dirty="0">
                <a:solidFill>
                  <a:srgbClr val="7030A0"/>
                </a:solidFill>
              </a:rPr>
              <a:t>4</a:t>
            </a:r>
            <a:r>
              <a:rPr lang="fr-FR" sz="2000" dirty="0"/>
              <a:t> </a:t>
            </a:r>
            <a:r>
              <a:rPr lang="fr-FR" sz="2000" dirty="0">
                <a:solidFill>
                  <a:srgbClr val="00B050"/>
                </a:solidFill>
              </a:rPr>
              <a:t>centaines.</a:t>
            </a:r>
          </a:p>
          <a:p>
            <a:endParaRPr lang="fr-FR" sz="2000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96CC3636-FB37-CD8C-109B-C8D91981BE6E}"/>
              </a:ext>
            </a:extLst>
          </p:cNvPr>
          <p:cNvSpPr/>
          <p:nvPr/>
        </p:nvSpPr>
        <p:spPr>
          <a:xfrm>
            <a:off x="1209018" y="6015588"/>
            <a:ext cx="780424" cy="78042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339B3F2-1C97-8C57-0281-066C83E66DD6}"/>
              </a:ext>
            </a:extLst>
          </p:cNvPr>
          <p:cNvSpPr/>
          <p:nvPr/>
        </p:nvSpPr>
        <p:spPr>
          <a:xfrm>
            <a:off x="2059517" y="6015588"/>
            <a:ext cx="780424" cy="78042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EB22EA43-1705-9473-F1F0-FB46F2D78628}"/>
              </a:ext>
            </a:extLst>
          </p:cNvPr>
          <p:cNvSpPr/>
          <p:nvPr/>
        </p:nvSpPr>
        <p:spPr>
          <a:xfrm>
            <a:off x="1209018" y="6851790"/>
            <a:ext cx="780424" cy="78042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3408FE90-CFC4-A331-0FE7-7A8DA5E54BD2}"/>
              </a:ext>
            </a:extLst>
          </p:cNvPr>
          <p:cNvSpPr/>
          <p:nvPr/>
        </p:nvSpPr>
        <p:spPr>
          <a:xfrm>
            <a:off x="2059517" y="6851790"/>
            <a:ext cx="780424" cy="78042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B8389A56-3088-39CF-5D42-20A8FA7E005F}"/>
              </a:ext>
            </a:extLst>
          </p:cNvPr>
          <p:cNvSpPr/>
          <p:nvPr/>
        </p:nvSpPr>
        <p:spPr>
          <a:xfrm>
            <a:off x="2895518" y="6015588"/>
            <a:ext cx="58618" cy="78042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26D05289-F9FA-B3C3-34FB-1E816FE6F6E9}"/>
              </a:ext>
            </a:extLst>
          </p:cNvPr>
          <p:cNvSpPr/>
          <p:nvPr/>
        </p:nvSpPr>
        <p:spPr>
          <a:xfrm>
            <a:off x="2977238" y="6015588"/>
            <a:ext cx="58618" cy="78042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4098312-39FF-0158-84BC-35B822A1243C}"/>
              </a:ext>
            </a:extLst>
          </p:cNvPr>
          <p:cNvSpPr/>
          <p:nvPr/>
        </p:nvSpPr>
        <p:spPr>
          <a:xfrm>
            <a:off x="3062124" y="6015588"/>
            <a:ext cx="58618" cy="78042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9E096270-790E-EAB5-0B08-B3A6B692D067}"/>
              </a:ext>
            </a:extLst>
          </p:cNvPr>
          <p:cNvSpPr/>
          <p:nvPr/>
        </p:nvSpPr>
        <p:spPr>
          <a:xfrm>
            <a:off x="3157344" y="6734463"/>
            <a:ext cx="58618" cy="5861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5E7F2810-D525-9A9B-8150-C1DF23F5AA23}"/>
              </a:ext>
            </a:extLst>
          </p:cNvPr>
          <p:cNvSpPr/>
          <p:nvPr/>
        </p:nvSpPr>
        <p:spPr>
          <a:xfrm>
            <a:off x="3238307" y="6734463"/>
            <a:ext cx="58618" cy="5861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AD4B88B0-C289-45AE-8D2F-8CA328742C51}"/>
              </a:ext>
            </a:extLst>
          </p:cNvPr>
          <p:cNvSpPr/>
          <p:nvPr/>
        </p:nvSpPr>
        <p:spPr>
          <a:xfrm>
            <a:off x="3157344" y="6648738"/>
            <a:ext cx="58618" cy="5861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FA9E9CF-4307-2DAE-2841-416E22917D7A}"/>
              </a:ext>
            </a:extLst>
          </p:cNvPr>
          <p:cNvSpPr/>
          <p:nvPr/>
        </p:nvSpPr>
        <p:spPr>
          <a:xfrm>
            <a:off x="3238307" y="6648738"/>
            <a:ext cx="58618" cy="5861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757D2BB-6158-A5A3-85B3-E5F2FC04A48C}"/>
              </a:ext>
            </a:extLst>
          </p:cNvPr>
          <p:cNvSpPr/>
          <p:nvPr/>
        </p:nvSpPr>
        <p:spPr>
          <a:xfrm>
            <a:off x="3157344" y="6563013"/>
            <a:ext cx="58618" cy="5861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2C8569C8-AE64-7A3E-65AC-34080827D77C}"/>
              </a:ext>
            </a:extLst>
          </p:cNvPr>
          <p:cNvSpPr/>
          <p:nvPr/>
        </p:nvSpPr>
        <p:spPr>
          <a:xfrm>
            <a:off x="3238307" y="6563013"/>
            <a:ext cx="58618" cy="5861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553495C6-BF67-752B-0FD3-DAB49A74273E}"/>
              </a:ext>
            </a:extLst>
          </p:cNvPr>
          <p:cNvSpPr/>
          <p:nvPr/>
        </p:nvSpPr>
        <p:spPr>
          <a:xfrm>
            <a:off x="3157344" y="6477288"/>
            <a:ext cx="58618" cy="5861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7849DAAA-B70B-5877-58A0-101D31C64397}"/>
              </a:ext>
            </a:extLst>
          </p:cNvPr>
          <p:cNvSpPr/>
          <p:nvPr/>
        </p:nvSpPr>
        <p:spPr>
          <a:xfrm>
            <a:off x="3238307" y="6477288"/>
            <a:ext cx="58618" cy="5861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3" name="ZoneTexte 52">
            <a:extLst>
              <a:ext uri="{FF2B5EF4-FFF2-40B4-BE49-F238E27FC236}">
                <a16:creationId xmlns:a16="http://schemas.microsoft.com/office/drawing/2014/main" id="{A1328190-7AC8-59FA-676D-D581A258468C}"/>
              </a:ext>
            </a:extLst>
          </p:cNvPr>
          <p:cNvSpPr txBox="1"/>
          <p:nvPr/>
        </p:nvSpPr>
        <p:spPr>
          <a:xfrm>
            <a:off x="3544940" y="6384190"/>
            <a:ext cx="3818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=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70BAE731-152C-5361-ABCA-F49AB959A964}"/>
              </a:ext>
            </a:extLst>
          </p:cNvPr>
          <p:cNvSpPr/>
          <p:nvPr/>
        </p:nvSpPr>
        <p:spPr>
          <a:xfrm>
            <a:off x="3985392" y="6007965"/>
            <a:ext cx="780424" cy="78042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3A71E101-3826-B41B-2BEC-D7F4F2C6F328}"/>
              </a:ext>
            </a:extLst>
          </p:cNvPr>
          <p:cNvSpPr/>
          <p:nvPr/>
        </p:nvSpPr>
        <p:spPr>
          <a:xfrm>
            <a:off x="3985392" y="6844167"/>
            <a:ext cx="780424" cy="78042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09E7A7DD-BD3B-F7ED-0D75-B32F0209AACC}"/>
              </a:ext>
            </a:extLst>
          </p:cNvPr>
          <p:cNvSpPr/>
          <p:nvPr/>
        </p:nvSpPr>
        <p:spPr>
          <a:xfrm>
            <a:off x="4821393" y="6007965"/>
            <a:ext cx="58618" cy="78042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703599BA-03E6-6671-5070-99E7A3EC972B}"/>
              </a:ext>
            </a:extLst>
          </p:cNvPr>
          <p:cNvSpPr/>
          <p:nvPr/>
        </p:nvSpPr>
        <p:spPr>
          <a:xfrm>
            <a:off x="4903113" y="6007965"/>
            <a:ext cx="58618" cy="78042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1FA0EF21-852A-19F0-E3E8-6C0E0E78B6E0}"/>
              </a:ext>
            </a:extLst>
          </p:cNvPr>
          <p:cNvSpPr/>
          <p:nvPr/>
        </p:nvSpPr>
        <p:spPr>
          <a:xfrm>
            <a:off x="4987999" y="6007965"/>
            <a:ext cx="58618" cy="78042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0BF187AA-1BD3-EF34-654A-795A63072F2C}"/>
              </a:ext>
            </a:extLst>
          </p:cNvPr>
          <p:cNvSpPr/>
          <p:nvPr/>
        </p:nvSpPr>
        <p:spPr>
          <a:xfrm>
            <a:off x="5094794" y="6730005"/>
            <a:ext cx="58618" cy="5861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ADEE0C19-AB9A-2FC8-AF4E-608A2B55F493}"/>
              </a:ext>
            </a:extLst>
          </p:cNvPr>
          <p:cNvSpPr/>
          <p:nvPr/>
        </p:nvSpPr>
        <p:spPr>
          <a:xfrm>
            <a:off x="5175757" y="6730005"/>
            <a:ext cx="58618" cy="5861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CF071A5E-6DEA-DE38-8A6B-091DD5284A4D}"/>
              </a:ext>
            </a:extLst>
          </p:cNvPr>
          <p:cNvSpPr/>
          <p:nvPr/>
        </p:nvSpPr>
        <p:spPr>
          <a:xfrm>
            <a:off x="5094794" y="6644280"/>
            <a:ext cx="58618" cy="5861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5AF1633B-88F7-B0C1-69CB-8C43E72875CE}"/>
              </a:ext>
            </a:extLst>
          </p:cNvPr>
          <p:cNvSpPr/>
          <p:nvPr/>
        </p:nvSpPr>
        <p:spPr>
          <a:xfrm>
            <a:off x="5175757" y="6644280"/>
            <a:ext cx="58618" cy="5861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13DF8105-A594-7C8D-8BCF-402389BB3E06}"/>
              </a:ext>
            </a:extLst>
          </p:cNvPr>
          <p:cNvSpPr/>
          <p:nvPr/>
        </p:nvSpPr>
        <p:spPr>
          <a:xfrm>
            <a:off x="5094794" y="6558555"/>
            <a:ext cx="58618" cy="5861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4FE2D696-4CCF-D379-8F79-F13D8349C763}"/>
              </a:ext>
            </a:extLst>
          </p:cNvPr>
          <p:cNvSpPr/>
          <p:nvPr/>
        </p:nvSpPr>
        <p:spPr>
          <a:xfrm>
            <a:off x="5175757" y="6558555"/>
            <a:ext cx="58618" cy="5861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BF35CC7E-4973-A610-E60D-6EE6AAE45E76}"/>
              </a:ext>
            </a:extLst>
          </p:cNvPr>
          <p:cNvSpPr/>
          <p:nvPr/>
        </p:nvSpPr>
        <p:spPr>
          <a:xfrm>
            <a:off x="5094794" y="6472830"/>
            <a:ext cx="58618" cy="5861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71CA6821-8E32-1C51-BA42-4BAD45737691}"/>
              </a:ext>
            </a:extLst>
          </p:cNvPr>
          <p:cNvSpPr/>
          <p:nvPr/>
        </p:nvSpPr>
        <p:spPr>
          <a:xfrm>
            <a:off x="5175757" y="6472830"/>
            <a:ext cx="58618" cy="5861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7" name="Signe de multiplication 66">
            <a:extLst>
              <a:ext uri="{FF2B5EF4-FFF2-40B4-BE49-F238E27FC236}">
                <a16:creationId xmlns:a16="http://schemas.microsoft.com/office/drawing/2014/main" id="{28AD8044-A050-48FB-B5DF-A9B069914712}"/>
              </a:ext>
            </a:extLst>
          </p:cNvPr>
          <p:cNvSpPr/>
          <p:nvPr/>
        </p:nvSpPr>
        <p:spPr>
          <a:xfrm>
            <a:off x="2225155" y="6181260"/>
            <a:ext cx="492329" cy="492329"/>
          </a:xfrm>
          <a:prstGeom prst="mathMultiply">
            <a:avLst>
              <a:gd name="adj1" fmla="val 11428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8" name="Signe de multiplication 67">
            <a:extLst>
              <a:ext uri="{FF2B5EF4-FFF2-40B4-BE49-F238E27FC236}">
                <a16:creationId xmlns:a16="http://schemas.microsoft.com/office/drawing/2014/main" id="{31F6A4DE-B9CA-0357-4F9F-3085C9072887}"/>
              </a:ext>
            </a:extLst>
          </p:cNvPr>
          <p:cNvSpPr/>
          <p:nvPr/>
        </p:nvSpPr>
        <p:spPr>
          <a:xfrm>
            <a:off x="2205330" y="6962054"/>
            <a:ext cx="492329" cy="492329"/>
          </a:xfrm>
          <a:prstGeom prst="mathMultiply">
            <a:avLst>
              <a:gd name="adj1" fmla="val 11428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151265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28</TotalTime>
  <Words>67</Words>
  <Application>Microsoft Office PowerPoint</Application>
  <PresentationFormat>Format A4 (210 x 297 mm)</PresentationFormat>
  <Paragraphs>13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MH</dc:creator>
  <cp:lastModifiedBy>secretariat</cp:lastModifiedBy>
  <cp:revision>4</cp:revision>
  <dcterms:created xsi:type="dcterms:W3CDTF">2025-07-25T05:37:39Z</dcterms:created>
  <dcterms:modified xsi:type="dcterms:W3CDTF">2026-06-26T16:26:33Z</dcterms:modified>
</cp:coreProperties>
</file>