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wmf" ContentType="image/x-wmf"/>
  <Override PartName="/ppt/media/image7.png" ContentType="image/png"/>
  <Override PartName="/ppt/media/image8.png" ContentType="image/png"/>
  <Override PartName="/ppt/media/image9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24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7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wmf"/><Relationship Id="rId4" Type="http://schemas.openxmlformats.org/officeDocument/2006/relationships/image" Target="../media/image7.png"/><Relationship Id="rId5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wmf"/><Relationship Id="rId4" Type="http://schemas.openxmlformats.org/officeDocument/2006/relationships/image" Target="../media/image7.png"/><Relationship Id="rId5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wmf"/><Relationship Id="rId4" Type="http://schemas.openxmlformats.org/officeDocument/2006/relationships/image" Target="../media/image7.png"/><Relationship Id="rId5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1"/>
          <p:cNvSpPr/>
          <p:nvPr/>
        </p:nvSpPr>
        <p:spPr>
          <a:xfrm>
            <a:off x="0" y="312840"/>
            <a:ext cx="9142920" cy="66643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4" name="ZoneTexte 2"/>
          <p:cNvSpPr/>
          <p:nvPr/>
        </p:nvSpPr>
        <p:spPr>
          <a:xfrm>
            <a:off x="2063880" y="3009960"/>
            <a:ext cx="5015520" cy="1491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m’entraine à résoudre des problèmes additifs. 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5" name="Image 16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200" cy="1265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Image 5" descr=""/>
          <p:cNvPicPr/>
          <p:nvPr/>
        </p:nvPicPr>
        <p:blipFill>
          <a:blip r:embed="rId1"/>
          <a:srcRect l="0" t="0" r="3431" b="14882"/>
          <a:stretch/>
        </p:blipFill>
        <p:spPr>
          <a:xfrm>
            <a:off x="7358400" y="360000"/>
            <a:ext cx="1784880" cy="1259280"/>
          </a:xfrm>
          <a:prstGeom prst="rect">
            <a:avLst/>
          </a:prstGeom>
          <a:ln w="0">
            <a:noFill/>
          </a:ln>
        </p:spPr>
      </p:pic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5800" cy="75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 :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Bulle narrative : ronde 7"/>
          <p:cNvSpPr/>
          <p:nvPr/>
        </p:nvSpPr>
        <p:spPr>
          <a:xfrm>
            <a:off x="129600" y="957600"/>
            <a:ext cx="4549680" cy="3721680"/>
          </a:xfrm>
          <a:custGeom>
            <a:avLst/>
            <a:gdLst>
              <a:gd name="textAreaLeft" fmla="*/ 0 w 4549680"/>
              <a:gd name="textAreaRight" fmla="*/ 4550760 w 4549680"/>
              <a:gd name="textAreaTop" fmla="*/ 0 h 3721680"/>
              <a:gd name="textAreaBottom" fmla="*/ 3722760 h 3721680"/>
            </a:gdLst>
            <a:ahLst/>
            <a:rect l="textAreaLeft" t="textAreaTop" r="textAreaRight" b="textAreaBottom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             </a:t>
            </a:r>
            <a:r>
              <a:rPr b="0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Dans la vitrine, </a:t>
            </a: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     </a:t>
            </a:r>
            <a:r>
              <a:rPr b="0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il y a 120 macarons.</a:t>
            </a: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   </a:t>
            </a:r>
            <a:r>
              <a:rPr b="0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60 macarons sont au chocolat, </a:t>
            </a: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   </a:t>
            </a:r>
            <a:r>
              <a:rPr b="0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les autres sont aux fruits. </a:t>
            </a: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     </a:t>
            </a:r>
            <a:r>
              <a:rPr b="1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Combien de macarons </a:t>
            </a: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            </a:t>
            </a:r>
            <a:r>
              <a:rPr b="1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aux fruits y a-t-il ?</a:t>
            </a: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"/>
          <p:cNvSpPr/>
          <p:nvPr/>
        </p:nvSpPr>
        <p:spPr>
          <a:xfrm flipH="1">
            <a:off x="2160000" y="540000"/>
            <a:ext cx="4680000" cy="612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6120000" bIns="612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0" name=""/>
          <p:cNvSpPr/>
          <p:nvPr/>
        </p:nvSpPr>
        <p:spPr>
          <a:xfrm>
            <a:off x="180000" y="564480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"/>
          <p:cNvSpPr/>
          <p:nvPr/>
        </p:nvSpPr>
        <p:spPr>
          <a:xfrm>
            <a:off x="7740720" y="210312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CM1 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Bulle narrative : ronde 1"/>
          <p:cNvSpPr/>
          <p:nvPr/>
        </p:nvSpPr>
        <p:spPr>
          <a:xfrm>
            <a:off x="4500000" y="2757600"/>
            <a:ext cx="4549680" cy="3721680"/>
          </a:xfrm>
          <a:custGeom>
            <a:avLst/>
            <a:gdLst>
              <a:gd name="textAreaLeft" fmla="*/ 0 w 4549680"/>
              <a:gd name="textAreaRight" fmla="*/ 4550760 w 4549680"/>
              <a:gd name="textAreaTop" fmla="*/ 0 h 3721680"/>
              <a:gd name="textAreaBottom" fmla="*/ 3722760 h 3721680"/>
            </a:gdLst>
            <a:ahLst/>
            <a:rect l="textAreaLeft" t="textAreaTop" r="textAreaRight" b="textAreaBottom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Calibri"/>
              </a:rPr>
              <a:t>         </a:t>
            </a:r>
            <a:r>
              <a:rPr b="0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Au supermarché, le</a:t>
            </a: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      </a:t>
            </a:r>
            <a:r>
              <a:rPr b="0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pâtissier a préparé 350     </a:t>
            </a: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  </a:t>
            </a:r>
            <a:r>
              <a:rPr b="0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macarons dont 145 au chocolat  </a:t>
            </a: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b="0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et le reste aux fruits.</a:t>
            </a: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       </a:t>
            </a:r>
            <a:r>
              <a:rPr b="1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Combien de macarons </a:t>
            </a: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               </a:t>
            </a:r>
            <a:r>
              <a:rPr b="1" lang="fr-FR" sz="2600" spc="-1" strike="noStrike">
                <a:solidFill>
                  <a:srgbClr val="000000"/>
                </a:solidFill>
                <a:latin typeface="Calibri"/>
                <a:ea typeface="Calibri"/>
              </a:rPr>
              <a:t>aux fruits y a-t-il ?</a:t>
            </a: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800" cy="75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ZoneTexte 11"/>
          <p:cNvSpPr/>
          <p:nvPr/>
        </p:nvSpPr>
        <p:spPr>
          <a:xfrm>
            <a:off x="95400" y="1155600"/>
            <a:ext cx="296388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une partie des macarons.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ZoneTexte 15"/>
          <p:cNvSpPr/>
          <p:nvPr/>
        </p:nvSpPr>
        <p:spPr>
          <a:xfrm>
            <a:off x="33120" y="2244240"/>
            <a:ext cx="51861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Rectangle 3"/>
          <p:cNvSpPr/>
          <p:nvPr/>
        </p:nvSpPr>
        <p:spPr>
          <a:xfrm>
            <a:off x="105480" y="2706840"/>
            <a:ext cx="3313800" cy="53388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chemeClr val="lt1"/>
                </a:solidFill>
                <a:latin typeface="Calibri"/>
                <a:ea typeface="DejaVu Sans"/>
              </a:rPr>
              <a:t>120 macarons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Rectangle 4"/>
          <p:cNvSpPr/>
          <p:nvPr/>
        </p:nvSpPr>
        <p:spPr>
          <a:xfrm>
            <a:off x="1991160" y="3241440"/>
            <a:ext cx="1428120" cy="53388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chemeClr val="lt1"/>
                </a:solidFill>
                <a:latin typeface="Calibri"/>
                <a:ea typeface="DejaVu Sans"/>
              </a:rPr>
              <a:t>fruits ?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Rectangle 12"/>
          <p:cNvSpPr/>
          <p:nvPr/>
        </p:nvSpPr>
        <p:spPr>
          <a:xfrm>
            <a:off x="105480" y="3241440"/>
            <a:ext cx="1884960" cy="53784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60 </a:t>
            </a:r>
            <a:r>
              <a:rPr b="0" lang="fr-FR" sz="2000" spc="-1" strike="noStrike">
                <a:solidFill>
                  <a:schemeClr val="lt1"/>
                </a:solidFill>
                <a:latin typeface="Calibri"/>
                <a:ea typeface="DejaVu Sans"/>
              </a:rPr>
              <a:t>(choco)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ZoneTexte 13"/>
          <p:cNvSpPr/>
          <p:nvPr/>
        </p:nvSpPr>
        <p:spPr>
          <a:xfrm>
            <a:off x="540000" y="4213440"/>
            <a:ext cx="25192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120 − 60 = …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ZoneTexte 14"/>
          <p:cNvSpPr/>
          <p:nvPr/>
        </p:nvSpPr>
        <p:spPr>
          <a:xfrm>
            <a:off x="2361240" y="4213440"/>
            <a:ext cx="62820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60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ZoneTexte 16"/>
          <p:cNvSpPr/>
          <p:nvPr/>
        </p:nvSpPr>
        <p:spPr>
          <a:xfrm>
            <a:off x="145800" y="5400000"/>
            <a:ext cx="309348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y a 60 macarons aux fruits.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Rectangle : coins arrondis 1"/>
          <p:cNvSpPr/>
          <p:nvPr/>
        </p:nvSpPr>
        <p:spPr>
          <a:xfrm>
            <a:off x="3358800" y="1240200"/>
            <a:ext cx="544320" cy="5443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Rectangle : coins arrondis 2"/>
          <p:cNvSpPr/>
          <p:nvPr/>
        </p:nvSpPr>
        <p:spPr>
          <a:xfrm>
            <a:off x="3420000" y="2690280"/>
            <a:ext cx="543960" cy="5443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Rectangle : coins arrondis 3"/>
          <p:cNvSpPr/>
          <p:nvPr/>
        </p:nvSpPr>
        <p:spPr>
          <a:xfrm>
            <a:off x="3420000" y="4213440"/>
            <a:ext cx="538920" cy="538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Rectangle : coins arrondis 4"/>
          <p:cNvSpPr/>
          <p:nvPr/>
        </p:nvSpPr>
        <p:spPr>
          <a:xfrm>
            <a:off x="3420000" y="5586480"/>
            <a:ext cx="538920" cy="538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"/>
          <p:cNvSpPr/>
          <p:nvPr/>
        </p:nvSpPr>
        <p:spPr>
          <a:xfrm>
            <a:off x="4500000" y="977040"/>
            <a:ext cx="360" cy="56829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682960" bIns="568296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68" name="Image 1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3904560" y="1080000"/>
            <a:ext cx="1674720" cy="862920"/>
          </a:xfrm>
          <a:prstGeom prst="rect">
            <a:avLst/>
          </a:prstGeom>
          <a:ln w="0">
            <a:noFill/>
          </a:ln>
        </p:spPr>
      </p:pic>
      <p:pic>
        <p:nvPicPr>
          <p:cNvPr id="69" name="Image 3" descr=""/>
          <p:cNvPicPr/>
          <p:nvPr/>
        </p:nvPicPr>
        <p:blipFill>
          <a:blip r:embed="rId2"/>
          <a:srcRect l="0" t="0" r="35587" b="49886"/>
          <a:stretch/>
        </p:blipFill>
        <p:spPr>
          <a:xfrm>
            <a:off x="3965040" y="2556000"/>
            <a:ext cx="1610280" cy="862920"/>
          </a:xfrm>
          <a:prstGeom prst="rect">
            <a:avLst/>
          </a:prstGeom>
          <a:ln w="0">
            <a:noFill/>
          </a:ln>
        </p:spPr>
      </p:pic>
      <p:pic>
        <p:nvPicPr>
          <p:cNvPr id="70" name="Image 6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3960000" y="3996360"/>
            <a:ext cx="1582920" cy="862920"/>
          </a:xfrm>
          <a:prstGeom prst="rect">
            <a:avLst/>
          </a:prstGeom>
          <a:ln w="0">
            <a:noFill/>
          </a:ln>
        </p:spPr>
      </p:pic>
      <p:pic>
        <p:nvPicPr>
          <p:cNvPr id="71" name="Image 8" descr=""/>
          <p:cNvPicPr/>
          <p:nvPr/>
        </p:nvPicPr>
        <p:blipFill>
          <a:blip r:embed="rId4"/>
          <a:srcRect l="0" t="683" r="0" b="683"/>
          <a:stretch/>
        </p:blipFill>
        <p:spPr>
          <a:xfrm>
            <a:off x="3965760" y="5436000"/>
            <a:ext cx="1581120" cy="862920"/>
          </a:xfrm>
          <a:prstGeom prst="rect">
            <a:avLst/>
          </a:prstGeom>
          <a:ln w="0">
            <a:noFill/>
          </a:ln>
        </p:spPr>
      </p:pic>
      <p:sp>
        <p:nvSpPr>
          <p:cNvPr id="72" name=""/>
          <p:cNvSpPr/>
          <p:nvPr/>
        </p:nvSpPr>
        <p:spPr>
          <a:xfrm>
            <a:off x="1440000" y="620280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"/>
          <p:cNvSpPr/>
          <p:nvPr/>
        </p:nvSpPr>
        <p:spPr>
          <a:xfrm>
            <a:off x="6660000" y="620280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CM1 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ZoneTexte 1"/>
          <p:cNvSpPr/>
          <p:nvPr/>
        </p:nvSpPr>
        <p:spPr>
          <a:xfrm>
            <a:off x="5855400" y="1080000"/>
            <a:ext cx="296388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une partie des macarons.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Rectangle 2"/>
          <p:cNvSpPr/>
          <p:nvPr/>
        </p:nvSpPr>
        <p:spPr>
          <a:xfrm>
            <a:off x="5674320" y="2700000"/>
            <a:ext cx="3313800" cy="53388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chemeClr val="lt1"/>
                </a:solidFill>
                <a:latin typeface="Calibri"/>
                <a:ea typeface="DejaVu Sans"/>
              </a:rPr>
              <a:t>350 macarons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Rectangle 6"/>
          <p:cNvSpPr/>
          <p:nvPr/>
        </p:nvSpPr>
        <p:spPr>
          <a:xfrm>
            <a:off x="7560000" y="3240000"/>
            <a:ext cx="1428120" cy="53388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chemeClr val="lt1"/>
                </a:solidFill>
                <a:latin typeface="Calibri"/>
                <a:ea typeface="DejaVu Sans"/>
              </a:rPr>
              <a:t>fruits ?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Rectangle 7"/>
          <p:cNvSpPr/>
          <p:nvPr/>
        </p:nvSpPr>
        <p:spPr>
          <a:xfrm>
            <a:off x="5674320" y="3240000"/>
            <a:ext cx="1884960" cy="53784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145 </a:t>
            </a:r>
            <a:r>
              <a:rPr b="0" lang="fr-FR" sz="2000" spc="-1" strike="noStrike">
                <a:solidFill>
                  <a:schemeClr val="lt1"/>
                </a:solidFill>
                <a:latin typeface="Calibri"/>
                <a:ea typeface="DejaVu Sans"/>
              </a:rPr>
              <a:t>(choco)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ZoneTexte 3"/>
          <p:cNvSpPr/>
          <p:nvPr/>
        </p:nvSpPr>
        <p:spPr>
          <a:xfrm>
            <a:off x="5674320" y="2244240"/>
            <a:ext cx="51861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ZoneTexte 4"/>
          <p:cNvSpPr/>
          <p:nvPr/>
        </p:nvSpPr>
        <p:spPr>
          <a:xfrm>
            <a:off x="5793120" y="4140000"/>
            <a:ext cx="284616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350 − 145 = …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ZoneTexte 5"/>
          <p:cNvSpPr/>
          <p:nvPr/>
        </p:nvSpPr>
        <p:spPr>
          <a:xfrm>
            <a:off x="7865640" y="4140000"/>
            <a:ext cx="1039680" cy="577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205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ZoneTexte 6"/>
          <p:cNvSpPr/>
          <p:nvPr/>
        </p:nvSpPr>
        <p:spPr>
          <a:xfrm>
            <a:off x="5760000" y="5479560"/>
            <a:ext cx="323928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y a 205 macarons aux fruits.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5800" cy="75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 :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Bulle narrative : ronde 2"/>
          <p:cNvSpPr/>
          <p:nvPr/>
        </p:nvSpPr>
        <p:spPr>
          <a:xfrm>
            <a:off x="129600" y="957600"/>
            <a:ext cx="4549680" cy="3721680"/>
          </a:xfrm>
          <a:custGeom>
            <a:avLst/>
            <a:gdLst>
              <a:gd name="textAreaLeft" fmla="*/ 0 w 4549680"/>
              <a:gd name="textAreaRight" fmla="*/ 4550760 w 4549680"/>
              <a:gd name="textAreaTop" fmla="*/ 0 h 3721680"/>
              <a:gd name="textAreaBottom" fmla="*/ 3722760 h 3721680"/>
            </a:gdLst>
            <a:ahLst/>
            <a:rect l="textAreaLeft" t="textAreaTop" r="textAreaRight" b="textAreaBottom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      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Le pâtissier a préparé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   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145 cookies. 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  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Il a déjà cuit 40 cookies.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     </a:t>
            </a: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Combien de cookies 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        </a:t>
            </a: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reste-t-il à cuire ? 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"/>
          <p:cNvSpPr/>
          <p:nvPr/>
        </p:nvSpPr>
        <p:spPr>
          <a:xfrm flipH="1">
            <a:off x="2160000" y="540000"/>
            <a:ext cx="4680000" cy="612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6120000" bIns="612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85" name=""/>
          <p:cNvSpPr/>
          <p:nvPr/>
        </p:nvSpPr>
        <p:spPr>
          <a:xfrm>
            <a:off x="180000" y="564480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"/>
          <p:cNvSpPr/>
          <p:nvPr/>
        </p:nvSpPr>
        <p:spPr>
          <a:xfrm>
            <a:off x="7740000" y="186516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CM1 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Bulle narrative : ronde 3"/>
          <p:cNvSpPr/>
          <p:nvPr/>
        </p:nvSpPr>
        <p:spPr>
          <a:xfrm>
            <a:off x="4500000" y="2757600"/>
            <a:ext cx="4549680" cy="3721680"/>
          </a:xfrm>
          <a:custGeom>
            <a:avLst/>
            <a:gdLst>
              <a:gd name="textAreaLeft" fmla="*/ 0 w 4549680"/>
              <a:gd name="textAreaRight" fmla="*/ 4550760 w 4549680"/>
              <a:gd name="textAreaTop" fmla="*/ 0 h 3721680"/>
              <a:gd name="textAreaBottom" fmla="*/ 3722760 h 3721680"/>
            </a:gdLst>
            <a:ahLst/>
            <a:rect l="textAreaLeft" t="textAreaTop" r="textAreaRight" b="textAreaBottom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       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Le pâtissier a préparé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  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105 cookies. 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  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Il a déjà cuit 33 cookies.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    </a:t>
            </a: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Combien de cookies 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         </a:t>
            </a:r>
            <a:r>
              <a:rPr b="1" lang="fr-FR" sz="2800" spc="-1" strike="noStrike">
                <a:solidFill>
                  <a:srgbClr val="000000"/>
                </a:solidFill>
                <a:latin typeface="Calibri"/>
                <a:ea typeface="Calibri"/>
              </a:rPr>
              <a:t>reste-t-il à cuire ?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8" name="Image 10" descr=""/>
          <p:cNvPicPr/>
          <p:nvPr/>
        </p:nvPicPr>
        <p:blipFill>
          <a:blip r:embed="rId1"/>
          <a:stretch/>
        </p:blipFill>
        <p:spPr>
          <a:xfrm>
            <a:off x="7560000" y="198360"/>
            <a:ext cx="1799280" cy="1799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800" cy="75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ZoneTexte 7"/>
          <p:cNvSpPr/>
          <p:nvPr/>
        </p:nvSpPr>
        <p:spPr>
          <a:xfrm>
            <a:off x="95400" y="1155600"/>
            <a:ext cx="296388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une partie des cookies.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ZoneTexte 8"/>
          <p:cNvSpPr/>
          <p:nvPr/>
        </p:nvSpPr>
        <p:spPr>
          <a:xfrm>
            <a:off x="33120" y="2244240"/>
            <a:ext cx="51861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ZoneTexte 12"/>
          <p:cNvSpPr/>
          <p:nvPr/>
        </p:nvSpPr>
        <p:spPr>
          <a:xfrm>
            <a:off x="145800" y="5400000"/>
            <a:ext cx="309348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reste 105 cookies à cuire.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Rectangle : coins arrondis 7"/>
          <p:cNvSpPr/>
          <p:nvPr/>
        </p:nvSpPr>
        <p:spPr>
          <a:xfrm>
            <a:off x="3358800" y="1240200"/>
            <a:ext cx="544320" cy="5443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Rectangle : coins arrondis 9"/>
          <p:cNvSpPr/>
          <p:nvPr/>
        </p:nvSpPr>
        <p:spPr>
          <a:xfrm>
            <a:off x="3420000" y="2690280"/>
            <a:ext cx="543960" cy="5443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Rectangle : coins arrondis 11"/>
          <p:cNvSpPr/>
          <p:nvPr/>
        </p:nvSpPr>
        <p:spPr>
          <a:xfrm>
            <a:off x="3420000" y="4213440"/>
            <a:ext cx="538920" cy="538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Rectangle : coins arrondis 12"/>
          <p:cNvSpPr/>
          <p:nvPr/>
        </p:nvSpPr>
        <p:spPr>
          <a:xfrm>
            <a:off x="3420000" y="5586480"/>
            <a:ext cx="538920" cy="538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"/>
          <p:cNvSpPr/>
          <p:nvPr/>
        </p:nvSpPr>
        <p:spPr>
          <a:xfrm>
            <a:off x="4500000" y="977040"/>
            <a:ext cx="360" cy="56829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682960" bIns="568296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99" name="Image 11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3904560" y="1080000"/>
            <a:ext cx="1674720" cy="862920"/>
          </a:xfrm>
          <a:prstGeom prst="rect">
            <a:avLst/>
          </a:prstGeom>
          <a:ln w="0">
            <a:noFill/>
          </a:ln>
        </p:spPr>
      </p:pic>
      <p:pic>
        <p:nvPicPr>
          <p:cNvPr id="100" name="Image 12" descr=""/>
          <p:cNvPicPr/>
          <p:nvPr/>
        </p:nvPicPr>
        <p:blipFill>
          <a:blip r:embed="rId2"/>
          <a:srcRect l="0" t="0" r="35587" b="49886"/>
          <a:stretch/>
        </p:blipFill>
        <p:spPr>
          <a:xfrm>
            <a:off x="3965040" y="2556000"/>
            <a:ext cx="1610280" cy="862920"/>
          </a:xfrm>
          <a:prstGeom prst="rect">
            <a:avLst/>
          </a:prstGeom>
          <a:ln w="0">
            <a:noFill/>
          </a:ln>
        </p:spPr>
      </p:pic>
      <p:pic>
        <p:nvPicPr>
          <p:cNvPr id="101" name="Image 13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3960000" y="3996360"/>
            <a:ext cx="1582920" cy="862920"/>
          </a:xfrm>
          <a:prstGeom prst="rect">
            <a:avLst/>
          </a:prstGeom>
          <a:ln w="0">
            <a:noFill/>
          </a:ln>
        </p:spPr>
      </p:pic>
      <p:pic>
        <p:nvPicPr>
          <p:cNvPr id="102" name="Image 14" descr=""/>
          <p:cNvPicPr/>
          <p:nvPr/>
        </p:nvPicPr>
        <p:blipFill>
          <a:blip r:embed="rId4"/>
          <a:srcRect l="0" t="683" r="0" b="683"/>
          <a:stretch/>
        </p:blipFill>
        <p:spPr>
          <a:xfrm>
            <a:off x="3965760" y="5436000"/>
            <a:ext cx="1581120" cy="862920"/>
          </a:xfrm>
          <a:prstGeom prst="rect">
            <a:avLst/>
          </a:prstGeom>
          <a:ln w="0">
            <a:noFill/>
          </a:ln>
        </p:spPr>
      </p:pic>
      <p:sp>
        <p:nvSpPr>
          <p:cNvPr id="103" name=""/>
          <p:cNvSpPr/>
          <p:nvPr/>
        </p:nvSpPr>
        <p:spPr>
          <a:xfrm>
            <a:off x="1440000" y="620280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"/>
          <p:cNvSpPr/>
          <p:nvPr/>
        </p:nvSpPr>
        <p:spPr>
          <a:xfrm>
            <a:off x="6660000" y="620280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CM1 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ZoneTexte 18"/>
          <p:cNvSpPr/>
          <p:nvPr/>
        </p:nvSpPr>
        <p:spPr>
          <a:xfrm>
            <a:off x="5855400" y="1080000"/>
            <a:ext cx="296388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une partie des cookies.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ZoneTexte 19"/>
          <p:cNvSpPr/>
          <p:nvPr/>
        </p:nvSpPr>
        <p:spPr>
          <a:xfrm>
            <a:off x="5674320" y="2244240"/>
            <a:ext cx="51861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ZoneTexte 21"/>
          <p:cNvSpPr/>
          <p:nvPr/>
        </p:nvSpPr>
        <p:spPr>
          <a:xfrm>
            <a:off x="5793120" y="4140000"/>
            <a:ext cx="284616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105 – 33 = 72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ZoneTexte 24"/>
          <p:cNvSpPr/>
          <p:nvPr/>
        </p:nvSpPr>
        <p:spPr>
          <a:xfrm>
            <a:off x="5760000" y="5479560"/>
            <a:ext cx="323928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reste 72 cookies à cuire.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Rectangle 5"/>
          <p:cNvSpPr/>
          <p:nvPr/>
        </p:nvSpPr>
        <p:spPr>
          <a:xfrm>
            <a:off x="6102000" y="2740320"/>
            <a:ext cx="2653920" cy="4273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chemeClr val="lt1"/>
                </a:solidFill>
                <a:latin typeface="Calibri"/>
                <a:ea typeface="DejaVu Sans"/>
              </a:rPr>
              <a:t>105 cookies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Rectangle 8"/>
          <p:cNvSpPr/>
          <p:nvPr/>
        </p:nvSpPr>
        <p:spPr>
          <a:xfrm>
            <a:off x="7477560" y="3168720"/>
            <a:ext cx="1278360" cy="42732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Reste ?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Rectangle 9"/>
          <p:cNvSpPr/>
          <p:nvPr/>
        </p:nvSpPr>
        <p:spPr>
          <a:xfrm>
            <a:off x="6102000" y="3168720"/>
            <a:ext cx="1374480" cy="43056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33 cuits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Rectangle 10"/>
          <p:cNvSpPr/>
          <p:nvPr/>
        </p:nvSpPr>
        <p:spPr>
          <a:xfrm>
            <a:off x="405360" y="2740320"/>
            <a:ext cx="2653920" cy="4273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chemeClr val="lt1"/>
                </a:solidFill>
                <a:latin typeface="Calibri"/>
                <a:ea typeface="DejaVu Sans"/>
              </a:rPr>
              <a:t>145 cookies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Rectangle 11"/>
          <p:cNvSpPr/>
          <p:nvPr/>
        </p:nvSpPr>
        <p:spPr>
          <a:xfrm>
            <a:off x="1780920" y="3168720"/>
            <a:ext cx="1278360" cy="42732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Reste ?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Rectangle 14"/>
          <p:cNvSpPr/>
          <p:nvPr/>
        </p:nvSpPr>
        <p:spPr>
          <a:xfrm>
            <a:off x="405360" y="3168720"/>
            <a:ext cx="1374480" cy="43056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40 cuits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ZoneTexte 9"/>
          <p:cNvSpPr/>
          <p:nvPr/>
        </p:nvSpPr>
        <p:spPr>
          <a:xfrm>
            <a:off x="360000" y="4140000"/>
            <a:ext cx="26334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145 – 40 = 105 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3" dur="indefinite" restart="never" nodeType="tmRoot">
          <p:childTnLst>
            <p:seq>
              <p:cTn id="44" dur="indefinite" nodeType="mainSeq">
                <p:childTnLst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5800" cy="75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 :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Bulle narrative : ronde 4"/>
          <p:cNvSpPr/>
          <p:nvPr/>
        </p:nvSpPr>
        <p:spPr>
          <a:xfrm>
            <a:off x="129600" y="957600"/>
            <a:ext cx="4549680" cy="3721680"/>
          </a:xfrm>
          <a:custGeom>
            <a:avLst/>
            <a:gdLst>
              <a:gd name="textAreaLeft" fmla="*/ 0 w 4549680"/>
              <a:gd name="textAreaRight" fmla="*/ 4550760 w 4549680"/>
              <a:gd name="textAreaTop" fmla="*/ 0 h 3721680"/>
              <a:gd name="textAreaBottom" fmla="*/ 3722760 h 3721680"/>
            </a:gdLst>
            <a:ahLst/>
            <a:rect l="textAreaLeft" t="textAreaTop" r="textAreaRight" b="textAreaBottom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Calibri"/>
              </a:rPr>
              <a:t>         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Calibri"/>
              </a:rPr>
              <a:t>L’agricultrice a 234 kilos 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Calibri"/>
              </a:rPr>
              <a:t>   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Calibri"/>
              </a:rPr>
              <a:t>de tomates, 50 kilos de tomates    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Calibri"/>
              </a:rPr>
              <a:t>   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Calibri"/>
              </a:rPr>
              <a:t>jaunes et le reste sont des 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Calibri"/>
              </a:rPr>
              <a:t>   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Calibri"/>
              </a:rPr>
              <a:t>tomates rouges. 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Calibri"/>
              </a:rPr>
              <a:t>   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Calibri"/>
              </a:rPr>
              <a:t>Combien de kilos de tomates                  rouges y a-t-il ?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"/>
          <p:cNvSpPr/>
          <p:nvPr/>
        </p:nvSpPr>
        <p:spPr>
          <a:xfrm flipH="1">
            <a:off x="2160000" y="540000"/>
            <a:ext cx="4680000" cy="612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6120000" bIns="612000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19" name=""/>
          <p:cNvSpPr/>
          <p:nvPr/>
        </p:nvSpPr>
        <p:spPr>
          <a:xfrm>
            <a:off x="180000" y="564480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"/>
          <p:cNvSpPr/>
          <p:nvPr/>
        </p:nvSpPr>
        <p:spPr>
          <a:xfrm>
            <a:off x="6660000" y="121032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CM1 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Bulle narrative : ronde 5"/>
          <p:cNvSpPr/>
          <p:nvPr/>
        </p:nvSpPr>
        <p:spPr>
          <a:xfrm>
            <a:off x="4500000" y="2757600"/>
            <a:ext cx="4549680" cy="3721680"/>
          </a:xfrm>
          <a:custGeom>
            <a:avLst/>
            <a:gdLst>
              <a:gd name="textAreaLeft" fmla="*/ 0 w 4549680"/>
              <a:gd name="textAreaRight" fmla="*/ 4550760 w 4549680"/>
              <a:gd name="textAreaTop" fmla="*/ 0 h 3721680"/>
              <a:gd name="textAreaBottom" fmla="*/ 3722760 h 3721680"/>
            </a:gdLst>
            <a:ahLst/>
            <a:rect l="textAreaLeft" t="textAreaTop" r="textAreaRight" b="textAreaBottom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Calibri"/>
              </a:rPr>
              <a:t>         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Calibri"/>
              </a:rPr>
              <a:t>L’agricultrice a 104 kilos 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Calibri"/>
              </a:rPr>
              <a:t>   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Calibri"/>
              </a:rPr>
              <a:t>de tomates, 47 kilos de tomates    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Calibri"/>
              </a:rPr>
              <a:t>   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Calibri"/>
              </a:rPr>
              <a:t>jaunes et le reste sont des 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Calibri"/>
              </a:rPr>
              <a:t>   </a:t>
            </a: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Calibri"/>
              </a:rPr>
              <a:t>tomates rouges. 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Calibri"/>
              </a:rPr>
              <a:t>      </a:t>
            </a:r>
            <a:r>
              <a:rPr b="1" lang="fr-FR" sz="2400" spc="-1" strike="noStrike">
                <a:solidFill>
                  <a:srgbClr val="000000"/>
                </a:solidFill>
                <a:latin typeface="Calibri"/>
                <a:ea typeface="Calibri"/>
              </a:rPr>
              <a:t>Combien de kilos de tomates                  rouges y a-t-il ?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</a:pPr>
            <a:endParaRPr b="0" lang="fr-FR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2" name="Image 4" descr=""/>
          <p:cNvPicPr/>
          <p:nvPr/>
        </p:nvPicPr>
        <p:blipFill>
          <a:blip r:embed="rId1"/>
          <a:stretch/>
        </p:blipFill>
        <p:spPr>
          <a:xfrm>
            <a:off x="7920000" y="360000"/>
            <a:ext cx="1198080" cy="1799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5800" cy="75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ZoneTexte 10"/>
          <p:cNvSpPr/>
          <p:nvPr/>
        </p:nvSpPr>
        <p:spPr>
          <a:xfrm>
            <a:off x="95400" y="1155600"/>
            <a:ext cx="296388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une partie des tomates.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ZoneTexte 20"/>
          <p:cNvSpPr/>
          <p:nvPr/>
        </p:nvSpPr>
        <p:spPr>
          <a:xfrm>
            <a:off x="33120" y="2244240"/>
            <a:ext cx="51861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76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ZoneTexte 23"/>
          <p:cNvSpPr/>
          <p:nvPr/>
        </p:nvSpPr>
        <p:spPr>
          <a:xfrm>
            <a:off x="145800" y="5400000"/>
            <a:ext cx="309348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y a 184 kilos de tomates rouges.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Rectangle : coins arrondis 13"/>
          <p:cNvSpPr/>
          <p:nvPr/>
        </p:nvSpPr>
        <p:spPr>
          <a:xfrm>
            <a:off x="3358800" y="1240200"/>
            <a:ext cx="544320" cy="5443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Rectangle : coins arrondis 14"/>
          <p:cNvSpPr/>
          <p:nvPr/>
        </p:nvSpPr>
        <p:spPr>
          <a:xfrm>
            <a:off x="3420000" y="2690280"/>
            <a:ext cx="543960" cy="5443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Rectangle : coins arrondis 15"/>
          <p:cNvSpPr/>
          <p:nvPr/>
        </p:nvSpPr>
        <p:spPr>
          <a:xfrm>
            <a:off x="3420000" y="4213440"/>
            <a:ext cx="538920" cy="538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Rectangle : coins arrondis 16"/>
          <p:cNvSpPr/>
          <p:nvPr/>
        </p:nvSpPr>
        <p:spPr>
          <a:xfrm>
            <a:off x="3420000" y="5586480"/>
            <a:ext cx="538920" cy="538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"/>
          <p:cNvSpPr/>
          <p:nvPr/>
        </p:nvSpPr>
        <p:spPr>
          <a:xfrm>
            <a:off x="4500000" y="977040"/>
            <a:ext cx="360" cy="56829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5682960" bIns="5682960" anchor="ctr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133" name="Image 15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3904560" y="1080000"/>
            <a:ext cx="1674720" cy="862920"/>
          </a:xfrm>
          <a:prstGeom prst="rect">
            <a:avLst/>
          </a:prstGeom>
          <a:ln w="0">
            <a:noFill/>
          </a:ln>
        </p:spPr>
      </p:pic>
      <p:pic>
        <p:nvPicPr>
          <p:cNvPr id="134" name="Image 17" descr=""/>
          <p:cNvPicPr/>
          <p:nvPr/>
        </p:nvPicPr>
        <p:blipFill>
          <a:blip r:embed="rId2"/>
          <a:srcRect l="0" t="0" r="35587" b="49886"/>
          <a:stretch/>
        </p:blipFill>
        <p:spPr>
          <a:xfrm>
            <a:off x="3965040" y="2556000"/>
            <a:ext cx="1610280" cy="862920"/>
          </a:xfrm>
          <a:prstGeom prst="rect">
            <a:avLst/>
          </a:prstGeom>
          <a:ln w="0">
            <a:noFill/>
          </a:ln>
        </p:spPr>
      </p:pic>
      <p:pic>
        <p:nvPicPr>
          <p:cNvPr id="135" name="Image 18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3960000" y="3996360"/>
            <a:ext cx="1582920" cy="862920"/>
          </a:xfrm>
          <a:prstGeom prst="rect">
            <a:avLst/>
          </a:prstGeom>
          <a:ln w="0">
            <a:noFill/>
          </a:ln>
        </p:spPr>
      </p:pic>
      <p:pic>
        <p:nvPicPr>
          <p:cNvPr id="136" name="Image 20" descr=""/>
          <p:cNvPicPr/>
          <p:nvPr/>
        </p:nvPicPr>
        <p:blipFill>
          <a:blip r:embed="rId4"/>
          <a:srcRect l="0" t="683" r="0" b="683"/>
          <a:stretch/>
        </p:blipFill>
        <p:spPr>
          <a:xfrm>
            <a:off x="3965760" y="5436000"/>
            <a:ext cx="1581120" cy="862920"/>
          </a:xfrm>
          <a:prstGeom prst="rect">
            <a:avLst/>
          </a:prstGeom>
          <a:ln w="0">
            <a:noFill/>
          </a:ln>
        </p:spPr>
      </p:pic>
      <p:sp>
        <p:nvSpPr>
          <p:cNvPr id="137" name=""/>
          <p:cNvSpPr/>
          <p:nvPr/>
        </p:nvSpPr>
        <p:spPr>
          <a:xfrm>
            <a:off x="1440000" y="620280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CE2 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"/>
          <p:cNvSpPr/>
          <p:nvPr/>
        </p:nvSpPr>
        <p:spPr>
          <a:xfrm>
            <a:off x="6660000" y="6202800"/>
            <a:ext cx="1258920" cy="65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DejaVu Sans"/>
              </a:rPr>
              <a:t>CM1 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ZoneTexte 25"/>
          <p:cNvSpPr/>
          <p:nvPr/>
        </p:nvSpPr>
        <p:spPr>
          <a:xfrm>
            <a:off x="5855400" y="1080000"/>
            <a:ext cx="296388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une partie des tomates.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ZoneTexte 26"/>
          <p:cNvSpPr/>
          <p:nvPr/>
        </p:nvSpPr>
        <p:spPr>
          <a:xfrm>
            <a:off x="5674320" y="2244240"/>
            <a:ext cx="51861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ZoneTexte 27"/>
          <p:cNvSpPr/>
          <p:nvPr/>
        </p:nvSpPr>
        <p:spPr>
          <a:xfrm>
            <a:off x="5793120" y="4140000"/>
            <a:ext cx="284616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104 – 47 = 57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ZoneTexte 28"/>
          <p:cNvSpPr/>
          <p:nvPr/>
        </p:nvSpPr>
        <p:spPr>
          <a:xfrm>
            <a:off x="5760000" y="5479560"/>
            <a:ext cx="323928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4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y a 57 kilos de tomates rouges.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ZoneTexte 29"/>
          <p:cNvSpPr/>
          <p:nvPr/>
        </p:nvSpPr>
        <p:spPr>
          <a:xfrm>
            <a:off x="360000" y="4140000"/>
            <a:ext cx="263340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234 – 50 = 184 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Rectangle 15"/>
          <p:cNvSpPr/>
          <p:nvPr/>
        </p:nvSpPr>
        <p:spPr>
          <a:xfrm>
            <a:off x="6102000" y="2740320"/>
            <a:ext cx="2653920" cy="4273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chemeClr val="lt1"/>
                </a:solidFill>
                <a:latin typeface="Calibri"/>
                <a:ea typeface="DejaVu Sans"/>
              </a:rPr>
              <a:t>104 kilos 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Rectangle 16"/>
          <p:cNvSpPr/>
          <p:nvPr/>
        </p:nvSpPr>
        <p:spPr>
          <a:xfrm>
            <a:off x="7477560" y="3168720"/>
            <a:ext cx="1278360" cy="42732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Reste ?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Rectangle 17"/>
          <p:cNvSpPr/>
          <p:nvPr/>
        </p:nvSpPr>
        <p:spPr>
          <a:xfrm>
            <a:off x="6102000" y="3168720"/>
            <a:ext cx="1374480" cy="4305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47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Rectangle 18"/>
          <p:cNvSpPr/>
          <p:nvPr/>
        </p:nvSpPr>
        <p:spPr>
          <a:xfrm>
            <a:off x="360000" y="2740320"/>
            <a:ext cx="2653920" cy="4273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chemeClr val="lt1"/>
                </a:solidFill>
                <a:latin typeface="Calibri"/>
                <a:ea typeface="DejaVu Sans"/>
              </a:rPr>
              <a:t>234 kilos 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Rectangle 19"/>
          <p:cNvSpPr/>
          <p:nvPr/>
        </p:nvSpPr>
        <p:spPr>
          <a:xfrm>
            <a:off x="1735560" y="3168720"/>
            <a:ext cx="1278360" cy="42732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chemeClr val="lt1"/>
                </a:solidFill>
                <a:latin typeface="Calibri"/>
                <a:ea typeface="DejaVu Sans"/>
              </a:rPr>
              <a:t>Reste ?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Rectangle 20"/>
          <p:cNvSpPr/>
          <p:nvPr/>
        </p:nvSpPr>
        <p:spPr>
          <a:xfrm>
            <a:off x="360000" y="3168720"/>
            <a:ext cx="1374480" cy="4305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50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0" dur="indefinite" restart="never" nodeType="tmRoot">
          <p:childTnLst>
            <p:seq>
              <p:cTn id="61" dur="indefinite" nodeType="mainSeq">
                <p:childTnLst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3170</TotalTime>
  <Application>LibreOffice/7.4.3.2$Windows_X86_64 LibreOffice_project/1048a8393ae2eeec98dff31b5c133c5f1d08b890</Application>
  <AppVersion>15.0000</AppVersion>
  <Words>237</Words>
  <Paragraphs>52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2025-09-11T13:58:49Z</dcterms:modified>
  <cp:revision>99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7</vt:i4>
  </property>
</Properties>
</file>