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FFC000"/>
            </a:solidFill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5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X/X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46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</a:endParaRPr>
            </a:p>
          </p:txBody>
        </p:sp>
        <p:sp>
          <p:nvSpPr>
            <p:cNvPr id="47" name="ZoneTexte 5"/>
            <p:cNvSpPr/>
            <p:nvPr/>
          </p:nvSpPr>
          <p:spPr>
            <a:xfrm>
              <a:off x="2063880" y="3009960"/>
              <a:ext cx="5016240" cy="1064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</a:rPr>
                <a:t>Je sais lire un nombre et écrire son précédent.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8" name="Image 6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précédent.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ZoneTexte 3"/>
          <p:cNvSpPr/>
          <p:nvPr/>
        </p:nvSpPr>
        <p:spPr>
          <a:xfrm>
            <a:off x="1080000" y="2520000"/>
            <a:ext cx="264960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670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Connecteur droit 108"/>
          <p:cNvSpPr/>
          <p:nvPr/>
        </p:nvSpPr>
        <p:spPr>
          <a:xfrm>
            <a:off x="4573440" y="1089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0" name="ZoneTexte 19"/>
          <p:cNvSpPr/>
          <p:nvPr/>
        </p:nvSpPr>
        <p:spPr>
          <a:xfrm>
            <a:off x="5630400" y="3780000"/>
            <a:ext cx="26496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000000"/>
                </a:solidFill>
                <a:latin typeface="Calibri"/>
              </a:rPr>
              <a:t>6 700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ZoneTexte 5"/>
          <p:cNvSpPr/>
          <p:nvPr/>
        </p:nvSpPr>
        <p:spPr>
          <a:xfrm>
            <a:off x="2210400" y="2520000"/>
            <a:ext cx="264960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670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ZoneTexte 3"/>
          <p:cNvSpPr/>
          <p:nvPr/>
        </p:nvSpPr>
        <p:spPr>
          <a:xfrm>
            <a:off x="342360" y="2520000"/>
            <a:ext cx="234900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C00000"/>
                </a:solidFill>
                <a:latin typeface="Calibri"/>
              </a:rPr>
              <a:t>669 -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ZoneTexte 20"/>
          <p:cNvSpPr/>
          <p:nvPr/>
        </p:nvSpPr>
        <p:spPr>
          <a:xfrm>
            <a:off x="6441480" y="4140000"/>
            <a:ext cx="264960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5400" b="1" strike="noStrike" spc="-1">
                <a:solidFill>
                  <a:srgbClr val="000000"/>
                </a:solidFill>
                <a:latin typeface="Calibri"/>
              </a:rPr>
              <a:t>6 700</a:t>
            </a:r>
            <a:endParaRPr lang="fr-FR" sz="5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ZoneTexte 21"/>
          <p:cNvSpPr/>
          <p:nvPr/>
        </p:nvSpPr>
        <p:spPr>
          <a:xfrm>
            <a:off x="4573440" y="4140000"/>
            <a:ext cx="234900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5400" b="1" strike="noStrike" spc="-1">
                <a:solidFill>
                  <a:srgbClr val="C00000"/>
                </a:solidFill>
                <a:latin typeface="Calibri"/>
              </a:rPr>
              <a:t>6 699 -</a:t>
            </a:r>
            <a:endParaRPr lang="fr-FR" sz="5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Connecteur droit 117"/>
          <p:cNvSpPr/>
          <p:nvPr/>
        </p:nvSpPr>
        <p:spPr>
          <a:xfrm flipH="1">
            <a:off x="3960000" y="910080"/>
            <a:ext cx="1260000" cy="5571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précédent.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ZoneTexte 3"/>
          <p:cNvSpPr/>
          <p:nvPr/>
        </p:nvSpPr>
        <p:spPr>
          <a:xfrm>
            <a:off x="867960" y="2520000"/>
            <a:ext cx="291204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1 000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Connecteur droit 122"/>
          <p:cNvSpPr/>
          <p:nvPr/>
        </p:nvSpPr>
        <p:spPr>
          <a:xfrm>
            <a:off x="4573440" y="1089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4" name="ZoneTexte 22"/>
          <p:cNvSpPr/>
          <p:nvPr/>
        </p:nvSpPr>
        <p:spPr>
          <a:xfrm>
            <a:off x="5400000" y="3494160"/>
            <a:ext cx="291204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000000"/>
                </a:solidFill>
                <a:latin typeface="Calibri"/>
              </a:rPr>
              <a:t>8 999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ZoneTexte 5"/>
          <p:cNvSpPr/>
          <p:nvPr/>
        </p:nvSpPr>
        <p:spPr>
          <a:xfrm>
            <a:off x="1947960" y="2520000"/>
            <a:ext cx="291204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1 000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ZoneTexte 3"/>
          <p:cNvSpPr/>
          <p:nvPr/>
        </p:nvSpPr>
        <p:spPr>
          <a:xfrm>
            <a:off x="34200" y="2520000"/>
            <a:ext cx="234900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C00000"/>
                </a:solidFill>
                <a:latin typeface="Calibri"/>
              </a:rPr>
              <a:t>999 -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ZoneTexte 23"/>
          <p:cNvSpPr/>
          <p:nvPr/>
        </p:nvSpPr>
        <p:spPr>
          <a:xfrm>
            <a:off x="6487560" y="4215960"/>
            <a:ext cx="291204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000000"/>
                </a:solidFill>
                <a:latin typeface="Calibri"/>
              </a:rPr>
              <a:t>8 999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ZoneTexte 24"/>
          <p:cNvSpPr/>
          <p:nvPr/>
        </p:nvSpPr>
        <p:spPr>
          <a:xfrm>
            <a:off x="4573800" y="4215960"/>
            <a:ext cx="23490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C00000"/>
                </a:solidFill>
                <a:latin typeface="Calibri"/>
              </a:rPr>
              <a:t>8 998 -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Connecteur droit 131"/>
          <p:cNvSpPr/>
          <p:nvPr/>
        </p:nvSpPr>
        <p:spPr>
          <a:xfrm flipH="1">
            <a:off x="3960000" y="910440"/>
            <a:ext cx="1260000" cy="5571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les nombres manquants.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5" name="ZoneTexte 2"/>
          <p:cNvSpPr/>
          <p:nvPr/>
        </p:nvSpPr>
        <p:spPr>
          <a:xfrm>
            <a:off x="0" y="4680000"/>
            <a:ext cx="93099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157">
                <a:solidFill>
                  <a:srgbClr val="000000"/>
                </a:solidFill>
                <a:latin typeface="Calibri"/>
              </a:rPr>
              <a:t>… - 500 - 510 - 520 -  …  - 540 - …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180000" y="360000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Connecteur droit 136"/>
          <p:cNvSpPr/>
          <p:nvPr/>
        </p:nvSpPr>
        <p:spPr>
          <a:xfrm>
            <a:off x="180000" y="3420000"/>
            <a:ext cx="896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180000" y="90000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ZoneTexte 25"/>
          <p:cNvSpPr/>
          <p:nvPr/>
        </p:nvSpPr>
        <p:spPr>
          <a:xfrm>
            <a:off x="50040" y="1980000"/>
            <a:ext cx="930996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157">
                <a:solidFill>
                  <a:srgbClr val="000000"/>
                </a:solidFill>
                <a:latin typeface="Calibri"/>
              </a:rPr>
              <a:t>…  - 5 600 - 5 700 - 5 800 -  …   - 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ZoneTexte 1"/>
          <p:cNvSpPr/>
          <p:nvPr/>
        </p:nvSpPr>
        <p:spPr>
          <a:xfrm>
            <a:off x="0" y="4680000"/>
            <a:ext cx="930996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157">
                <a:solidFill>
                  <a:srgbClr val="FF0000"/>
                </a:solidFill>
                <a:latin typeface="Calibri"/>
              </a:rPr>
              <a:t>490</a:t>
            </a:r>
            <a:r>
              <a:rPr lang="fr-FR" sz="4000" b="0" strike="noStrike" spc="157">
                <a:solidFill>
                  <a:srgbClr val="000000"/>
                </a:solidFill>
                <a:latin typeface="Calibri"/>
              </a:rPr>
              <a:t> - 500 - 510 - 520 - </a:t>
            </a:r>
            <a:r>
              <a:rPr lang="fr-FR" sz="4000" b="0" strike="noStrike" spc="157">
                <a:solidFill>
                  <a:srgbClr val="FF0000"/>
                </a:solidFill>
                <a:latin typeface="Calibri"/>
              </a:rPr>
              <a:t>530</a:t>
            </a:r>
            <a:r>
              <a:rPr lang="fr-FR" sz="4000" b="0" strike="noStrike" spc="157">
                <a:solidFill>
                  <a:srgbClr val="000000"/>
                </a:solidFill>
                <a:latin typeface="Calibri"/>
              </a:rPr>
              <a:t> - 540 - </a:t>
            </a:r>
            <a:r>
              <a:rPr lang="fr-FR" sz="4000" b="0" strike="noStrike" spc="157">
                <a:solidFill>
                  <a:srgbClr val="FF0000"/>
                </a:solidFill>
                <a:latin typeface="Calibri"/>
              </a:rPr>
              <a:t>550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180000" y="360000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Connecteur droit 143"/>
          <p:cNvSpPr/>
          <p:nvPr/>
        </p:nvSpPr>
        <p:spPr>
          <a:xfrm>
            <a:off x="180000" y="3420000"/>
            <a:ext cx="896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1584000" rIns="108000" bIns="1584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180000" y="90000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                        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ZoneTexte 26"/>
          <p:cNvSpPr/>
          <p:nvPr/>
        </p:nvSpPr>
        <p:spPr>
          <a:xfrm>
            <a:off x="50040" y="1980000"/>
            <a:ext cx="9309960" cy="576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157">
                <a:solidFill>
                  <a:srgbClr val="FF0000"/>
                </a:solidFill>
                <a:latin typeface="Calibri"/>
                <a:ea typeface="Microsoft YaHei"/>
              </a:rPr>
              <a:t>5 500</a:t>
            </a:r>
            <a:r>
              <a:rPr lang="fr-FR" sz="3200" b="0" strike="noStrike" spc="157">
                <a:solidFill>
                  <a:srgbClr val="000000"/>
                </a:solidFill>
                <a:latin typeface="Calibri"/>
                <a:ea typeface="Microsoft YaHei"/>
              </a:rPr>
              <a:t> - 5 600 - 5 700 - 5 800 - </a:t>
            </a:r>
            <a:r>
              <a:rPr lang="fr-FR" sz="3200" b="0" strike="noStrike" spc="157">
                <a:solidFill>
                  <a:srgbClr val="FF0000"/>
                </a:solidFill>
                <a:latin typeface="Calibri"/>
                <a:ea typeface="Microsoft YaHei"/>
              </a:rPr>
              <a:t>5 900</a:t>
            </a:r>
            <a:r>
              <a:rPr lang="fr-FR" sz="3200" b="0" strike="noStrike" spc="157">
                <a:solidFill>
                  <a:srgbClr val="000000"/>
                </a:solidFill>
                <a:latin typeface="Calibri"/>
                <a:ea typeface="Microsoft YaHei"/>
              </a:rPr>
              <a:t> - </a:t>
            </a:r>
            <a:r>
              <a:rPr lang="fr-FR" sz="3200" b="0" strike="noStrike" spc="157">
                <a:solidFill>
                  <a:srgbClr val="FF0000"/>
                </a:solidFill>
                <a:latin typeface="Calibri"/>
                <a:ea typeface="Microsoft YaHei"/>
              </a:rPr>
              <a:t>6</a:t>
            </a:r>
            <a:r>
              <a:rPr lang="fr-FR" sz="3200" b="0" strike="noStrike" spc="157">
                <a:solidFill>
                  <a:srgbClr val="FF0000"/>
                </a:solidFill>
                <a:latin typeface="Calibri"/>
              </a:rPr>
              <a:t> 000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précédent.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63000"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exemple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ZoneTexte 6"/>
          <p:cNvSpPr/>
          <p:nvPr/>
        </p:nvSpPr>
        <p:spPr>
          <a:xfrm>
            <a:off x="1080000" y="2471400"/>
            <a:ext cx="256932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100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Connecteur droit 52"/>
          <p:cNvSpPr/>
          <p:nvPr/>
        </p:nvSpPr>
        <p:spPr>
          <a:xfrm>
            <a:off x="4573440" y="1089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4" name="ZoneTexte 7"/>
          <p:cNvSpPr/>
          <p:nvPr/>
        </p:nvSpPr>
        <p:spPr>
          <a:xfrm>
            <a:off x="5710680" y="2700000"/>
            <a:ext cx="25693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000000"/>
                </a:solidFill>
                <a:latin typeface="Calibri"/>
              </a:rPr>
              <a:t>5 250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ZoneTexte 3"/>
          <p:cNvSpPr/>
          <p:nvPr/>
        </p:nvSpPr>
        <p:spPr>
          <a:xfrm>
            <a:off x="180000" y="2340000"/>
            <a:ext cx="234900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C00000"/>
                </a:solidFill>
                <a:latin typeface="Calibri"/>
              </a:rPr>
              <a:t>99 -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Espace réservé du texte 2"/>
          <p:cNvSpPr/>
          <p:nvPr/>
        </p:nvSpPr>
        <p:spPr>
          <a:xfrm>
            <a:off x="826344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63000"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exemple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ZoneTexte 4"/>
          <p:cNvSpPr/>
          <p:nvPr/>
        </p:nvSpPr>
        <p:spPr>
          <a:xfrm>
            <a:off x="1620000" y="2340000"/>
            <a:ext cx="256932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100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Connecteur droit 59"/>
          <p:cNvSpPr/>
          <p:nvPr/>
        </p:nvSpPr>
        <p:spPr>
          <a:xfrm>
            <a:off x="4573440" y="1089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1" name="ZoneTexte 8"/>
          <p:cNvSpPr/>
          <p:nvPr/>
        </p:nvSpPr>
        <p:spPr>
          <a:xfrm>
            <a:off x="4605480" y="2450880"/>
            <a:ext cx="23490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C00000"/>
                </a:solidFill>
                <a:latin typeface="Calibri"/>
              </a:rPr>
              <a:t>5 249 -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ZoneTexte 9"/>
          <p:cNvSpPr/>
          <p:nvPr/>
        </p:nvSpPr>
        <p:spPr>
          <a:xfrm>
            <a:off x="6574680" y="2450880"/>
            <a:ext cx="25693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000000"/>
                </a:solidFill>
                <a:latin typeface="Calibri"/>
              </a:rPr>
              <a:t>5 250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précédent.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ZoneTexte 6"/>
          <p:cNvSpPr/>
          <p:nvPr/>
        </p:nvSpPr>
        <p:spPr>
          <a:xfrm>
            <a:off x="1260000" y="2340000"/>
            <a:ext cx="247788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207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Connecteur droit 66"/>
          <p:cNvSpPr/>
          <p:nvPr/>
        </p:nvSpPr>
        <p:spPr>
          <a:xfrm>
            <a:off x="4573440" y="1089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8" name="ZoneTexte 10"/>
          <p:cNvSpPr/>
          <p:nvPr/>
        </p:nvSpPr>
        <p:spPr>
          <a:xfrm>
            <a:off x="5760000" y="2595960"/>
            <a:ext cx="247788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000000"/>
                </a:solidFill>
                <a:latin typeface="Calibri"/>
              </a:rPr>
              <a:t>2 071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ZoneTexte 4"/>
          <p:cNvSpPr/>
          <p:nvPr/>
        </p:nvSpPr>
        <p:spPr>
          <a:xfrm>
            <a:off x="2095560" y="2340000"/>
            <a:ext cx="247788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207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ZoneTexte 5"/>
          <p:cNvSpPr/>
          <p:nvPr/>
        </p:nvSpPr>
        <p:spPr>
          <a:xfrm>
            <a:off x="168840" y="2340000"/>
            <a:ext cx="234900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C00000"/>
                </a:solidFill>
                <a:latin typeface="Calibri"/>
              </a:rPr>
              <a:t>206 -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Connecteur droit 73"/>
          <p:cNvSpPr/>
          <p:nvPr/>
        </p:nvSpPr>
        <p:spPr>
          <a:xfrm flipH="1">
            <a:off x="3960000" y="909000"/>
            <a:ext cx="1260000" cy="5571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75" name="ZoneTexte 11"/>
          <p:cNvSpPr/>
          <p:nvPr/>
        </p:nvSpPr>
        <p:spPr>
          <a:xfrm>
            <a:off x="6606720" y="3315960"/>
            <a:ext cx="2477880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 dirty="0">
                <a:solidFill>
                  <a:srgbClr val="000000"/>
                </a:solidFill>
                <a:latin typeface="Calibri"/>
              </a:rPr>
              <a:t>2 071</a:t>
            </a:r>
            <a:endParaRPr lang="fr-FR" sz="6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ZoneTexte 12"/>
          <p:cNvSpPr/>
          <p:nvPr/>
        </p:nvSpPr>
        <p:spPr>
          <a:xfrm>
            <a:off x="4680000" y="3315960"/>
            <a:ext cx="2349000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 dirty="0">
                <a:solidFill>
                  <a:srgbClr val="C00000"/>
                </a:solidFill>
                <a:latin typeface="Calibri"/>
              </a:rPr>
              <a:t>2 070 -</a:t>
            </a:r>
            <a:endParaRPr lang="fr-FR" sz="60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précédent.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ZoneTexte 3"/>
          <p:cNvSpPr/>
          <p:nvPr/>
        </p:nvSpPr>
        <p:spPr>
          <a:xfrm>
            <a:off x="900000" y="2490120"/>
            <a:ext cx="247032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330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Connecteur droit 80"/>
          <p:cNvSpPr/>
          <p:nvPr/>
        </p:nvSpPr>
        <p:spPr>
          <a:xfrm>
            <a:off x="4573440" y="1089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82" name="ZoneTexte 13"/>
          <p:cNvSpPr/>
          <p:nvPr/>
        </p:nvSpPr>
        <p:spPr>
          <a:xfrm>
            <a:off x="5629680" y="3240000"/>
            <a:ext cx="24703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000000"/>
                </a:solidFill>
                <a:latin typeface="Calibri"/>
              </a:rPr>
              <a:t>3 303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ZoneTexte 5"/>
          <p:cNvSpPr/>
          <p:nvPr/>
        </p:nvSpPr>
        <p:spPr>
          <a:xfrm>
            <a:off x="2029680" y="2490120"/>
            <a:ext cx="247032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330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ZoneTexte 3"/>
          <p:cNvSpPr/>
          <p:nvPr/>
        </p:nvSpPr>
        <p:spPr>
          <a:xfrm>
            <a:off x="125640" y="2490120"/>
            <a:ext cx="234900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C00000"/>
                </a:solidFill>
                <a:latin typeface="Calibri"/>
              </a:rPr>
              <a:t>329 -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ZoneTexte 14"/>
          <p:cNvSpPr/>
          <p:nvPr/>
        </p:nvSpPr>
        <p:spPr>
          <a:xfrm>
            <a:off x="6514560" y="3855960"/>
            <a:ext cx="24703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000000"/>
                </a:solidFill>
                <a:latin typeface="Calibri"/>
              </a:rPr>
              <a:t>3 303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ZoneTexte 15"/>
          <p:cNvSpPr/>
          <p:nvPr/>
        </p:nvSpPr>
        <p:spPr>
          <a:xfrm>
            <a:off x="4680000" y="3763800"/>
            <a:ext cx="2349000" cy="1095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C00000"/>
                </a:solidFill>
                <a:latin typeface="Calibri"/>
              </a:rPr>
              <a:t>3 302</a:t>
            </a:r>
            <a:r>
              <a:rPr lang="fr-FR" sz="6600" b="1" strike="noStrike" spc="-1">
                <a:solidFill>
                  <a:srgbClr val="C00000"/>
                </a:solidFill>
                <a:latin typeface="Calibri"/>
              </a:rPr>
              <a:t> </a:t>
            </a:r>
            <a:r>
              <a:rPr lang="fr-FR" sz="6000" b="1" strike="noStrike" spc="-1">
                <a:solidFill>
                  <a:srgbClr val="C00000"/>
                </a:solidFill>
                <a:latin typeface="Calibri"/>
              </a:rPr>
              <a:t>-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Connecteur droit 89"/>
          <p:cNvSpPr/>
          <p:nvPr/>
        </p:nvSpPr>
        <p:spPr>
          <a:xfrm flipH="1">
            <a:off x="3960000" y="909360"/>
            <a:ext cx="1260000" cy="5571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précédent.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ZoneTexte 3"/>
          <p:cNvSpPr/>
          <p:nvPr/>
        </p:nvSpPr>
        <p:spPr>
          <a:xfrm>
            <a:off x="900000" y="2490120"/>
            <a:ext cx="275616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594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Connecteur droit 94"/>
          <p:cNvSpPr/>
          <p:nvPr/>
        </p:nvSpPr>
        <p:spPr>
          <a:xfrm>
            <a:off x="4573440" y="1089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6" name="ZoneTexte 16"/>
          <p:cNvSpPr/>
          <p:nvPr/>
        </p:nvSpPr>
        <p:spPr>
          <a:xfrm>
            <a:off x="5523840" y="3495960"/>
            <a:ext cx="27561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000000"/>
                </a:solidFill>
                <a:latin typeface="Calibri"/>
              </a:rPr>
              <a:t>5 940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ZoneTexte 5"/>
          <p:cNvSpPr/>
          <p:nvPr/>
        </p:nvSpPr>
        <p:spPr>
          <a:xfrm>
            <a:off x="2593800" y="2520000"/>
            <a:ext cx="198000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000000"/>
                </a:solidFill>
                <a:latin typeface="Calibri"/>
              </a:rPr>
              <a:t>594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ZoneTexte 3"/>
          <p:cNvSpPr/>
          <p:nvPr/>
        </p:nvSpPr>
        <p:spPr>
          <a:xfrm>
            <a:off x="531000" y="2520000"/>
            <a:ext cx="234900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8000" b="1" strike="noStrike" spc="-1">
                <a:solidFill>
                  <a:srgbClr val="C00000"/>
                </a:solidFill>
                <a:latin typeface="Calibri"/>
              </a:rPr>
              <a:t>593 -</a:t>
            </a:r>
            <a:endParaRPr lang="fr-FR" sz="8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621440" y="1144080"/>
            <a:ext cx="5938560" cy="65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ZoneTexte 17"/>
          <p:cNvSpPr/>
          <p:nvPr/>
        </p:nvSpPr>
        <p:spPr>
          <a:xfrm>
            <a:off x="6342120" y="3855960"/>
            <a:ext cx="27561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000000"/>
                </a:solidFill>
                <a:latin typeface="Calibri"/>
              </a:rPr>
              <a:t>5 940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ZoneTexte 18"/>
          <p:cNvSpPr/>
          <p:nvPr/>
        </p:nvSpPr>
        <p:spPr>
          <a:xfrm>
            <a:off x="4573440" y="3855960"/>
            <a:ext cx="234900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5400" b="1" strike="noStrike" spc="-1">
                <a:solidFill>
                  <a:srgbClr val="C00000"/>
                </a:solidFill>
                <a:latin typeface="Calibri"/>
              </a:rPr>
              <a:t>5 939 -</a:t>
            </a:r>
            <a:endParaRPr lang="fr-FR" sz="5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Connecteur droit 103"/>
          <p:cNvSpPr/>
          <p:nvPr/>
        </p:nvSpPr>
        <p:spPr>
          <a:xfrm flipH="1">
            <a:off x="3960000" y="909720"/>
            <a:ext cx="1260000" cy="5571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168000" rIns="108000" bIns="3168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235</Words>
  <Application>Microsoft Office PowerPoint</Application>
  <PresentationFormat>Affichage à l'écran (4:3)</PresentationFormat>
  <Paragraphs>83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Webdings</vt:lpstr>
      <vt:lpstr>Wingdings</vt:lpstr>
      <vt:lpstr>Thème Office</vt:lpstr>
      <vt:lpstr>Présentation PowerPoint</vt:lpstr>
      <vt:lpstr>Nomme le nombre et écris le précédent.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Nomme le nombre et écris le précédent. </vt:lpstr>
      <vt:lpstr>Correction</vt:lpstr>
      <vt:lpstr>Écris les nombres manquants.</vt:lpstr>
      <vt:lpstr>Correction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35</cp:revision>
  <dcterms:created xsi:type="dcterms:W3CDTF">2023-02-07T14:55:57Z</dcterms:created>
  <dcterms:modified xsi:type="dcterms:W3CDTF">2026-07-19T14:39:35Z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15</vt:i4>
  </property>
</Properties>
</file>