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6186DE4A-8A19-40FB-820D-965E464FBBA5}" type="slidenum">
              <a:t>‹N°›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DE50AE6-4620-41E1-A50C-6E7E486E83FE}" type="slidenum">
              <a:t>‹N°›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CFBFDBC9-5D0A-476E-8A73-889A8DBB97DA}" type="slidenum">
              <a:t>‹N°›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F2646617-CE81-4523-8797-D30C4D7761AC}" type="slidenum">
              <a:t>‹N°›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494A8ECD-1C2E-441A-944A-E02E26A5EB26}" type="slidenum">
              <a:t>‹N°›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D6C50920-E1F3-4C7C-9C1D-E39E8F278780}" type="slidenum">
              <a:t>‹N°›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C472CEFA-0B91-46FB-987E-2287D8A7E5BF}" type="slidenum">
              <a:t>‹N°›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DF6C6100-712D-4399-A3BA-9FF984FF90B9}" type="slidenum">
              <a:t>‹N°›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BE975AA6-4D53-46AB-82F4-F1D663059326}" type="slidenum">
              <a:t>‹N°›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02687A12-F97B-43F3-823C-B43B36B8E8DC}" type="slidenum">
              <a:t>‹N°›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884D159C-693B-4969-ADA9-699F74174897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635B5501-069B-4620-ADD6-96652E54046F}" type="slidenum">
              <a:t>‹N°›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F5BB470E-FDC9-470C-B487-CE5D1BBCAEAE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28A4CAA8-AC5C-4CB9-9EE0-BBCD3D440D30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E82F64FB-C289-4505-8661-E682C8B68116}" type="slidenum">
              <a:t>‹N°›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A0989305-88FA-4F13-9FF4-90A93D1D634F}" type="slidenum">
              <a:t>‹N°›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B3DC9DC9-A984-4C7F-BA1D-180578BA5EEA}" type="slidenum">
              <a:t>‹N°›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A5783066-4D74-4A59-BC1D-1E5FB70733A0}" type="slidenum">
              <a:t>‹N°›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E5BB3158-09F0-4CE6-8FC1-044D534FB099}" type="slidenum">
              <a:t>‹N°›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56E16AD-654E-4AF3-9436-2B29728A5F4F}" type="slidenum">
              <a:t>‹N°›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E9F81971-7865-4060-88AE-7D32D81C76C4}" type="slidenum">
              <a:t>‹N°›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EC09E67A-D363-4705-8C76-CD7B126FECBD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D0FD3DE-AA3B-4A34-B976-2A2A7163BB98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4E04D4D6-688F-4222-BB8C-6B3574019D30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0" name="Rectangle 8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4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pic>
        <p:nvPicPr>
          <p:cNvPr id="3" name="Image 10"/>
          <p:cNvPicPr/>
          <p:nvPr/>
        </p:nvPicPr>
        <p:blipFill>
          <a:blip r:embed="rId14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560" cy="576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5" name="PlaceHolder 2"/>
          <p:cNvSpPr>
            <a:spLocks noGrp="1"/>
          </p:cNvSpPr>
          <p:nvPr>
            <p:ph type="ftr" idx="1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fr-FR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fr-FR" sz="1400" b="0" strike="noStrike" spc="-1">
                <a:solidFill>
                  <a:srgbClr val="000000"/>
                </a:solidFill>
                <a:latin typeface="Times New Roman"/>
              </a:rPr>
              <a:t>&lt;pied de page&gt;</a:t>
            </a:r>
          </a:p>
        </p:txBody>
      </p:sp>
      <p:sp>
        <p:nvSpPr>
          <p:cNvPr id="6" name="PlaceHolder 3"/>
          <p:cNvSpPr>
            <a:spLocks noGrp="1"/>
          </p:cNvSpPr>
          <p:nvPr>
            <p:ph type="sldNum" idx="2"/>
          </p:nvPr>
        </p:nvSpPr>
        <p:spPr>
          <a:xfrm>
            <a:off x="8425080" y="6492960"/>
            <a:ext cx="71820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fr-FR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DAC52756-29BB-4EE2-8670-E806A1938B9C}" type="slidenum">
              <a:rPr lang="fr-FR" sz="1200" b="0" strike="noStrike" spc="-1">
                <a:solidFill>
                  <a:srgbClr val="8B8B8B"/>
                </a:solidFill>
                <a:latin typeface="Calibri"/>
              </a:rPr>
              <a:t>‹N°›</a:t>
            </a:fld>
            <a:endParaRPr lang="fr-F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dt" idx="3"/>
          </p:nvPr>
        </p:nvSpPr>
        <p:spPr>
          <a:xfrm>
            <a:off x="628560" y="6356520"/>
            <a:ext cx="205668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fr-FR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fr-FR" sz="1400" b="0" strike="noStrike" spc="-1">
                <a:solidFill>
                  <a:srgbClr val="000000"/>
                </a:solidFill>
                <a:latin typeface="Times New Roman"/>
              </a:rPr>
              <a:t>&lt;date/heure&gt;</a:t>
            </a:r>
          </a:p>
        </p:txBody>
      </p:sp>
      <p:sp>
        <p:nvSpPr>
          <p:cNvPr id="8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46" name="Rectangle 8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4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Rectangle 9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pic>
        <p:nvPicPr>
          <p:cNvPr id="48" name="Image 10"/>
          <p:cNvPicPr/>
          <p:nvPr/>
        </p:nvPicPr>
        <p:blipFill>
          <a:blip r:embed="rId14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49" name="PlaceHolder 1"/>
          <p:cNvSpPr>
            <a:spLocks noGrp="1"/>
          </p:cNvSpPr>
          <p:nvPr>
            <p:ph type="ftr" idx="4"/>
          </p:nvPr>
        </p:nvSpPr>
        <p:spPr>
          <a:xfrm>
            <a:off x="3029040" y="6356520"/>
            <a:ext cx="308556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fr-FR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fr-FR" sz="1400" b="0" strike="noStrike" spc="-1">
                <a:solidFill>
                  <a:srgbClr val="000000"/>
                </a:solidFill>
                <a:latin typeface="Times New Roman"/>
              </a:rPr>
              <a:t>&lt;pied de page&gt;</a:t>
            </a:r>
          </a:p>
        </p:txBody>
      </p:sp>
      <p:sp>
        <p:nvSpPr>
          <p:cNvPr id="50" name="PlaceHolder 2"/>
          <p:cNvSpPr>
            <a:spLocks noGrp="1"/>
          </p:cNvSpPr>
          <p:nvPr>
            <p:ph type="sldNum" idx="5"/>
          </p:nvPr>
        </p:nvSpPr>
        <p:spPr>
          <a:xfrm>
            <a:off x="8425080" y="6492960"/>
            <a:ext cx="71820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fr-FR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53FD9C32-9763-485E-B753-C7B10139D69B}" type="slidenum">
              <a:rPr lang="fr-FR" sz="1200" b="0" strike="noStrike" spc="-1">
                <a:solidFill>
                  <a:srgbClr val="8B8B8B"/>
                </a:solidFill>
                <a:latin typeface="Calibri"/>
              </a:rPr>
              <a:t>‹N°›</a:t>
            </a:fld>
            <a:endParaRPr lang="fr-F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dt" idx="6"/>
          </p:nvPr>
        </p:nvSpPr>
        <p:spPr>
          <a:xfrm>
            <a:off x="628560" y="6356520"/>
            <a:ext cx="205668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fr-FR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fr-FR" sz="1400" b="0" strike="noStrike" spc="-1">
                <a:solidFill>
                  <a:srgbClr val="000000"/>
                </a:solidFill>
                <a:latin typeface="Times New Roman"/>
              </a:rPr>
              <a:t>&lt;date/heure&gt;</a:t>
            </a:r>
          </a:p>
        </p:txBody>
      </p:sp>
      <p:sp>
        <p:nvSpPr>
          <p:cNvPr id="52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53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560" cy="576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91" name="Groupe 2"/>
          <p:cNvGrpSpPr/>
          <p:nvPr/>
        </p:nvGrpSpPr>
        <p:grpSpPr>
          <a:xfrm>
            <a:off x="0" y="330120"/>
            <a:ext cx="9143280" cy="6527160"/>
            <a:chOff x="0" y="330120"/>
            <a:chExt cx="9143280" cy="6527160"/>
          </a:xfrm>
        </p:grpSpPr>
        <p:sp>
          <p:nvSpPr>
            <p:cNvPr id="92" name="Rectangle 3"/>
            <p:cNvSpPr/>
            <p:nvPr/>
          </p:nvSpPr>
          <p:spPr>
            <a:xfrm>
              <a:off x="0" y="330120"/>
              <a:ext cx="9143280" cy="652716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  <a:tabLst>
                  <a:tab pos="0" algn="l"/>
                </a:tabLst>
              </a:pPr>
              <a:endParaRPr lang="fr-FR" sz="1800" b="0" strike="noStrike" spc="-1">
                <a:solidFill>
                  <a:srgbClr val="FFFFFF"/>
                </a:solidFill>
                <a:latin typeface="Calibri"/>
                <a:ea typeface="DejaVu Sans"/>
              </a:endParaRPr>
            </a:p>
          </p:txBody>
        </p:sp>
        <p:sp>
          <p:nvSpPr>
            <p:cNvPr id="93" name="ZoneTexte 4"/>
            <p:cNvSpPr/>
            <p:nvPr/>
          </p:nvSpPr>
          <p:spPr>
            <a:xfrm>
              <a:off x="2063880" y="3009960"/>
              <a:ext cx="5015880" cy="34408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  <a:tabLst>
                  <a:tab pos="0" algn="l"/>
                </a:tabLst>
              </a:pP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  <a:tabLst>
                  <a:tab pos="0" algn="l"/>
                </a:tabLst>
              </a:pPr>
              <a:r>
                <a:rPr lang="fr-FR" sz="3200" b="1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Je sais poser et calculer une addition.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  <a:tabLst>
                  <a:tab pos="0" algn="l"/>
                </a:tabLst>
              </a:pPr>
              <a:r>
                <a:rPr lang="fr-FR" sz="3200" b="1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CE2 : Je sais additionner en ligne.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  <a:tabLst>
                  <a:tab pos="0" algn="l"/>
                </a:tabLst>
              </a:pPr>
              <a:r>
                <a:rPr lang="fr-FR" sz="3200" b="1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CM1 : Je sais poser et calculer une soustraction.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94" name="Image 5"/>
            <p:cNvPicPr/>
            <p:nvPr/>
          </p:nvPicPr>
          <p:blipFill>
            <a:blip r:embed="rId2"/>
            <a:stretch/>
          </p:blipFill>
          <p:spPr>
            <a:xfrm>
              <a:off x="3654360" y="571320"/>
              <a:ext cx="1834560" cy="1265400"/>
            </a:xfrm>
            <a:prstGeom prst="rect">
              <a:avLst/>
            </a:prstGeom>
            <a:ln w="0"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ZoneTexte 19"/>
          <p:cNvSpPr/>
          <p:nvPr/>
        </p:nvSpPr>
        <p:spPr>
          <a:xfrm>
            <a:off x="578880" y="1080000"/>
            <a:ext cx="338076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57 + 65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Rectangle 213"/>
          <p:cNvSpPr/>
          <p:nvPr/>
        </p:nvSpPr>
        <p:spPr>
          <a:xfrm>
            <a:off x="1620720" y="243360"/>
            <a:ext cx="5938920" cy="656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Connecteur droit 214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1584000" rIns="108000" bIns="1584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16" name="Titre 10"/>
          <p:cNvSpPr/>
          <p:nvPr/>
        </p:nvSpPr>
        <p:spPr>
          <a:xfrm>
            <a:off x="83160" y="863280"/>
            <a:ext cx="3156480" cy="57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C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7" name="ZoneTexte 20"/>
          <p:cNvSpPr/>
          <p:nvPr/>
        </p:nvSpPr>
        <p:spPr>
          <a:xfrm>
            <a:off x="578880" y="2520000"/>
            <a:ext cx="34196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50 + 7 + 60 + 5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8" name="ZoneTexte 21"/>
          <p:cNvSpPr/>
          <p:nvPr/>
        </p:nvSpPr>
        <p:spPr>
          <a:xfrm>
            <a:off x="1400760" y="4048920"/>
            <a:ext cx="10670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110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9" name="ZoneTexte 24"/>
          <p:cNvSpPr/>
          <p:nvPr/>
        </p:nvSpPr>
        <p:spPr>
          <a:xfrm>
            <a:off x="1948320" y="5415480"/>
            <a:ext cx="114336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122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20" name="Groupe 12"/>
          <p:cNvGrpSpPr/>
          <p:nvPr/>
        </p:nvGrpSpPr>
        <p:grpSpPr>
          <a:xfrm>
            <a:off x="2004840" y="3087720"/>
            <a:ext cx="1640880" cy="1026000"/>
            <a:chOff x="2004840" y="3087720"/>
            <a:chExt cx="1640880" cy="1026000"/>
          </a:xfrm>
        </p:grpSpPr>
        <p:cxnSp>
          <p:nvCxnSpPr>
            <p:cNvPr id="221" name="Connecteur droit 16"/>
            <p:cNvCxnSpPr/>
            <p:nvPr/>
          </p:nvCxnSpPr>
          <p:spPr>
            <a:xfrm flipV="1">
              <a:off x="2825280" y="3087720"/>
              <a:ext cx="820800" cy="1011600"/>
            </a:xfrm>
            <a:prstGeom prst="straightConnector1">
              <a:avLst/>
            </a:prstGeom>
            <a:ln w="19050">
              <a:solidFill>
                <a:srgbClr val="00B050"/>
              </a:solidFill>
              <a:round/>
            </a:ln>
          </p:spPr>
        </p:cxnSp>
        <p:cxnSp>
          <p:nvCxnSpPr>
            <p:cNvPr id="222" name="Connecteur droit 17"/>
            <p:cNvCxnSpPr/>
            <p:nvPr/>
          </p:nvCxnSpPr>
          <p:spPr>
            <a:xfrm>
              <a:off x="2004840" y="3103200"/>
              <a:ext cx="821160" cy="1010880"/>
            </a:xfrm>
            <a:prstGeom prst="straightConnector1">
              <a:avLst/>
            </a:prstGeom>
            <a:ln w="19050">
              <a:solidFill>
                <a:srgbClr val="00B050"/>
              </a:solidFill>
              <a:round/>
            </a:ln>
          </p:spPr>
        </p:cxnSp>
      </p:grpSp>
      <p:grpSp>
        <p:nvGrpSpPr>
          <p:cNvPr id="223" name="Groupe 13"/>
          <p:cNvGrpSpPr/>
          <p:nvPr/>
        </p:nvGrpSpPr>
        <p:grpSpPr>
          <a:xfrm>
            <a:off x="1177200" y="3102480"/>
            <a:ext cx="1721880" cy="1026000"/>
            <a:chOff x="1177200" y="3102480"/>
            <a:chExt cx="1721880" cy="1026000"/>
          </a:xfrm>
        </p:grpSpPr>
        <p:cxnSp>
          <p:nvCxnSpPr>
            <p:cNvPr id="224" name="Connecteur droit 18"/>
            <p:cNvCxnSpPr/>
            <p:nvPr/>
          </p:nvCxnSpPr>
          <p:spPr>
            <a:xfrm flipV="1">
              <a:off x="2038320" y="3102480"/>
              <a:ext cx="861120" cy="1011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225" name="Connecteur droit 19"/>
            <p:cNvCxnSpPr/>
            <p:nvPr/>
          </p:nvCxnSpPr>
          <p:spPr>
            <a:xfrm>
              <a:off x="1177200" y="3117960"/>
              <a:ext cx="861840" cy="10108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grpSp>
        <p:nvGrpSpPr>
          <p:cNvPr id="226" name="Groupe 14"/>
          <p:cNvGrpSpPr/>
          <p:nvPr/>
        </p:nvGrpSpPr>
        <p:grpSpPr>
          <a:xfrm>
            <a:off x="1894680" y="4712400"/>
            <a:ext cx="1251000" cy="713520"/>
            <a:chOff x="1894680" y="4712400"/>
            <a:chExt cx="1251000" cy="713520"/>
          </a:xfrm>
        </p:grpSpPr>
        <p:cxnSp>
          <p:nvCxnSpPr>
            <p:cNvPr id="227" name="Connecteur droit 20"/>
            <p:cNvCxnSpPr/>
            <p:nvPr/>
          </p:nvCxnSpPr>
          <p:spPr>
            <a:xfrm flipV="1">
              <a:off x="2520360" y="4712400"/>
              <a:ext cx="625680" cy="703800"/>
            </a:xfrm>
            <a:prstGeom prst="straightConnector1">
              <a:avLst/>
            </a:prstGeom>
            <a:ln w="19050">
              <a:solidFill>
                <a:srgbClr val="0070C0"/>
              </a:solidFill>
              <a:round/>
            </a:ln>
          </p:spPr>
        </p:cxnSp>
        <p:cxnSp>
          <p:nvCxnSpPr>
            <p:cNvPr id="228" name="Connecteur droit 21"/>
            <p:cNvCxnSpPr/>
            <p:nvPr/>
          </p:nvCxnSpPr>
          <p:spPr>
            <a:xfrm>
              <a:off x="1894680" y="4723200"/>
              <a:ext cx="626400" cy="703080"/>
            </a:xfrm>
            <a:prstGeom prst="straightConnector1">
              <a:avLst/>
            </a:prstGeom>
            <a:ln w="19050">
              <a:solidFill>
                <a:srgbClr val="0070C0"/>
              </a:solidFill>
              <a:round/>
            </a:ln>
          </p:spPr>
        </p:cxnSp>
      </p:grpSp>
      <p:sp>
        <p:nvSpPr>
          <p:cNvPr id="229" name="ZoneTexte 25"/>
          <p:cNvSpPr/>
          <p:nvPr/>
        </p:nvSpPr>
        <p:spPr>
          <a:xfrm>
            <a:off x="2286720" y="4040640"/>
            <a:ext cx="114336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+ 12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0" name="Titre 22"/>
          <p:cNvSpPr/>
          <p:nvPr/>
        </p:nvSpPr>
        <p:spPr>
          <a:xfrm>
            <a:off x="4644360" y="1503000"/>
            <a:ext cx="4355640" cy="829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</a:rPr>
              <a:t>Recopie et calcule en posant les opérations suivantes.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231" name="Tableau 230"/>
          <p:cNvGraphicFramePr/>
          <p:nvPr/>
        </p:nvGraphicFramePr>
        <p:xfrm>
          <a:off x="4680360" y="2419560"/>
          <a:ext cx="4320000" cy="2878560"/>
        </p:xfrm>
        <a:graphic>
          <a:graphicData uri="http://schemas.openxmlformats.org/drawingml/2006/table">
            <a:tbl>
              <a:tblPr/>
              <a:tblGrid>
                <a:gridCol w="216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54 + 32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79 –  45 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123 + 245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175 – 153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184 + 209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2 785 – 1 562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1 245 + 3 538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3 421 – 2 155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title"/>
          </p:nvPr>
        </p:nvSpPr>
        <p:spPr>
          <a:xfrm>
            <a:off x="73080" y="900000"/>
            <a:ext cx="4499640" cy="829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</a:rPr>
              <a:t>Recopie et calcule en posant l’opération, puis en ligne.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ZoneTexte 26"/>
          <p:cNvSpPr/>
          <p:nvPr/>
        </p:nvSpPr>
        <p:spPr>
          <a:xfrm>
            <a:off x="578880" y="1695960"/>
            <a:ext cx="338076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85 + 78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5" name="Rectangle 234"/>
          <p:cNvSpPr/>
          <p:nvPr/>
        </p:nvSpPr>
        <p:spPr>
          <a:xfrm>
            <a:off x="1620720" y="243360"/>
            <a:ext cx="5938920" cy="656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6" name="Connecteur droit 235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1584000" rIns="108000" bIns="1584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37" name="Titre 23"/>
          <p:cNvSpPr/>
          <p:nvPr/>
        </p:nvSpPr>
        <p:spPr>
          <a:xfrm>
            <a:off x="4644360" y="1503000"/>
            <a:ext cx="4355640" cy="829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</a:rPr>
              <a:t>Recopie et calcule en posant les opérations suivantes.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238" name="Tableau 237"/>
          <p:cNvGraphicFramePr/>
          <p:nvPr/>
        </p:nvGraphicFramePr>
        <p:xfrm>
          <a:off x="4680360" y="2419560"/>
          <a:ext cx="4320000" cy="2878560"/>
        </p:xfrm>
        <a:graphic>
          <a:graphicData uri="http://schemas.openxmlformats.org/drawingml/2006/table">
            <a:tbl>
              <a:tblPr/>
              <a:tblGrid>
                <a:gridCol w="216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54 + 32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79 –  45 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123 + 245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175 – 153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184 + 209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2 785 – 1 562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1 245 + 3 538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3 421 – 2 155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ZoneTexte 28"/>
          <p:cNvSpPr/>
          <p:nvPr/>
        </p:nvSpPr>
        <p:spPr>
          <a:xfrm>
            <a:off x="540000" y="1260000"/>
            <a:ext cx="338076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85 + 78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1" name="Rectangle 240"/>
          <p:cNvSpPr/>
          <p:nvPr/>
        </p:nvSpPr>
        <p:spPr>
          <a:xfrm>
            <a:off x="1620720" y="243360"/>
            <a:ext cx="5938920" cy="656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2" name="Connecteur droit 241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1584000" rIns="108000" bIns="1584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243" name="Groupe 15"/>
          <p:cNvGrpSpPr/>
          <p:nvPr/>
        </p:nvGrpSpPr>
        <p:grpSpPr>
          <a:xfrm>
            <a:off x="900000" y="2995560"/>
            <a:ext cx="2656800" cy="2740680"/>
            <a:chOff x="900000" y="2995560"/>
            <a:chExt cx="2656800" cy="2740680"/>
          </a:xfrm>
        </p:grpSpPr>
        <p:sp>
          <p:nvSpPr>
            <p:cNvPr id="244" name="Rectangle 41"/>
            <p:cNvSpPr/>
            <p:nvPr/>
          </p:nvSpPr>
          <p:spPr>
            <a:xfrm>
              <a:off x="1798200" y="299556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000" b="0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8</a:t>
              </a:r>
              <a:endParaRPr lang="fr-FR" sz="4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5" name="Rectangle 42"/>
            <p:cNvSpPr/>
            <p:nvPr/>
          </p:nvSpPr>
          <p:spPr>
            <a:xfrm>
              <a:off x="2692800" y="299556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000" b="0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5</a:t>
              </a:r>
              <a:endParaRPr lang="fr-FR" sz="4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6" name="Rectangle 43"/>
            <p:cNvSpPr/>
            <p:nvPr/>
          </p:nvSpPr>
          <p:spPr>
            <a:xfrm>
              <a:off x="1795680" y="392076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000" b="0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7</a:t>
              </a:r>
              <a:endParaRPr lang="fr-FR" sz="4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7" name="Rectangle 44"/>
            <p:cNvSpPr/>
            <p:nvPr/>
          </p:nvSpPr>
          <p:spPr>
            <a:xfrm>
              <a:off x="2692800" y="392760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000" b="0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8</a:t>
              </a:r>
              <a:endParaRPr lang="fr-FR" sz="4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8" name="Rectangle 45"/>
            <p:cNvSpPr/>
            <p:nvPr/>
          </p:nvSpPr>
          <p:spPr>
            <a:xfrm>
              <a:off x="905040" y="3920400"/>
              <a:ext cx="862920" cy="9093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0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+</a:t>
              </a:r>
              <a:endParaRPr lang="fr-FR" sz="4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249" name="Connecteur droit 22"/>
            <p:cNvCxnSpPr/>
            <p:nvPr/>
          </p:nvCxnSpPr>
          <p:spPr>
            <a:xfrm>
              <a:off x="900000" y="4830120"/>
              <a:ext cx="265716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sp>
          <p:nvSpPr>
            <p:cNvPr id="250" name="Rectangle 46"/>
            <p:cNvSpPr/>
            <p:nvPr/>
          </p:nvSpPr>
          <p:spPr>
            <a:xfrm>
              <a:off x="1779120" y="486720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b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...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1" name="Rectangle 47"/>
            <p:cNvSpPr/>
            <p:nvPr/>
          </p:nvSpPr>
          <p:spPr>
            <a:xfrm>
              <a:off x="2692800" y="487404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b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...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252" name="Rectangle 48"/>
          <p:cNvSpPr/>
          <p:nvPr/>
        </p:nvSpPr>
        <p:spPr>
          <a:xfrm>
            <a:off x="2691000" y="4874040"/>
            <a:ext cx="862920" cy="862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70C0"/>
                </a:solidFill>
                <a:latin typeface="Calibri"/>
                <a:ea typeface="DejaVu Sans"/>
              </a:rPr>
              <a:t>3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3" name="Rectangle 49"/>
          <p:cNvSpPr/>
          <p:nvPr/>
        </p:nvSpPr>
        <p:spPr>
          <a:xfrm>
            <a:off x="2104560" y="2880000"/>
            <a:ext cx="212400" cy="3128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alibri"/>
                <a:ea typeface="DejaVu Sans"/>
              </a:rPr>
              <a:t>1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4" name="Rectangle 50"/>
          <p:cNvSpPr/>
          <p:nvPr/>
        </p:nvSpPr>
        <p:spPr>
          <a:xfrm>
            <a:off x="1228320" y="4867200"/>
            <a:ext cx="1405440" cy="862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C00000"/>
                </a:solidFill>
                <a:latin typeface="Calibri"/>
                <a:ea typeface="DejaVu Sans"/>
              </a:rPr>
              <a:t>  1 6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5" name="Titre 12"/>
          <p:cNvSpPr/>
          <p:nvPr/>
        </p:nvSpPr>
        <p:spPr>
          <a:xfrm>
            <a:off x="83160" y="863280"/>
            <a:ext cx="4236480" cy="57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C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6" name="Titre 24"/>
          <p:cNvSpPr/>
          <p:nvPr/>
        </p:nvSpPr>
        <p:spPr>
          <a:xfrm>
            <a:off x="4644360" y="1503000"/>
            <a:ext cx="4355640" cy="829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</a:rPr>
              <a:t>Recopie et calcule en posant les opérations suivantes.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257" name="Tableau 256"/>
          <p:cNvGraphicFramePr/>
          <p:nvPr/>
        </p:nvGraphicFramePr>
        <p:xfrm>
          <a:off x="4680360" y="2419560"/>
          <a:ext cx="4320000" cy="2878560"/>
        </p:xfrm>
        <a:graphic>
          <a:graphicData uri="http://schemas.openxmlformats.org/drawingml/2006/table">
            <a:tbl>
              <a:tblPr/>
              <a:tblGrid>
                <a:gridCol w="216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54 + 32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79 –  45 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123 + 245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175 – 153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184 + 209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2 785 – 1 562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1 245 + 3 538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3 421 – 2 155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ZoneTexte 29"/>
          <p:cNvSpPr/>
          <p:nvPr/>
        </p:nvSpPr>
        <p:spPr>
          <a:xfrm>
            <a:off x="540000" y="1260000"/>
            <a:ext cx="338076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85 + 78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0" name="Rectangle 259"/>
          <p:cNvSpPr/>
          <p:nvPr/>
        </p:nvSpPr>
        <p:spPr>
          <a:xfrm>
            <a:off x="1620720" y="243360"/>
            <a:ext cx="5938920" cy="656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1" name="Connecteur droit 260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1584000" rIns="108000" bIns="1584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62" name="Titre 13"/>
          <p:cNvSpPr/>
          <p:nvPr/>
        </p:nvSpPr>
        <p:spPr>
          <a:xfrm>
            <a:off x="83160" y="863280"/>
            <a:ext cx="4236480" cy="57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C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3" name="ZoneTexte 30"/>
          <p:cNvSpPr/>
          <p:nvPr/>
        </p:nvSpPr>
        <p:spPr>
          <a:xfrm>
            <a:off x="593640" y="2611440"/>
            <a:ext cx="3366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80 + 5 + 70 + 8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4" name="ZoneTexte 31"/>
          <p:cNvSpPr/>
          <p:nvPr/>
        </p:nvSpPr>
        <p:spPr>
          <a:xfrm>
            <a:off x="1361880" y="4152960"/>
            <a:ext cx="10670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150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5" name="ZoneTexte 32"/>
          <p:cNvSpPr/>
          <p:nvPr/>
        </p:nvSpPr>
        <p:spPr>
          <a:xfrm>
            <a:off x="1909440" y="5519520"/>
            <a:ext cx="114336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163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66" name="Groupe 9"/>
          <p:cNvGrpSpPr/>
          <p:nvPr/>
        </p:nvGrpSpPr>
        <p:grpSpPr>
          <a:xfrm>
            <a:off x="1965960" y="3191760"/>
            <a:ext cx="1640880" cy="1026000"/>
            <a:chOff x="1965960" y="3191760"/>
            <a:chExt cx="1640880" cy="1026000"/>
          </a:xfrm>
        </p:grpSpPr>
        <p:cxnSp>
          <p:nvCxnSpPr>
            <p:cNvPr id="267" name="Connecteur droit 23"/>
            <p:cNvCxnSpPr/>
            <p:nvPr/>
          </p:nvCxnSpPr>
          <p:spPr>
            <a:xfrm flipV="1">
              <a:off x="2786400" y="3191760"/>
              <a:ext cx="820800" cy="1011600"/>
            </a:xfrm>
            <a:prstGeom prst="straightConnector1">
              <a:avLst/>
            </a:prstGeom>
            <a:ln w="19050">
              <a:solidFill>
                <a:srgbClr val="00B050"/>
              </a:solidFill>
              <a:round/>
            </a:ln>
          </p:spPr>
        </p:cxnSp>
        <p:cxnSp>
          <p:nvCxnSpPr>
            <p:cNvPr id="268" name="Connecteur droit 24"/>
            <p:cNvCxnSpPr/>
            <p:nvPr/>
          </p:nvCxnSpPr>
          <p:spPr>
            <a:xfrm>
              <a:off x="1965960" y="3207240"/>
              <a:ext cx="821160" cy="1010880"/>
            </a:xfrm>
            <a:prstGeom prst="straightConnector1">
              <a:avLst/>
            </a:prstGeom>
            <a:ln w="19050">
              <a:solidFill>
                <a:srgbClr val="00B050"/>
              </a:solidFill>
              <a:round/>
            </a:ln>
          </p:spPr>
        </p:cxnSp>
      </p:grpSp>
      <p:grpSp>
        <p:nvGrpSpPr>
          <p:cNvPr id="269" name="Groupe 16"/>
          <p:cNvGrpSpPr/>
          <p:nvPr/>
        </p:nvGrpSpPr>
        <p:grpSpPr>
          <a:xfrm>
            <a:off x="1138320" y="3206520"/>
            <a:ext cx="1721880" cy="1026000"/>
            <a:chOff x="1138320" y="3206520"/>
            <a:chExt cx="1721880" cy="1026000"/>
          </a:xfrm>
        </p:grpSpPr>
        <p:cxnSp>
          <p:nvCxnSpPr>
            <p:cNvPr id="270" name="Connecteur droit 25"/>
            <p:cNvCxnSpPr/>
            <p:nvPr/>
          </p:nvCxnSpPr>
          <p:spPr>
            <a:xfrm flipV="1">
              <a:off x="1999440" y="3206520"/>
              <a:ext cx="861120" cy="1011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271" name="Connecteur droit 26"/>
            <p:cNvCxnSpPr/>
            <p:nvPr/>
          </p:nvCxnSpPr>
          <p:spPr>
            <a:xfrm>
              <a:off x="1138320" y="3222000"/>
              <a:ext cx="861840" cy="10108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grpSp>
        <p:nvGrpSpPr>
          <p:cNvPr id="272" name="Groupe 17"/>
          <p:cNvGrpSpPr/>
          <p:nvPr/>
        </p:nvGrpSpPr>
        <p:grpSpPr>
          <a:xfrm>
            <a:off x="1855800" y="4816440"/>
            <a:ext cx="1251000" cy="713520"/>
            <a:chOff x="1855800" y="4816440"/>
            <a:chExt cx="1251000" cy="713520"/>
          </a:xfrm>
        </p:grpSpPr>
        <p:cxnSp>
          <p:nvCxnSpPr>
            <p:cNvPr id="273" name="Connecteur droit 27"/>
            <p:cNvCxnSpPr/>
            <p:nvPr/>
          </p:nvCxnSpPr>
          <p:spPr>
            <a:xfrm flipV="1">
              <a:off x="2481480" y="4816440"/>
              <a:ext cx="625680" cy="703800"/>
            </a:xfrm>
            <a:prstGeom prst="straightConnector1">
              <a:avLst/>
            </a:prstGeom>
            <a:ln w="19050">
              <a:solidFill>
                <a:srgbClr val="0070C0"/>
              </a:solidFill>
              <a:round/>
            </a:ln>
          </p:spPr>
        </p:cxnSp>
        <p:cxnSp>
          <p:nvCxnSpPr>
            <p:cNvPr id="274" name="Connecteur droit 28"/>
            <p:cNvCxnSpPr/>
            <p:nvPr/>
          </p:nvCxnSpPr>
          <p:spPr>
            <a:xfrm>
              <a:off x="1855800" y="4827240"/>
              <a:ext cx="626400" cy="703080"/>
            </a:xfrm>
            <a:prstGeom prst="straightConnector1">
              <a:avLst/>
            </a:prstGeom>
            <a:ln w="19050">
              <a:solidFill>
                <a:srgbClr val="0070C0"/>
              </a:solidFill>
              <a:round/>
            </a:ln>
          </p:spPr>
        </p:cxnSp>
      </p:grpSp>
      <p:sp>
        <p:nvSpPr>
          <p:cNvPr id="275" name="ZoneTexte 33"/>
          <p:cNvSpPr/>
          <p:nvPr/>
        </p:nvSpPr>
        <p:spPr>
          <a:xfrm>
            <a:off x="2247840" y="4144680"/>
            <a:ext cx="114336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+ 13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6" name="Titre 25"/>
          <p:cNvSpPr/>
          <p:nvPr/>
        </p:nvSpPr>
        <p:spPr>
          <a:xfrm>
            <a:off x="4644360" y="1503000"/>
            <a:ext cx="4355640" cy="829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</a:rPr>
              <a:t>Recopie et calcule en posant les opérations suivantes.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277" name="Tableau 276"/>
          <p:cNvGraphicFramePr/>
          <p:nvPr/>
        </p:nvGraphicFramePr>
        <p:xfrm>
          <a:off x="4680360" y="2419560"/>
          <a:ext cx="4320000" cy="2878560"/>
        </p:xfrm>
        <a:graphic>
          <a:graphicData uri="http://schemas.openxmlformats.org/drawingml/2006/table">
            <a:tbl>
              <a:tblPr/>
              <a:tblGrid>
                <a:gridCol w="216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54 + 32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79 –  45 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123 + 245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175 – 153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184 + 209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2 785 – 1 562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1 245 + 3 538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3 421 – 2 155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0" y="1509840"/>
            <a:ext cx="4499640" cy="829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</a:rPr>
              <a:t>Recopie et calcule en posant l’opération, puis en ligne.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ZoneTexte 2"/>
          <p:cNvSpPr/>
          <p:nvPr/>
        </p:nvSpPr>
        <p:spPr>
          <a:xfrm>
            <a:off x="38880" y="2520000"/>
            <a:ext cx="392076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64 + 48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620000" y="423360"/>
            <a:ext cx="5938920" cy="656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Connecteur droit 98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1584000" rIns="108000" bIns="1584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00" name="Titre 14"/>
          <p:cNvSpPr/>
          <p:nvPr/>
        </p:nvSpPr>
        <p:spPr>
          <a:xfrm>
            <a:off x="4644000" y="1509840"/>
            <a:ext cx="4355640" cy="829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</a:rPr>
              <a:t>Recopie et calcule en posant les opérations suivantes.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01" name="Tableau 100"/>
          <p:cNvGraphicFramePr/>
          <p:nvPr/>
        </p:nvGraphicFramePr>
        <p:xfrm>
          <a:off x="4680000" y="2426400"/>
          <a:ext cx="4320000" cy="2878560"/>
        </p:xfrm>
        <a:graphic>
          <a:graphicData uri="http://schemas.openxmlformats.org/drawingml/2006/table">
            <a:tbl>
              <a:tblPr/>
              <a:tblGrid>
                <a:gridCol w="216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54 + 32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79 –  45 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123 + 245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175 – 153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184 + 209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2 785 – 1 562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1 245 + 3 538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3 421 – 2 155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ZoneTexte 1"/>
          <p:cNvSpPr/>
          <p:nvPr/>
        </p:nvSpPr>
        <p:spPr>
          <a:xfrm>
            <a:off x="38880" y="1875960"/>
            <a:ext cx="392076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64 + 48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1620000" y="423360"/>
            <a:ext cx="5938920" cy="656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Connecteur droit 104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1584000" rIns="108000" bIns="1584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106" name="Groupe 1"/>
          <p:cNvGrpSpPr/>
          <p:nvPr/>
        </p:nvGrpSpPr>
        <p:grpSpPr>
          <a:xfrm>
            <a:off x="717840" y="3198960"/>
            <a:ext cx="2656800" cy="2740680"/>
            <a:chOff x="717840" y="3198960"/>
            <a:chExt cx="2656800" cy="2740680"/>
          </a:xfrm>
        </p:grpSpPr>
        <p:sp>
          <p:nvSpPr>
            <p:cNvPr id="107" name="Rectangle 1"/>
            <p:cNvSpPr/>
            <p:nvPr/>
          </p:nvSpPr>
          <p:spPr>
            <a:xfrm>
              <a:off x="1616040" y="319896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000" b="0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6</a:t>
              </a:r>
              <a:endParaRPr lang="fr-FR" sz="4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8" name="Rectangle 2"/>
            <p:cNvSpPr/>
            <p:nvPr/>
          </p:nvSpPr>
          <p:spPr>
            <a:xfrm>
              <a:off x="2510640" y="319896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000" b="0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4</a:t>
              </a:r>
              <a:endParaRPr lang="fr-FR" sz="4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9" name="Rectangle 4"/>
            <p:cNvSpPr/>
            <p:nvPr/>
          </p:nvSpPr>
          <p:spPr>
            <a:xfrm>
              <a:off x="1613520" y="412416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000" b="0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4</a:t>
              </a:r>
              <a:endParaRPr lang="fr-FR" sz="4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0" name="Rectangle 5"/>
            <p:cNvSpPr/>
            <p:nvPr/>
          </p:nvSpPr>
          <p:spPr>
            <a:xfrm>
              <a:off x="2510640" y="413100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000" b="0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8</a:t>
              </a:r>
              <a:endParaRPr lang="fr-FR" sz="4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1" name="Rectangle 6"/>
            <p:cNvSpPr/>
            <p:nvPr/>
          </p:nvSpPr>
          <p:spPr>
            <a:xfrm>
              <a:off x="722880" y="4123800"/>
              <a:ext cx="862920" cy="9093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0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+</a:t>
              </a:r>
              <a:endParaRPr lang="fr-FR" sz="4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112" name="Connecteur droit 1"/>
            <p:cNvCxnSpPr/>
            <p:nvPr/>
          </p:nvCxnSpPr>
          <p:spPr>
            <a:xfrm>
              <a:off x="717840" y="5033520"/>
              <a:ext cx="265716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sp>
          <p:nvSpPr>
            <p:cNvPr id="113" name="Rectangle 7"/>
            <p:cNvSpPr/>
            <p:nvPr/>
          </p:nvSpPr>
          <p:spPr>
            <a:xfrm>
              <a:off x="1596960" y="507060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b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...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4" name="Rectangle 8"/>
            <p:cNvSpPr/>
            <p:nvPr/>
          </p:nvSpPr>
          <p:spPr>
            <a:xfrm>
              <a:off x="2510640" y="507744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b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...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15" name="Rectangle 9"/>
          <p:cNvSpPr/>
          <p:nvPr/>
        </p:nvSpPr>
        <p:spPr>
          <a:xfrm>
            <a:off x="2508840" y="5077440"/>
            <a:ext cx="862920" cy="862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70C0"/>
                </a:solidFill>
                <a:latin typeface="Calibri"/>
                <a:ea typeface="DejaVu Sans"/>
              </a:rPr>
              <a:t>2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Rectangle 15"/>
          <p:cNvSpPr/>
          <p:nvPr/>
        </p:nvSpPr>
        <p:spPr>
          <a:xfrm>
            <a:off x="1922400" y="3083400"/>
            <a:ext cx="212400" cy="3128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alibri"/>
                <a:ea typeface="DejaVu Sans"/>
              </a:rPr>
              <a:t>1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Rectangle 16"/>
          <p:cNvSpPr/>
          <p:nvPr/>
        </p:nvSpPr>
        <p:spPr>
          <a:xfrm>
            <a:off x="1046160" y="5070600"/>
            <a:ext cx="1405440" cy="862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C00000"/>
                </a:solidFill>
                <a:latin typeface="Calibri"/>
                <a:ea typeface="DejaVu Sans"/>
              </a:rPr>
              <a:t>  1 1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Titre 2"/>
          <p:cNvSpPr/>
          <p:nvPr/>
        </p:nvSpPr>
        <p:spPr>
          <a:xfrm>
            <a:off x="28080" y="1223280"/>
            <a:ext cx="4291560" cy="57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C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Titre 15"/>
          <p:cNvSpPr/>
          <p:nvPr/>
        </p:nvSpPr>
        <p:spPr>
          <a:xfrm>
            <a:off x="4644360" y="1503000"/>
            <a:ext cx="4355640" cy="829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</a:rPr>
              <a:t>Recopie et calcule en posant les opérations suivantes.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20" name="Tableau 119"/>
          <p:cNvGraphicFramePr/>
          <p:nvPr/>
        </p:nvGraphicFramePr>
        <p:xfrm>
          <a:off x="4680360" y="2419560"/>
          <a:ext cx="4320000" cy="2878560"/>
        </p:xfrm>
        <a:graphic>
          <a:graphicData uri="http://schemas.openxmlformats.org/drawingml/2006/table">
            <a:tbl>
              <a:tblPr/>
              <a:tblGrid>
                <a:gridCol w="216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54 + 32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79 –  45 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123 + 245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175 – 153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184 + 209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2 785 – 1 562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1 245 + 3 538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3 421 – 2 155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ZoneTexte 3"/>
          <p:cNvSpPr/>
          <p:nvPr/>
        </p:nvSpPr>
        <p:spPr>
          <a:xfrm>
            <a:off x="38880" y="1260000"/>
            <a:ext cx="392076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64 + 48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1620000" y="243360"/>
            <a:ext cx="5938920" cy="656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Connecteur droit 123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1584000" rIns="108000" bIns="1584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25" name="Titre 4"/>
          <p:cNvSpPr/>
          <p:nvPr/>
        </p:nvSpPr>
        <p:spPr>
          <a:xfrm>
            <a:off x="28080" y="900000"/>
            <a:ext cx="4291560" cy="57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C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ZoneTexte 5"/>
          <p:cNvSpPr/>
          <p:nvPr/>
        </p:nvSpPr>
        <p:spPr>
          <a:xfrm>
            <a:off x="540000" y="2520000"/>
            <a:ext cx="35996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60 + 4 + 40 + 8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ZoneTexte 7"/>
          <p:cNvSpPr/>
          <p:nvPr/>
        </p:nvSpPr>
        <p:spPr>
          <a:xfrm>
            <a:off x="1080000" y="4084920"/>
            <a:ext cx="118332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100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ZoneTexte 8"/>
          <p:cNvSpPr/>
          <p:nvPr/>
        </p:nvSpPr>
        <p:spPr>
          <a:xfrm>
            <a:off x="1844280" y="5451480"/>
            <a:ext cx="10994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112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29" name="Groupe 3"/>
          <p:cNvGrpSpPr/>
          <p:nvPr/>
        </p:nvGrpSpPr>
        <p:grpSpPr>
          <a:xfrm>
            <a:off x="1924920" y="3123720"/>
            <a:ext cx="1675440" cy="1026000"/>
            <a:chOff x="1924920" y="3123720"/>
            <a:chExt cx="1675440" cy="1026000"/>
          </a:xfrm>
        </p:grpSpPr>
        <p:cxnSp>
          <p:nvCxnSpPr>
            <p:cNvPr id="130" name="Connecteur droit 2"/>
            <p:cNvCxnSpPr/>
            <p:nvPr/>
          </p:nvCxnSpPr>
          <p:spPr>
            <a:xfrm flipV="1">
              <a:off x="2762640" y="3123720"/>
              <a:ext cx="838080" cy="1011600"/>
            </a:xfrm>
            <a:prstGeom prst="straightConnector1">
              <a:avLst/>
            </a:prstGeom>
            <a:ln w="19050">
              <a:solidFill>
                <a:srgbClr val="00B050"/>
              </a:solidFill>
              <a:round/>
            </a:ln>
          </p:spPr>
        </p:cxnSp>
        <p:cxnSp>
          <p:nvCxnSpPr>
            <p:cNvPr id="131" name="Connecteur droit 3"/>
            <p:cNvCxnSpPr/>
            <p:nvPr/>
          </p:nvCxnSpPr>
          <p:spPr>
            <a:xfrm>
              <a:off x="1924920" y="3139200"/>
              <a:ext cx="838440" cy="1010880"/>
            </a:xfrm>
            <a:prstGeom prst="straightConnector1">
              <a:avLst/>
            </a:prstGeom>
            <a:ln w="19050">
              <a:solidFill>
                <a:srgbClr val="00B050"/>
              </a:solidFill>
              <a:round/>
            </a:ln>
          </p:spPr>
        </p:cxnSp>
      </p:grpSp>
      <p:grpSp>
        <p:nvGrpSpPr>
          <p:cNvPr id="132" name="Groupe 4"/>
          <p:cNvGrpSpPr/>
          <p:nvPr/>
        </p:nvGrpSpPr>
        <p:grpSpPr>
          <a:xfrm>
            <a:off x="1080000" y="3138480"/>
            <a:ext cx="1620360" cy="1026000"/>
            <a:chOff x="1080000" y="3138480"/>
            <a:chExt cx="1620360" cy="1026000"/>
          </a:xfrm>
        </p:grpSpPr>
        <p:cxnSp>
          <p:nvCxnSpPr>
            <p:cNvPr id="133" name="Connecteur droit 4"/>
            <p:cNvCxnSpPr/>
            <p:nvPr/>
          </p:nvCxnSpPr>
          <p:spPr>
            <a:xfrm flipV="1">
              <a:off x="1890360" y="3138480"/>
              <a:ext cx="810360" cy="1011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134" name="Connecteur droit 5"/>
            <p:cNvCxnSpPr/>
            <p:nvPr/>
          </p:nvCxnSpPr>
          <p:spPr>
            <a:xfrm>
              <a:off x="1080000" y="3153960"/>
              <a:ext cx="811080" cy="10108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grpSp>
        <p:nvGrpSpPr>
          <p:cNvPr id="135" name="Groupe 5"/>
          <p:cNvGrpSpPr/>
          <p:nvPr/>
        </p:nvGrpSpPr>
        <p:grpSpPr>
          <a:xfrm>
            <a:off x="1844280" y="4748400"/>
            <a:ext cx="914760" cy="713520"/>
            <a:chOff x="1844280" y="4748400"/>
            <a:chExt cx="914760" cy="713520"/>
          </a:xfrm>
        </p:grpSpPr>
        <p:cxnSp>
          <p:nvCxnSpPr>
            <p:cNvPr id="136" name="Connecteur droit 6"/>
            <p:cNvCxnSpPr/>
            <p:nvPr/>
          </p:nvCxnSpPr>
          <p:spPr>
            <a:xfrm flipV="1">
              <a:off x="2301840" y="4748400"/>
              <a:ext cx="457560" cy="703800"/>
            </a:xfrm>
            <a:prstGeom prst="straightConnector1">
              <a:avLst/>
            </a:prstGeom>
            <a:ln w="19050">
              <a:solidFill>
                <a:srgbClr val="0070C0"/>
              </a:solidFill>
              <a:round/>
            </a:ln>
          </p:spPr>
        </p:cxnSp>
        <p:cxnSp>
          <p:nvCxnSpPr>
            <p:cNvPr id="137" name="Connecteur droit 7"/>
            <p:cNvCxnSpPr/>
            <p:nvPr/>
          </p:nvCxnSpPr>
          <p:spPr>
            <a:xfrm>
              <a:off x="1844280" y="4759200"/>
              <a:ext cx="458280" cy="703080"/>
            </a:xfrm>
            <a:prstGeom prst="straightConnector1">
              <a:avLst/>
            </a:prstGeom>
            <a:ln w="19050">
              <a:solidFill>
                <a:srgbClr val="0070C0"/>
              </a:solidFill>
              <a:round/>
            </a:ln>
          </p:spPr>
        </p:cxnSp>
      </p:grpSp>
      <p:sp>
        <p:nvSpPr>
          <p:cNvPr id="138" name="ZoneTexte 9"/>
          <p:cNvSpPr/>
          <p:nvPr/>
        </p:nvSpPr>
        <p:spPr>
          <a:xfrm>
            <a:off x="2130840" y="4076640"/>
            <a:ext cx="11088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+ 12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Titre 16"/>
          <p:cNvSpPr/>
          <p:nvPr/>
        </p:nvSpPr>
        <p:spPr>
          <a:xfrm>
            <a:off x="4644360" y="1503000"/>
            <a:ext cx="4355640" cy="829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</a:rPr>
              <a:t>Recopie et calcule en posant les opérations suivantes.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40" name="Tableau 139"/>
          <p:cNvGraphicFramePr/>
          <p:nvPr/>
        </p:nvGraphicFramePr>
        <p:xfrm>
          <a:off x="4680360" y="2419560"/>
          <a:ext cx="4320000" cy="2878560"/>
        </p:xfrm>
        <a:graphic>
          <a:graphicData uri="http://schemas.openxmlformats.org/drawingml/2006/table">
            <a:tbl>
              <a:tblPr/>
              <a:tblGrid>
                <a:gridCol w="216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54 + 32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79 –  45 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123 + 245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175 – 153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184 + 209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2 785 – 1 562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1 245 + 3 538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3 421 – 2 155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73080" y="900000"/>
            <a:ext cx="4499640" cy="829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</a:rPr>
              <a:t>Recopie et calcule en posant l’opération, puis en ligne.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ZoneTexte 10"/>
          <p:cNvSpPr/>
          <p:nvPr/>
        </p:nvSpPr>
        <p:spPr>
          <a:xfrm>
            <a:off x="578880" y="1695960"/>
            <a:ext cx="338076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72 + 23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Rectangle 143"/>
          <p:cNvSpPr/>
          <p:nvPr/>
        </p:nvSpPr>
        <p:spPr>
          <a:xfrm>
            <a:off x="1620720" y="243360"/>
            <a:ext cx="5938920" cy="656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Connecteur droit 144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1584000" rIns="108000" bIns="1584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46" name="Titre 17"/>
          <p:cNvSpPr/>
          <p:nvPr/>
        </p:nvSpPr>
        <p:spPr>
          <a:xfrm>
            <a:off x="4644360" y="1503000"/>
            <a:ext cx="4355640" cy="829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</a:rPr>
              <a:t>Recopie et calcule en posant les opérations suivantes.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47" name="Tableau 146"/>
          <p:cNvGraphicFramePr/>
          <p:nvPr/>
        </p:nvGraphicFramePr>
        <p:xfrm>
          <a:off x="4680360" y="2419560"/>
          <a:ext cx="4320000" cy="2878560"/>
        </p:xfrm>
        <a:graphic>
          <a:graphicData uri="http://schemas.openxmlformats.org/drawingml/2006/table">
            <a:tbl>
              <a:tblPr/>
              <a:tblGrid>
                <a:gridCol w="216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54 + 32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79 –  45 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123 + 245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175 – 153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184 + 209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2 785 – 1 562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1 245 + 3 538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3 421 – 2 155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ZoneTexte 11"/>
          <p:cNvSpPr/>
          <p:nvPr/>
        </p:nvSpPr>
        <p:spPr>
          <a:xfrm>
            <a:off x="578880" y="1695960"/>
            <a:ext cx="338076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72 + 23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1620720" y="243360"/>
            <a:ext cx="5938920" cy="656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Connecteur droit 150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1584000" rIns="108000" bIns="1584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152" name="Groupe 6"/>
          <p:cNvGrpSpPr/>
          <p:nvPr/>
        </p:nvGrpSpPr>
        <p:grpSpPr>
          <a:xfrm>
            <a:off x="943560" y="2880000"/>
            <a:ext cx="2656800" cy="2740680"/>
            <a:chOff x="943560" y="2880000"/>
            <a:chExt cx="2656800" cy="2740680"/>
          </a:xfrm>
        </p:grpSpPr>
        <p:sp>
          <p:nvSpPr>
            <p:cNvPr id="153" name="Rectangle 17"/>
            <p:cNvSpPr/>
            <p:nvPr/>
          </p:nvSpPr>
          <p:spPr>
            <a:xfrm>
              <a:off x="1841760" y="288000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000" b="0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7</a:t>
              </a:r>
              <a:endParaRPr lang="fr-FR" sz="4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" name="Rectangle 18"/>
            <p:cNvSpPr/>
            <p:nvPr/>
          </p:nvSpPr>
          <p:spPr>
            <a:xfrm>
              <a:off x="2736360" y="288000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000" b="0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2</a:t>
              </a:r>
              <a:endParaRPr lang="fr-FR" sz="4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5" name="Rectangle 19"/>
            <p:cNvSpPr/>
            <p:nvPr/>
          </p:nvSpPr>
          <p:spPr>
            <a:xfrm>
              <a:off x="1839240" y="380520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000" b="0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2</a:t>
              </a:r>
              <a:endParaRPr lang="fr-FR" sz="4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6" name="Rectangle 20"/>
            <p:cNvSpPr/>
            <p:nvPr/>
          </p:nvSpPr>
          <p:spPr>
            <a:xfrm>
              <a:off x="2736360" y="381204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000" b="0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3</a:t>
              </a:r>
              <a:endParaRPr lang="fr-FR" sz="4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7" name="Rectangle 21"/>
            <p:cNvSpPr/>
            <p:nvPr/>
          </p:nvSpPr>
          <p:spPr>
            <a:xfrm>
              <a:off x="948600" y="3804840"/>
              <a:ext cx="862920" cy="9093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0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+</a:t>
              </a:r>
              <a:endParaRPr lang="fr-FR" sz="4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158" name="Connecteur droit 8"/>
            <p:cNvCxnSpPr/>
            <p:nvPr/>
          </p:nvCxnSpPr>
          <p:spPr>
            <a:xfrm>
              <a:off x="943560" y="4714560"/>
              <a:ext cx="265716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sp>
          <p:nvSpPr>
            <p:cNvPr id="159" name="Rectangle 22"/>
            <p:cNvSpPr/>
            <p:nvPr/>
          </p:nvSpPr>
          <p:spPr>
            <a:xfrm>
              <a:off x="1822680" y="475164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b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...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0" name="Rectangle 23"/>
            <p:cNvSpPr/>
            <p:nvPr/>
          </p:nvSpPr>
          <p:spPr>
            <a:xfrm>
              <a:off x="2736360" y="475848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b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...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61" name="Rectangle 24"/>
          <p:cNvSpPr/>
          <p:nvPr/>
        </p:nvSpPr>
        <p:spPr>
          <a:xfrm>
            <a:off x="2734560" y="4758480"/>
            <a:ext cx="862920" cy="862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70C0"/>
                </a:solidFill>
                <a:latin typeface="Calibri"/>
                <a:ea typeface="DejaVu Sans"/>
              </a:rPr>
              <a:t>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Rectangle 27"/>
          <p:cNvSpPr/>
          <p:nvPr/>
        </p:nvSpPr>
        <p:spPr>
          <a:xfrm>
            <a:off x="1839240" y="4751640"/>
            <a:ext cx="838080" cy="862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C00000"/>
                </a:solidFill>
                <a:latin typeface="Calibri"/>
                <a:ea typeface="DejaVu Sans"/>
              </a:rPr>
              <a:t>9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Titre 6"/>
          <p:cNvSpPr/>
          <p:nvPr/>
        </p:nvSpPr>
        <p:spPr>
          <a:xfrm>
            <a:off x="83160" y="1043280"/>
            <a:ext cx="4236480" cy="57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C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Titre 18"/>
          <p:cNvSpPr/>
          <p:nvPr/>
        </p:nvSpPr>
        <p:spPr>
          <a:xfrm>
            <a:off x="4644360" y="1503000"/>
            <a:ext cx="4355640" cy="829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</a:rPr>
              <a:t>Recopie et calcule en posant les opérations suivantes.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65" name="Tableau 164"/>
          <p:cNvGraphicFramePr/>
          <p:nvPr/>
        </p:nvGraphicFramePr>
        <p:xfrm>
          <a:off x="4680360" y="2419560"/>
          <a:ext cx="4320000" cy="2878560"/>
        </p:xfrm>
        <a:graphic>
          <a:graphicData uri="http://schemas.openxmlformats.org/drawingml/2006/table">
            <a:tbl>
              <a:tblPr/>
              <a:tblGrid>
                <a:gridCol w="216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54 + 32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79 –  45 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123 + 245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175 – 153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184 + 209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2 785 – 1 562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1 245 + 3 538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3 421 – 2 155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ZoneTexte 12"/>
          <p:cNvSpPr/>
          <p:nvPr/>
        </p:nvSpPr>
        <p:spPr>
          <a:xfrm>
            <a:off x="578880" y="1155960"/>
            <a:ext cx="338076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72 + 23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1620720" y="243360"/>
            <a:ext cx="5938920" cy="656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9" name="Connecteur droit 168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1584000" rIns="108000" bIns="1584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70" name="Titre 7"/>
          <p:cNvSpPr/>
          <p:nvPr/>
        </p:nvSpPr>
        <p:spPr>
          <a:xfrm>
            <a:off x="83160" y="863280"/>
            <a:ext cx="4236480" cy="57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C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ZoneTexte 13"/>
          <p:cNvSpPr/>
          <p:nvPr/>
        </p:nvSpPr>
        <p:spPr>
          <a:xfrm>
            <a:off x="540000" y="2311920"/>
            <a:ext cx="38012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70 + 2 + 20 + 3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ZoneTexte 14"/>
          <p:cNvSpPr/>
          <p:nvPr/>
        </p:nvSpPr>
        <p:spPr>
          <a:xfrm>
            <a:off x="1541880" y="3853440"/>
            <a:ext cx="10670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90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3" name="ZoneTexte 15"/>
          <p:cNvSpPr/>
          <p:nvPr/>
        </p:nvSpPr>
        <p:spPr>
          <a:xfrm>
            <a:off x="1984320" y="5240880"/>
            <a:ext cx="114336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95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74" name="Groupe 7"/>
          <p:cNvGrpSpPr/>
          <p:nvPr/>
        </p:nvGrpSpPr>
        <p:grpSpPr>
          <a:xfrm>
            <a:off x="2145960" y="2892240"/>
            <a:ext cx="1640880" cy="1026000"/>
            <a:chOff x="2145960" y="2892240"/>
            <a:chExt cx="1640880" cy="1026000"/>
          </a:xfrm>
        </p:grpSpPr>
        <p:cxnSp>
          <p:nvCxnSpPr>
            <p:cNvPr id="175" name="Connecteur droit 9"/>
            <p:cNvCxnSpPr/>
            <p:nvPr/>
          </p:nvCxnSpPr>
          <p:spPr>
            <a:xfrm flipV="1">
              <a:off x="2966400" y="2892240"/>
              <a:ext cx="820800" cy="1011600"/>
            </a:xfrm>
            <a:prstGeom prst="straightConnector1">
              <a:avLst/>
            </a:prstGeom>
            <a:ln w="19050">
              <a:solidFill>
                <a:srgbClr val="00B050"/>
              </a:solidFill>
              <a:round/>
            </a:ln>
          </p:spPr>
        </p:cxnSp>
        <p:cxnSp>
          <p:nvCxnSpPr>
            <p:cNvPr id="176" name="Connecteur droit 10"/>
            <p:cNvCxnSpPr/>
            <p:nvPr/>
          </p:nvCxnSpPr>
          <p:spPr>
            <a:xfrm>
              <a:off x="2145960" y="2907720"/>
              <a:ext cx="821160" cy="1010880"/>
            </a:xfrm>
            <a:prstGeom prst="straightConnector1">
              <a:avLst/>
            </a:prstGeom>
            <a:ln w="19050">
              <a:solidFill>
                <a:srgbClr val="00B050"/>
              </a:solidFill>
              <a:round/>
            </a:ln>
          </p:spPr>
        </p:cxnSp>
      </p:grpSp>
      <p:grpSp>
        <p:nvGrpSpPr>
          <p:cNvPr id="177" name="Groupe 8"/>
          <p:cNvGrpSpPr/>
          <p:nvPr/>
        </p:nvGrpSpPr>
        <p:grpSpPr>
          <a:xfrm>
            <a:off x="1318320" y="2907000"/>
            <a:ext cx="1721880" cy="1026000"/>
            <a:chOff x="1318320" y="2907000"/>
            <a:chExt cx="1721880" cy="1026000"/>
          </a:xfrm>
        </p:grpSpPr>
        <p:cxnSp>
          <p:nvCxnSpPr>
            <p:cNvPr id="178" name="Connecteur droit 11"/>
            <p:cNvCxnSpPr/>
            <p:nvPr/>
          </p:nvCxnSpPr>
          <p:spPr>
            <a:xfrm flipV="1">
              <a:off x="2179440" y="2907000"/>
              <a:ext cx="861120" cy="101160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  <p:cxnSp>
          <p:nvCxnSpPr>
            <p:cNvPr id="179" name="Connecteur droit 12"/>
            <p:cNvCxnSpPr/>
            <p:nvPr/>
          </p:nvCxnSpPr>
          <p:spPr>
            <a:xfrm>
              <a:off x="1318320" y="2922480"/>
              <a:ext cx="861840" cy="1010880"/>
            </a:xfrm>
            <a:prstGeom prst="straightConnector1">
              <a:avLst/>
            </a:prstGeom>
            <a:ln w="19050">
              <a:solidFill>
                <a:srgbClr val="4472C4"/>
              </a:solidFill>
              <a:round/>
            </a:ln>
          </p:spPr>
        </p:cxnSp>
      </p:grpSp>
      <p:grpSp>
        <p:nvGrpSpPr>
          <p:cNvPr id="180" name="Groupe 10"/>
          <p:cNvGrpSpPr/>
          <p:nvPr/>
        </p:nvGrpSpPr>
        <p:grpSpPr>
          <a:xfrm>
            <a:off x="2035800" y="4516920"/>
            <a:ext cx="1004400" cy="713520"/>
            <a:chOff x="2035800" y="4516920"/>
            <a:chExt cx="1004400" cy="713520"/>
          </a:xfrm>
        </p:grpSpPr>
        <p:cxnSp>
          <p:nvCxnSpPr>
            <p:cNvPr id="181" name="Connecteur droit 13"/>
            <p:cNvCxnSpPr/>
            <p:nvPr/>
          </p:nvCxnSpPr>
          <p:spPr>
            <a:xfrm flipV="1">
              <a:off x="2538000" y="4516920"/>
              <a:ext cx="502560" cy="703800"/>
            </a:xfrm>
            <a:prstGeom prst="straightConnector1">
              <a:avLst/>
            </a:prstGeom>
            <a:ln w="19050">
              <a:solidFill>
                <a:srgbClr val="0070C0"/>
              </a:solidFill>
              <a:round/>
            </a:ln>
          </p:spPr>
        </p:cxnSp>
        <p:cxnSp>
          <p:nvCxnSpPr>
            <p:cNvPr id="182" name="Connecteur droit 14"/>
            <p:cNvCxnSpPr/>
            <p:nvPr/>
          </p:nvCxnSpPr>
          <p:spPr>
            <a:xfrm>
              <a:off x="2035800" y="4527720"/>
              <a:ext cx="502920" cy="703080"/>
            </a:xfrm>
            <a:prstGeom prst="straightConnector1">
              <a:avLst/>
            </a:prstGeom>
            <a:ln w="19050">
              <a:solidFill>
                <a:srgbClr val="0070C0"/>
              </a:solidFill>
              <a:round/>
            </a:ln>
          </p:spPr>
        </p:cxnSp>
      </p:grpSp>
      <p:sp>
        <p:nvSpPr>
          <p:cNvPr id="183" name="ZoneTexte 16"/>
          <p:cNvSpPr/>
          <p:nvPr/>
        </p:nvSpPr>
        <p:spPr>
          <a:xfrm>
            <a:off x="2293200" y="3853440"/>
            <a:ext cx="114336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+ 5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Titre 19"/>
          <p:cNvSpPr/>
          <p:nvPr/>
        </p:nvSpPr>
        <p:spPr>
          <a:xfrm>
            <a:off x="4644360" y="1503000"/>
            <a:ext cx="4355640" cy="829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</a:rPr>
              <a:t>Recopie et calcule en posant les opérations suivantes.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85" name="Tableau 184"/>
          <p:cNvGraphicFramePr/>
          <p:nvPr/>
        </p:nvGraphicFramePr>
        <p:xfrm>
          <a:off x="4680360" y="2419560"/>
          <a:ext cx="4320000" cy="2878560"/>
        </p:xfrm>
        <a:graphic>
          <a:graphicData uri="http://schemas.openxmlformats.org/drawingml/2006/table">
            <a:tbl>
              <a:tblPr/>
              <a:tblGrid>
                <a:gridCol w="216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54 + 32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79 –  45 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123 + 245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175 – 153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184 + 209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2 785 – 1 562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1 245 + 3 538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3 421 – 2 155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73080" y="900000"/>
            <a:ext cx="4499640" cy="829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</a:rPr>
              <a:t>Recopie et calcule en posant l’opération, puis en ligne.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ZoneTexte 17"/>
          <p:cNvSpPr/>
          <p:nvPr/>
        </p:nvSpPr>
        <p:spPr>
          <a:xfrm>
            <a:off x="578880" y="1695960"/>
            <a:ext cx="338076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57 + 65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Rectangle 188"/>
          <p:cNvSpPr/>
          <p:nvPr/>
        </p:nvSpPr>
        <p:spPr>
          <a:xfrm>
            <a:off x="1620720" y="243360"/>
            <a:ext cx="5938920" cy="656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Connecteur droit 189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1584000" rIns="108000" bIns="1584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91" name="Titre 20"/>
          <p:cNvSpPr/>
          <p:nvPr/>
        </p:nvSpPr>
        <p:spPr>
          <a:xfrm>
            <a:off x="4644360" y="1503000"/>
            <a:ext cx="4355640" cy="829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</a:rPr>
              <a:t>Recopie et calcule en posant les opérations suivantes.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92" name="Tableau 191"/>
          <p:cNvGraphicFramePr/>
          <p:nvPr/>
        </p:nvGraphicFramePr>
        <p:xfrm>
          <a:off x="4680360" y="2419560"/>
          <a:ext cx="4320000" cy="2878560"/>
        </p:xfrm>
        <a:graphic>
          <a:graphicData uri="http://schemas.openxmlformats.org/drawingml/2006/table">
            <a:tbl>
              <a:tblPr/>
              <a:tblGrid>
                <a:gridCol w="216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54 + 32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79 –  45 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123 + 245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175 – 153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184 + 209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2 785 – 1 562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1 245 + 3 538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3 421 – 2 155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ZoneTexte 18"/>
          <p:cNvSpPr/>
          <p:nvPr/>
        </p:nvSpPr>
        <p:spPr>
          <a:xfrm>
            <a:off x="578880" y="1515960"/>
            <a:ext cx="338076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57 + 65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5" name="Rectangle 194"/>
          <p:cNvSpPr/>
          <p:nvPr/>
        </p:nvSpPr>
        <p:spPr>
          <a:xfrm>
            <a:off x="1620720" y="243360"/>
            <a:ext cx="5938920" cy="656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Connecteur droit 195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1584000" rIns="108000" bIns="1584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97" name="Titre 9"/>
          <p:cNvSpPr/>
          <p:nvPr/>
        </p:nvSpPr>
        <p:spPr>
          <a:xfrm>
            <a:off x="83160" y="863280"/>
            <a:ext cx="3156480" cy="57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C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98" name="Groupe 11"/>
          <p:cNvGrpSpPr/>
          <p:nvPr/>
        </p:nvGrpSpPr>
        <p:grpSpPr>
          <a:xfrm>
            <a:off x="943560" y="2815560"/>
            <a:ext cx="2656800" cy="2740680"/>
            <a:chOff x="943560" y="2815560"/>
            <a:chExt cx="2656800" cy="2740680"/>
          </a:xfrm>
        </p:grpSpPr>
        <p:sp>
          <p:nvSpPr>
            <p:cNvPr id="199" name="Rectangle 31"/>
            <p:cNvSpPr/>
            <p:nvPr/>
          </p:nvSpPr>
          <p:spPr>
            <a:xfrm>
              <a:off x="1841760" y="281556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000" b="0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5</a:t>
              </a:r>
              <a:endParaRPr lang="fr-FR" sz="4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0" name="Rectangle 32"/>
            <p:cNvSpPr/>
            <p:nvPr/>
          </p:nvSpPr>
          <p:spPr>
            <a:xfrm>
              <a:off x="2736360" y="281556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000" b="0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7</a:t>
              </a:r>
              <a:endParaRPr lang="fr-FR" sz="4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1" name="Rectangle 33"/>
            <p:cNvSpPr/>
            <p:nvPr/>
          </p:nvSpPr>
          <p:spPr>
            <a:xfrm>
              <a:off x="1839240" y="374076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000" b="0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6</a:t>
              </a:r>
              <a:endParaRPr lang="fr-FR" sz="4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2" name="Rectangle 34"/>
            <p:cNvSpPr/>
            <p:nvPr/>
          </p:nvSpPr>
          <p:spPr>
            <a:xfrm>
              <a:off x="2736360" y="374760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000" b="0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5</a:t>
              </a:r>
              <a:endParaRPr lang="fr-FR" sz="4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3" name="Rectangle 35"/>
            <p:cNvSpPr/>
            <p:nvPr/>
          </p:nvSpPr>
          <p:spPr>
            <a:xfrm>
              <a:off x="948600" y="3740400"/>
              <a:ext cx="862920" cy="9093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0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+</a:t>
              </a:r>
              <a:endParaRPr lang="fr-FR" sz="4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204" name="Connecteur droit 15"/>
            <p:cNvCxnSpPr/>
            <p:nvPr/>
          </p:nvCxnSpPr>
          <p:spPr>
            <a:xfrm>
              <a:off x="943560" y="4650120"/>
              <a:ext cx="265716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sp>
          <p:nvSpPr>
            <p:cNvPr id="205" name="Rectangle 36"/>
            <p:cNvSpPr/>
            <p:nvPr/>
          </p:nvSpPr>
          <p:spPr>
            <a:xfrm>
              <a:off x="1822680" y="468720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b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...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6" name="Rectangle 37"/>
            <p:cNvSpPr/>
            <p:nvPr/>
          </p:nvSpPr>
          <p:spPr>
            <a:xfrm>
              <a:off x="2736360" y="4694040"/>
              <a:ext cx="862920" cy="86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b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...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207" name="Rectangle 38"/>
          <p:cNvSpPr/>
          <p:nvPr/>
        </p:nvSpPr>
        <p:spPr>
          <a:xfrm>
            <a:off x="2734560" y="4694040"/>
            <a:ext cx="862920" cy="862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70C0"/>
                </a:solidFill>
                <a:latin typeface="Calibri"/>
                <a:ea typeface="DejaVu Sans"/>
              </a:rPr>
              <a:t>2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8" name="Rectangle 39"/>
          <p:cNvSpPr/>
          <p:nvPr/>
        </p:nvSpPr>
        <p:spPr>
          <a:xfrm>
            <a:off x="2148120" y="2700000"/>
            <a:ext cx="212400" cy="3128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alibri"/>
                <a:ea typeface="DejaVu Sans"/>
              </a:rPr>
              <a:t>1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9" name="Rectangle 40"/>
          <p:cNvSpPr/>
          <p:nvPr/>
        </p:nvSpPr>
        <p:spPr>
          <a:xfrm>
            <a:off x="1271880" y="4687200"/>
            <a:ext cx="1405440" cy="862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C00000"/>
                </a:solidFill>
                <a:latin typeface="Calibri"/>
                <a:ea typeface="DejaVu Sans"/>
              </a:rPr>
              <a:t>  1 2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Titre 21"/>
          <p:cNvSpPr/>
          <p:nvPr/>
        </p:nvSpPr>
        <p:spPr>
          <a:xfrm>
            <a:off x="4644360" y="1503000"/>
            <a:ext cx="4355640" cy="829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</a:rPr>
              <a:t>Recopie et calcule en posant les opérations suivantes.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211" name="Tableau 210"/>
          <p:cNvGraphicFramePr/>
          <p:nvPr/>
        </p:nvGraphicFramePr>
        <p:xfrm>
          <a:off x="4680360" y="2419560"/>
          <a:ext cx="4320000" cy="2878560"/>
        </p:xfrm>
        <a:graphic>
          <a:graphicData uri="http://schemas.openxmlformats.org/drawingml/2006/table">
            <a:tbl>
              <a:tblPr/>
              <a:tblGrid>
                <a:gridCol w="216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54 + 32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79 –  45 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123 + 245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175 – 153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184 + 209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2 785 – 1 562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1 245 + 3 538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sz="2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3 421 – 2 155</a:t>
                      </a:r>
                      <a:endParaRPr lang="fr-FR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695</Words>
  <Application>Microsoft Office PowerPoint</Application>
  <PresentationFormat>Affichage à l'écran (4:3)</PresentationFormat>
  <Paragraphs>203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13</vt:i4>
      </vt:variant>
    </vt:vector>
  </HeadingPairs>
  <TitlesOfParts>
    <vt:vector size="21" baseType="lpstr">
      <vt:lpstr>Arial</vt:lpstr>
      <vt:lpstr>Calibri</vt:lpstr>
      <vt:lpstr>Symbol</vt:lpstr>
      <vt:lpstr>Times New Roman</vt:lpstr>
      <vt:lpstr>Wingdings</vt:lpstr>
      <vt:lpstr>Wingdings 3</vt:lpstr>
      <vt:lpstr>Thème Office</vt:lpstr>
      <vt:lpstr>Thème Office</vt:lpstr>
      <vt:lpstr>Présentation PowerPoint</vt:lpstr>
      <vt:lpstr>Recopie et calcule en posant l’opération, puis en ligne. </vt:lpstr>
      <vt:lpstr>Présentation PowerPoint</vt:lpstr>
      <vt:lpstr>Présentation PowerPoint</vt:lpstr>
      <vt:lpstr>Recopie et calcule en posant l’opération, puis en ligne. </vt:lpstr>
      <vt:lpstr>Présentation PowerPoint</vt:lpstr>
      <vt:lpstr>Présentation PowerPoint</vt:lpstr>
      <vt:lpstr>Recopie et calcule en posant l’opération, puis en ligne. </vt:lpstr>
      <vt:lpstr>Présentation PowerPoint</vt:lpstr>
      <vt:lpstr>Présentation PowerPoint</vt:lpstr>
      <vt:lpstr>Recopie et calcule en posant l’opération, puis en ligne. 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41</cp:revision>
  <dcterms:created xsi:type="dcterms:W3CDTF">2023-05-24T12:52:04Z</dcterms:created>
  <dcterms:modified xsi:type="dcterms:W3CDTF">2026-07-19T14:37:52Z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13</vt:i4>
  </property>
</Properties>
</file>