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7"/>
          <p:cNvCxnSpPr/>
          <p:nvPr/>
        </p:nvCxnSpPr>
        <p:spPr>
          <a:xfrm flipV="1">
            <a:off x="0" y="0"/>
            <a:ext cx="2520" cy="686052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8" name="ZoneTexte 8"/>
          <p:cNvSpPr/>
          <p:nvPr/>
        </p:nvSpPr>
        <p:spPr>
          <a:xfrm>
            <a:off x="39240" y="346320"/>
            <a:ext cx="84794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8320" y="0"/>
            <a:ext cx="1253880" cy="3222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17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7280" cy="322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6960" cy="3574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2520" cy="686052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794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8320" y="0"/>
            <a:ext cx="1253880" cy="3222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17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7280" cy="322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6960" cy="35748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Connecteur droit 7"/>
          <p:cNvCxnSpPr/>
          <p:nvPr/>
        </p:nvCxnSpPr>
        <p:spPr>
          <a:xfrm flipV="1">
            <a:off x="0" y="0"/>
            <a:ext cx="2520" cy="686052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87" name="ZoneTexte 8"/>
          <p:cNvSpPr/>
          <p:nvPr/>
        </p:nvSpPr>
        <p:spPr>
          <a:xfrm>
            <a:off x="39240" y="346320"/>
            <a:ext cx="84794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888320" y="0"/>
            <a:ext cx="1253880" cy="3222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17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39240" y="0"/>
            <a:ext cx="7847280" cy="322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0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6960" cy="35748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4360" cy="538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31" name="Rectangle 5"/>
          <p:cNvSpPr/>
          <p:nvPr/>
        </p:nvSpPr>
        <p:spPr>
          <a:xfrm>
            <a:off x="0" y="317880"/>
            <a:ext cx="9141480" cy="65253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2" name="ZoneTexte 6"/>
          <p:cNvSpPr/>
          <p:nvPr/>
        </p:nvSpPr>
        <p:spPr>
          <a:xfrm>
            <a:off x="987120" y="2340000"/>
            <a:ext cx="7382520" cy="149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endParaRPr lang="fr-FR" sz="2800" b="0" strike="noStrike" spc="-1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Je résous des problèmes additifs et multiplicatifs.</a:t>
            </a:r>
            <a:endParaRPr lang="fr-FR" sz="3200" b="0" strike="noStrike" spc="-1">
              <a:latin typeface="Arial"/>
            </a:endParaRPr>
          </a:p>
        </p:txBody>
      </p:sp>
      <p:pic>
        <p:nvPicPr>
          <p:cNvPr id="133" name="Image 7"/>
          <p:cNvPicPr/>
          <p:nvPr/>
        </p:nvPicPr>
        <p:blipFill>
          <a:blip r:embed="rId2"/>
          <a:stretch/>
        </p:blipFill>
        <p:spPr>
          <a:xfrm>
            <a:off x="3654360" y="558720"/>
            <a:ext cx="1832760" cy="12636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4360" cy="7570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latin typeface="Arial"/>
            </a:endParaRPr>
          </a:p>
        </p:txBody>
      </p:sp>
      <p:pic>
        <p:nvPicPr>
          <p:cNvPr id="258" name="Image 5"/>
          <p:cNvPicPr/>
          <p:nvPr/>
        </p:nvPicPr>
        <p:blipFill>
          <a:blip r:embed="rId2"/>
          <a:srcRect r="33990" b="49780"/>
          <a:stretch/>
        </p:blipFill>
        <p:spPr>
          <a:xfrm>
            <a:off x="1248840" y="1197720"/>
            <a:ext cx="1883520" cy="969480"/>
          </a:xfrm>
          <a:prstGeom prst="rect">
            <a:avLst/>
          </a:prstGeom>
          <a:ln w="0">
            <a:noFill/>
          </a:ln>
        </p:spPr>
      </p:pic>
      <p:sp>
        <p:nvSpPr>
          <p:cNvPr id="259" name="Rectangle : coins arrondis 25"/>
          <p:cNvSpPr/>
          <p:nvPr/>
        </p:nvSpPr>
        <p:spPr>
          <a:xfrm>
            <a:off x="368280" y="137700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60" name="Rectangle : coins arrondis 26"/>
          <p:cNvSpPr/>
          <p:nvPr/>
        </p:nvSpPr>
        <p:spPr>
          <a:xfrm>
            <a:off x="368280" y="278100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61" name="Rectangle : coins arrondis 27"/>
          <p:cNvSpPr/>
          <p:nvPr/>
        </p:nvSpPr>
        <p:spPr>
          <a:xfrm>
            <a:off x="368280" y="418464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62" name="Rectangle : coins arrondis 28"/>
          <p:cNvSpPr/>
          <p:nvPr/>
        </p:nvSpPr>
        <p:spPr>
          <a:xfrm>
            <a:off x="368280" y="558864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63" name="ZoneTexte 27"/>
          <p:cNvSpPr/>
          <p:nvPr/>
        </p:nvSpPr>
        <p:spPr>
          <a:xfrm>
            <a:off x="3402000" y="1064520"/>
            <a:ext cx="575064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le montant de mes économies au départ.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64" name="ZoneTexte 28"/>
          <p:cNvSpPr/>
          <p:nvPr/>
        </p:nvSpPr>
        <p:spPr>
          <a:xfrm>
            <a:off x="3314880" y="5400000"/>
            <a:ext cx="5864760" cy="94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Au départ, j’avais 1 930 € d’économies.</a:t>
            </a:r>
            <a:endParaRPr lang="fr-FR" sz="2800" b="0" strike="noStrike" spc="-1">
              <a:latin typeface="Arial"/>
            </a:endParaRPr>
          </a:p>
        </p:txBody>
      </p:sp>
      <p:pic>
        <p:nvPicPr>
          <p:cNvPr id="265" name="Image 25"/>
          <p:cNvPicPr/>
          <p:nvPr/>
        </p:nvPicPr>
        <p:blipFill>
          <a:blip r:embed="rId3"/>
          <a:srcRect t="683" b="683"/>
          <a:stretch/>
        </p:blipFill>
        <p:spPr>
          <a:xfrm>
            <a:off x="1248840" y="5409360"/>
            <a:ext cx="1776960" cy="969480"/>
          </a:xfrm>
          <a:prstGeom prst="rect">
            <a:avLst/>
          </a:prstGeom>
          <a:ln w="0">
            <a:noFill/>
          </a:ln>
        </p:spPr>
      </p:pic>
      <p:pic>
        <p:nvPicPr>
          <p:cNvPr id="266" name="Image 26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1248840" y="3938760"/>
            <a:ext cx="1790640" cy="1102680"/>
          </a:xfrm>
          <a:prstGeom prst="rect">
            <a:avLst/>
          </a:prstGeom>
          <a:ln w="0">
            <a:noFill/>
          </a:ln>
        </p:spPr>
      </p:pic>
      <p:pic>
        <p:nvPicPr>
          <p:cNvPr id="267" name="Image 27"/>
          <p:cNvPicPr/>
          <p:nvPr/>
        </p:nvPicPr>
        <p:blipFill>
          <a:blip r:embed="rId5"/>
          <a:srcRect r="35587" b="49886"/>
          <a:stretch/>
        </p:blipFill>
        <p:spPr>
          <a:xfrm>
            <a:off x="1248840" y="2601720"/>
            <a:ext cx="1810800" cy="969480"/>
          </a:xfrm>
          <a:prstGeom prst="rect">
            <a:avLst/>
          </a:prstGeom>
          <a:ln w="0">
            <a:noFill/>
          </a:ln>
        </p:spPr>
      </p:pic>
      <p:sp>
        <p:nvSpPr>
          <p:cNvPr id="26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69" name="ZoneTexte 29"/>
          <p:cNvSpPr/>
          <p:nvPr/>
        </p:nvSpPr>
        <p:spPr>
          <a:xfrm>
            <a:off x="3420000" y="2520000"/>
            <a:ext cx="266292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70" name="Rectangle 20"/>
          <p:cNvSpPr/>
          <p:nvPr/>
        </p:nvSpPr>
        <p:spPr>
          <a:xfrm>
            <a:off x="6084360" y="2700360"/>
            <a:ext cx="2878560" cy="358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71" name="Rectangle : coins arrondis 270"/>
          <p:cNvSpPr/>
          <p:nvPr/>
        </p:nvSpPr>
        <p:spPr>
          <a:xfrm>
            <a:off x="7920000" y="361080"/>
            <a:ext cx="121860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72" name="ZoneTexte 30"/>
          <p:cNvSpPr/>
          <p:nvPr/>
        </p:nvSpPr>
        <p:spPr>
          <a:xfrm>
            <a:off x="3420000" y="4221720"/>
            <a:ext cx="563292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1 809 + 121 = 1 930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273" name="Rectangle 21"/>
          <p:cNvSpPr/>
          <p:nvPr/>
        </p:nvSpPr>
        <p:spPr>
          <a:xfrm>
            <a:off x="7524000" y="3060000"/>
            <a:ext cx="1439640" cy="35964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121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74" name="Rectangle 22"/>
          <p:cNvSpPr/>
          <p:nvPr/>
        </p:nvSpPr>
        <p:spPr>
          <a:xfrm>
            <a:off x="6084360" y="3060360"/>
            <a:ext cx="143964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1 809</a:t>
            </a:r>
            <a:endParaRPr lang="fr-FR" sz="1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7760" cy="7570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35" name="ZoneTexte 2"/>
          <p:cNvSpPr/>
          <p:nvPr/>
        </p:nvSpPr>
        <p:spPr>
          <a:xfrm>
            <a:off x="180000" y="996480"/>
            <a:ext cx="8836920" cy="17355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Calibri"/>
              </a:rPr>
              <a:t>L’arbre mesure 175 centimètres. Le jardinier coupe 50 centimètres. </a:t>
            </a:r>
            <a:endParaRPr lang="fr-FR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3600" b="1" strike="noStrike" spc="-1">
                <a:solidFill>
                  <a:srgbClr val="000000"/>
                </a:solidFill>
                <a:latin typeface="Calibri"/>
                <a:ea typeface="Calibri"/>
              </a:rPr>
              <a:t>Quelle hauteur fait-il ensuite ?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37" name="ZoneTexte 1"/>
          <p:cNvSpPr/>
          <p:nvPr/>
        </p:nvSpPr>
        <p:spPr>
          <a:xfrm>
            <a:off x="207720" y="4136400"/>
            <a:ext cx="8726400" cy="17355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Calibri"/>
              </a:rPr>
              <a:t>L’arbre mesure 205 centimètres. C’est 50 centimètres de plus que l’année dernière.</a:t>
            </a:r>
            <a:endParaRPr lang="fr-FR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3600" b="1" strike="noStrike" spc="-1">
                <a:solidFill>
                  <a:srgbClr val="000000"/>
                </a:solidFill>
                <a:latin typeface="Calibri"/>
                <a:ea typeface="Calibri"/>
              </a:rPr>
              <a:t>Quelle hauteur faisait-il l’année dernière ?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38" name="Rectangle : coins arrondis 137"/>
          <p:cNvSpPr/>
          <p:nvPr/>
        </p:nvSpPr>
        <p:spPr>
          <a:xfrm>
            <a:off x="8064720" y="36072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39" name="Rectangle : coins arrondis 138"/>
          <p:cNvSpPr/>
          <p:nvPr/>
        </p:nvSpPr>
        <p:spPr>
          <a:xfrm>
            <a:off x="7884720" y="360072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40" name="Connecteur droit 139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4360" cy="7570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latin typeface="Arial"/>
            </a:endParaRPr>
          </a:p>
        </p:txBody>
      </p:sp>
      <p:pic>
        <p:nvPicPr>
          <p:cNvPr id="142" name="Image 2"/>
          <p:cNvPicPr/>
          <p:nvPr/>
        </p:nvPicPr>
        <p:blipFill>
          <a:blip r:embed="rId2"/>
          <a:srcRect r="33990" b="49780"/>
          <a:stretch/>
        </p:blipFill>
        <p:spPr>
          <a:xfrm>
            <a:off x="1248840" y="1197720"/>
            <a:ext cx="1883520" cy="969480"/>
          </a:xfrm>
          <a:prstGeom prst="rect">
            <a:avLst/>
          </a:prstGeom>
          <a:ln w="0">
            <a:noFill/>
          </a:ln>
        </p:spPr>
      </p:pic>
      <p:sp>
        <p:nvSpPr>
          <p:cNvPr id="143" name="Rectangle : coins arrondis 5"/>
          <p:cNvSpPr/>
          <p:nvPr/>
        </p:nvSpPr>
        <p:spPr>
          <a:xfrm>
            <a:off x="368280" y="137700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44" name="Rectangle : coins arrondis 6"/>
          <p:cNvSpPr/>
          <p:nvPr/>
        </p:nvSpPr>
        <p:spPr>
          <a:xfrm>
            <a:off x="368280" y="278100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45" name="Rectangle : coins arrondis 8"/>
          <p:cNvSpPr/>
          <p:nvPr/>
        </p:nvSpPr>
        <p:spPr>
          <a:xfrm>
            <a:off x="368280" y="418464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46" name="Rectangle : coins arrondis 10"/>
          <p:cNvSpPr/>
          <p:nvPr/>
        </p:nvSpPr>
        <p:spPr>
          <a:xfrm>
            <a:off x="368280" y="558864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47" name="ZoneTexte 11"/>
          <p:cNvSpPr/>
          <p:nvPr/>
        </p:nvSpPr>
        <p:spPr>
          <a:xfrm>
            <a:off x="3402000" y="1064520"/>
            <a:ext cx="575064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la nouvelle hauteur de l’arbre.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48" name="ZoneTexte 17"/>
          <p:cNvSpPr/>
          <p:nvPr/>
        </p:nvSpPr>
        <p:spPr>
          <a:xfrm>
            <a:off x="3287880" y="5760000"/>
            <a:ext cx="586476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Il mesure 125 cm.</a:t>
            </a:r>
            <a:endParaRPr lang="fr-FR" sz="2800" b="0" strike="noStrike" spc="-1">
              <a:latin typeface="Arial"/>
            </a:endParaRPr>
          </a:p>
        </p:txBody>
      </p:sp>
      <p:pic>
        <p:nvPicPr>
          <p:cNvPr id="149" name="Image 7"/>
          <p:cNvPicPr/>
          <p:nvPr/>
        </p:nvPicPr>
        <p:blipFill>
          <a:blip r:embed="rId3"/>
          <a:srcRect t="683" b="683"/>
          <a:stretch/>
        </p:blipFill>
        <p:spPr>
          <a:xfrm>
            <a:off x="1248840" y="5409360"/>
            <a:ext cx="1776960" cy="969480"/>
          </a:xfrm>
          <a:prstGeom prst="rect">
            <a:avLst/>
          </a:prstGeom>
          <a:ln w="0">
            <a:noFill/>
          </a:ln>
        </p:spPr>
      </p:pic>
      <p:pic>
        <p:nvPicPr>
          <p:cNvPr id="150" name="Image 19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1248840" y="3938760"/>
            <a:ext cx="1790640" cy="1102680"/>
          </a:xfrm>
          <a:prstGeom prst="rect">
            <a:avLst/>
          </a:prstGeom>
          <a:ln w="0">
            <a:noFill/>
          </a:ln>
        </p:spPr>
      </p:pic>
      <p:pic>
        <p:nvPicPr>
          <p:cNvPr id="151" name="Image 9"/>
          <p:cNvPicPr/>
          <p:nvPr/>
        </p:nvPicPr>
        <p:blipFill>
          <a:blip r:embed="rId5"/>
          <a:srcRect r="35587" b="49886"/>
          <a:stretch/>
        </p:blipFill>
        <p:spPr>
          <a:xfrm>
            <a:off x="1248840" y="2601720"/>
            <a:ext cx="1810800" cy="969480"/>
          </a:xfrm>
          <a:prstGeom prst="rect">
            <a:avLst/>
          </a:prstGeom>
          <a:ln w="0">
            <a:noFill/>
          </a:ln>
        </p:spPr>
      </p:pic>
      <p:sp>
        <p:nvSpPr>
          <p:cNvPr id="15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53" name="ZoneTexte 14"/>
          <p:cNvSpPr/>
          <p:nvPr/>
        </p:nvSpPr>
        <p:spPr>
          <a:xfrm>
            <a:off x="3420000" y="2520000"/>
            <a:ext cx="266292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54" name="Rectangle 3"/>
          <p:cNvSpPr/>
          <p:nvPr/>
        </p:nvSpPr>
        <p:spPr>
          <a:xfrm>
            <a:off x="6084360" y="2700360"/>
            <a:ext cx="2878560" cy="358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175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55" name="Rectangle : coins arrondis 154"/>
          <p:cNvSpPr/>
          <p:nvPr/>
        </p:nvSpPr>
        <p:spPr>
          <a:xfrm>
            <a:off x="8065080" y="36108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56" name="ZoneTexte 9"/>
          <p:cNvSpPr/>
          <p:nvPr/>
        </p:nvSpPr>
        <p:spPr>
          <a:xfrm>
            <a:off x="3420000" y="4500000"/>
            <a:ext cx="563292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175 – 50 = 125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57" name="Rectangle 2"/>
          <p:cNvSpPr/>
          <p:nvPr/>
        </p:nvSpPr>
        <p:spPr>
          <a:xfrm>
            <a:off x="7524000" y="3060000"/>
            <a:ext cx="1439640" cy="35964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50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58" name="Rectangle 6"/>
          <p:cNvSpPr/>
          <p:nvPr/>
        </p:nvSpPr>
        <p:spPr>
          <a:xfrm>
            <a:off x="6084360" y="3060360"/>
            <a:ext cx="143964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4360" cy="7570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latin typeface="Arial"/>
            </a:endParaRPr>
          </a:p>
        </p:txBody>
      </p:sp>
      <p:pic>
        <p:nvPicPr>
          <p:cNvPr id="160" name="Image 16"/>
          <p:cNvPicPr/>
          <p:nvPr/>
        </p:nvPicPr>
        <p:blipFill>
          <a:blip r:embed="rId2"/>
          <a:srcRect r="33990" b="49780"/>
          <a:stretch/>
        </p:blipFill>
        <p:spPr>
          <a:xfrm>
            <a:off x="1248840" y="1197720"/>
            <a:ext cx="1883520" cy="969480"/>
          </a:xfrm>
          <a:prstGeom prst="rect">
            <a:avLst/>
          </a:prstGeom>
          <a:ln w="0">
            <a:noFill/>
          </a:ln>
        </p:spPr>
      </p:pic>
      <p:sp>
        <p:nvSpPr>
          <p:cNvPr id="161" name="Rectangle : coins arrondis 17"/>
          <p:cNvSpPr/>
          <p:nvPr/>
        </p:nvSpPr>
        <p:spPr>
          <a:xfrm>
            <a:off x="368280" y="137700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62" name="Rectangle : coins arrondis 18"/>
          <p:cNvSpPr/>
          <p:nvPr/>
        </p:nvSpPr>
        <p:spPr>
          <a:xfrm>
            <a:off x="368280" y="278100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63" name="Rectangle : coins arrondis 19"/>
          <p:cNvSpPr/>
          <p:nvPr/>
        </p:nvSpPr>
        <p:spPr>
          <a:xfrm>
            <a:off x="368280" y="418464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64" name="Rectangle : coins arrondis 20"/>
          <p:cNvSpPr/>
          <p:nvPr/>
        </p:nvSpPr>
        <p:spPr>
          <a:xfrm>
            <a:off x="368280" y="558864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65" name="ZoneTexte 8"/>
          <p:cNvSpPr/>
          <p:nvPr/>
        </p:nvSpPr>
        <p:spPr>
          <a:xfrm>
            <a:off x="3402000" y="1064520"/>
            <a:ext cx="575064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la hauteur de l’arbre l’année dernière.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66" name="ZoneTexte 13"/>
          <p:cNvSpPr/>
          <p:nvPr/>
        </p:nvSpPr>
        <p:spPr>
          <a:xfrm>
            <a:off x="3287880" y="5760000"/>
            <a:ext cx="586476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Il mesurait 155 cm.</a:t>
            </a:r>
            <a:endParaRPr lang="fr-FR" sz="2800" b="0" strike="noStrike" spc="-1">
              <a:latin typeface="Arial"/>
            </a:endParaRPr>
          </a:p>
        </p:txBody>
      </p:sp>
      <p:pic>
        <p:nvPicPr>
          <p:cNvPr id="167" name="Image 17"/>
          <p:cNvPicPr/>
          <p:nvPr/>
        </p:nvPicPr>
        <p:blipFill>
          <a:blip r:embed="rId3"/>
          <a:srcRect t="683" b="683"/>
          <a:stretch/>
        </p:blipFill>
        <p:spPr>
          <a:xfrm>
            <a:off x="1248840" y="5409360"/>
            <a:ext cx="1776960" cy="969480"/>
          </a:xfrm>
          <a:prstGeom prst="rect">
            <a:avLst/>
          </a:prstGeom>
          <a:ln w="0">
            <a:noFill/>
          </a:ln>
        </p:spPr>
      </p:pic>
      <p:pic>
        <p:nvPicPr>
          <p:cNvPr id="168" name="Image 18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1248840" y="3938760"/>
            <a:ext cx="1790640" cy="1102680"/>
          </a:xfrm>
          <a:prstGeom prst="rect">
            <a:avLst/>
          </a:prstGeom>
          <a:ln w="0">
            <a:noFill/>
          </a:ln>
        </p:spPr>
      </p:pic>
      <p:pic>
        <p:nvPicPr>
          <p:cNvPr id="169" name="Image 20"/>
          <p:cNvPicPr/>
          <p:nvPr/>
        </p:nvPicPr>
        <p:blipFill>
          <a:blip r:embed="rId5"/>
          <a:srcRect r="35587" b="49886"/>
          <a:stretch/>
        </p:blipFill>
        <p:spPr>
          <a:xfrm>
            <a:off x="1248840" y="2601720"/>
            <a:ext cx="1810800" cy="969480"/>
          </a:xfrm>
          <a:prstGeom prst="rect">
            <a:avLst/>
          </a:prstGeom>
          <a:ln w="0">
            <a:noFill/>
          </a:ln>
        </p:spPr>
      </p:pic>
      <p:sp>
        <p:nvSpPr>
          <p:cNvPr id="17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71" name="ZoneTexte 20"/>
          <p:cNvSpPr/>
          <p:nvPr/>
        </p:nvSpPr>
        <p:spPr>
          <a:xfrm>
            <a:off x="3420000" y="2520000"/>
            <a:ext cx="266292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72" name="Rectangle : coins arrondis 171"/>
          <p:cNvSpPr/>
          <p:nvPr/>
        </p:nvSpPr>
        <p:spPr>
          <a:xfrm>
            <a:off x="7920000" y="361080"/>
            <a:ext cx="121860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73" name="ZoneTexte 42"/>
          <p:cNvSpPr/>
          <p:nvPr/>
        </p:nvSpPr>
        <p:spPr>
          <a:xfrm>
            <a:off x="3240000" y="4500000"/>
            <a:ext cx="581292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205 – 50 = 155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74" name="Rectangle 1"/>
          <p:cNvSpPr/>
          <p:nvPr/>
        </p:nvSpPr>
        <p:spPr>
          <a:xfrm>
            <a:off x="6084360" y="2700360"/>
            <a:ext cx="2878560" cy="358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205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75" name="Rectangle 4"/>
          <p:cNvSpPr/>
          <p:nvPr/>
        </p:nvSpPr>
        <p:spPr>
          <a:xfrm>
            <a:off x="7524000" y="3060000"/>
            <a:ext cx="1439640" cy="35964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50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76" name="Rectangle 7"/>
          <p:cNvSpPr/>
          <p:nvPr/>
        </p:nvSpPr>
        <p:spPr>
          <a:xfrm>
            <a:off x="6084360" y="3060360"/>
            <a:ext cx="143964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7760" cy="7570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78" name="ZoneTexte 5"/>
          <p:cNvSpPr/>
          <p:nvPr/>
        </p:nvSpPr>
        <p:spPr>
          <a:xfrm>
            <a:off x="180000" y="996480"/>
            <a:ext cx="8836920" cy="17355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Calibri"/>
              </a:rPr>
              <a:t>La fleuriste a vendu 7 bouquets de 5 fleurs et un bouquet de 30 fleurs.</a:t>
            </a:r>
            <a:endParaRPr lang="fr-FR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3600" b="1" strike="noStrike" spc="-1">
                <a:solidFill>
                  <a:srgbClr val="000000"/>
                </a:solidFill>
                <a:latin typeface="Calibri"/>
                <a:ea typeface="Calibri"/>
              </a:rPr>
              <a:t>Combien de fleurs a-t-elle vendues au total ? 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80" name="ZoneTexte 7"/>
          <p:cNvSpPr/>
          <p:nvPr/>
        </p:nvSpPr>
        <p:spPr>
          <a:xfrm>
            <a:off x="207720" y="4136400"/>
            <a:ext cx="8726400" cy="17355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Calibri"/>
              </a:rPr>
              <a:t>La fleuriste a vendu 7 bouquets de 5 fleurs et un bouquet de 35 fleurs.</a:t>
            </a:r>
            <a:endParaRPr lang="fr-FR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3600" b="1" strike="noStrike" spc="-1">
                <a:solidFill>
                  <a:srgbClr val="000000"/>
                </a:solidFill>
                <a:latin typeface="Calibri"/>
                <a:ea typeface="Calibri"/>
              </a:rPr>
              <a:t>Combien de fleurs a-t-elle vendues au total ?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81" name="Rectangle : coins arrondis 180"/>
          <p:cNvSpPr/>
          <p:nvPr/>
        </p:nvSpPr>
        <p:spPr>
          <a:xfrm>
            <a:off x="8064720" y="36072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82" name="Rectangle : coins arrondis 181"/>
          <p:cNvSpPr/>
          <p:nvPr/>
        </p:nvSpPr>
        <p:spPr>
          <a:xfrm>
            <a:off x="7884720" y="360072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83" name="Connecteur droit 182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4360" cy="7570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latin typeface="Arial"/>
            </a:endParaRPr>
          </a:p>
        </p:txBody>
      </p:sp>
      <p:pic>
        <p:nvPicPr>
          <p:cNvPr id="185" name="Image 6"/>
          <p:cNvPicPr/>
          <p:nvPr/>
        </p:nvPicPr>
        <p:blipFill>
          <a:blip r:embed="rId2"/>
          <a:srcRect r="33990" b="49780"/>
          <a:stretch/>
        </p:blipFill>
        <p:spPr>
          <a:xfrm>
            <a:off x="1248840" y="1197720"/>
            <a:ext cx="1883520" cy="969480"/>
          </a:xfrm>
          <a:prstGeom prst="rect">
            <a:avLst/>
          </a:prstGeom>
          <a:ln w="0">
            <a:noFill/>
          </a:ln>
        </p:spPr>
      </p:pic>
      <p:sp>
        <p:nvSpPr>
          <p:cNvPr id="186" name="Rectangle : coins arrondis 7"/>
          <p:cNvSpPr/>
          <p:nvPr/>
        </p:nvSpPr>
        <p:spPr>
          <a:xfrm>
            <a:off x="368280" y="137700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87" name="Rectangle : coins arrondis 9"/>
          <p:cNvSpPr/>
          <p:nvPr/>
        </p:nvSpPr>
        <p:spPr>
          <a:xfrm>
            <a:off x="368280" y="278100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88" name="Rectangle : coins arrondis 11"/>
          <p:cNvSpPr/>
          <p:nvPr/>
        </p:nvSpPr>
        <p:spPr>
          <a:xfrm>
            <a:off x="368280" y="418464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89" name="Rectangle : coins arrondis 12"/>
          <p:cNvSpPr/>
          <p:nvPr/>
        </p:nvSpPr>
        <p:spPr>
          <a:xfrm>
            <a:off x="368280" y="558864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90" name="ZoneTexte 10"/>
          <p:cNvSpPr/>
          <p:nvPr/>
        </p:nvSpPr>
        <p:spPr>
          <a:xfrm>
            <a:off x="3402000" y="1064520"/>
            <a:ext cx="575064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le nombre de fleurs vendues.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91" name="ZoneTexte 12"/>
          <p:cNvSpPr/>
          <p:nvPr/>
        </p:nvSpPr>
        <p:spPr>
          <a:xfrm>
            <a:off x="3287880" y="5760000"/>
            <a:ext cx="586476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Elle a vendu 65 fleurs au total.</a:t>
            </a:r>
            <a:endParaRPr lang="fr-FR" sz="2800" b="0" strike="noStrike" spc="-1">
              <a:latin typeface="Arial"/>
            </a:endParaRPr>
          </a:p>
        </p:txBody>
      </p:sp>
      <p:pic>
        <p:nvPicPr>
          <p:cNvPr id="192" name="Image 8"/>
          <p:cNvPicPr/>
          <p:nvPr/>
        </p:nvPicPr>
        <p:blipFill>
          <a:blip r:embed="rId3"/>
          <a:srcRect t="683" b="683"/>
          <a:stretch/>
        </p:blipFill>
        <p:spPr>
          <a:xfrm>
            <a:off x="1248840" y="5409360"/>
            <a:ext cx="1776960" cy="969480"/>
          </a:xfrm>
          <a:prstGeom prst="rect">
            <a:avLst/>
          </a:prstGeom>
          <a:ln w="0">
            <a:noFill/>
          </a:ln>
        </p:spPr>
      </p:pic>
      <p:pic>
        <p:nvPicPr>
          <p:cNvPr id="193" name="Image 10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1248840" y="3938760"/>
            <a:ext cx="1790640" cy="1102680"/>
          </a:xfrm>
          <a:prstGeom prst="rect">
            <a:avLst/>
          </a:prstGeom>
          <a:ln w="0">
            <a:noFill/>
          </a:ln>
        </p:spPr>
      </p:pic>
      <p:pic>
        <p:nvPicPr>
          <p:cNvPr id="194" name="Image 11"/>
          <p:cNvPicPr/>
          <p:nvPr/>
        </p:nvPicPr>
        <p:blipFill>
          <a:blip r:embed="rId5"/>
          <a:srcRect r="35587" b="49886"/>
          <a:stretch/>
        </p:blipFill>
        <p:spPr>
          <a:xfrm>
            <a:off x="1248840" y="2601720"/>
            <a:ext cx="1810800" cy="969480"/>
          </a:xfrm>
          <a:prstGeom prst="rect">
            <a:avLst/>
          </a:prstGeom>
          <a:ln w="0">
            <a:noFill/>
          </a:ln>
        </p:spPr>
      </p:pic>
      <p:sp>
        <p:nvSpPr>
          <p:cNvPr id="19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96" name="ZoneTexte 15"/>
          <p:cNvSpPr/>
          <p:nvPr/>
        </p:nvSpPr>
        <p:spPr>
          <a:xfrm>
            <a:off x="3420000" y="2520000"/>
            <a:ext cx="266292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97" name="Rectangle 8"/>
          <p:cNvSpPr/>
          <p:nvPr/>
        </p:nvSpPr>
        <p:spPr>
          <a:xfrm>
            <a:off x="5940000" y="2700360"/>
            <a:ext cx="3022920" cy="358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98" name="Rectangle : coins arrondis 197"/>
          <p:cNvSpPr/>
          <p:nvPr/>
        </p:nvSpPr>
        <p:spPr>
          <a:xfrm>
            <a:off x="8065080" y="36108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99" name="ZoneTexte 16"/>
          <p:cNvSpPr/>
          <p:nvPr/>
        </p:nvSpPr>
        <p:spPr>
          <a:xfrm>
            <a:off x="3420000" y="4500000"/>
            <a:ext cx="563292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5 × 7 + 30 = 35 + 30 = 65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00" name="Rectangle 9"/>
          <p:cNvSpPr/>
          <p:nvPr/>
        </p:nvSpPr>
        <p:spPr>
          <a:xfrm>
            <a:off x="8460000" y="3060000"/>
            <a:ext cx="503640" cy="35964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30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01" name="Rectangle 10"/>
          <p:cNvSpPr/>
          <p:nvPr/>
        </p:nvSpPr>
        <p:spPr>
          <a:xfrm>
            <a:off x="5940000" y="3060360"/>
            <a:ext cx="35964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02" name="Rectangle 11"/>
          <p:cNvSpPr/>
          <p:nvPr/>
        </p:nvSpPr>
        <p:spPr>
          <a:xfrm>
            <a:off x="6300000" y="3060000"/>
            <a:ext cx="35964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03" name="Rectangle 12"/>
          <p:cNvSpPr/>
          <p:nvPr/>
        </p:nvSpPr>
        <p:spPr>
          <a:xfrm>
            <a:off x="6660000" y="3058920"/>
            <a:ext cx="35964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04" name="Rectangle 13"/>
          <p:cNvSpPr/>
          <p:nvPr/>
        </p:nvSpPr>
        <p:spPr>
          <a:xfrm>
            <a:off x="7020000" y="3058920"/>
            <a:ext cx="35964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05" name="Rectangle 14"/>
          <p:cNvSpPr/>
          <p:nvPr/>
        </p:nvSpPr>
        <p:spPr>
          <a:xfrm>
            <a:off x="7380000" y="3058920"/>
            <a:ext cx="35964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06" name="Rectangle 15"/>
          <p:cNvSpPr/>
          <p:nvPr/>
        </p:nvSpPr>
        <p:spPr>
          <a:xfrm>
            <a:off x="8100000" y="3058920"/>
            <a:ext cx="35964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07" name="Rectangle 16"/>
          <p:cNvSpPr/>
          <p:nvPr/>
        </p:nvSpPr>
        <p:spPr>
          <a:xfrm>
            <a:off x="7740000" y="3060000"/>
            <a:ext cx="35964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lang="fr-FR" sz="1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4360" cy="7570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latin typeface="Arial"/>
            </a:endParaRPr>
          </a:p>
        </p:txBody>
      </p:sp>
      <p:pic>
        <p:nvPicPr>
          <p:cNvPr id="209" name="Image 15"/>
          <p:cNvPicPr/>
          <p:nvPr/>
        </p:nvPicPr>
        <p:blipFill>
          <a:blip r:embed="rId2"/>
          <a:srcRect r="33990" b="49780"/>
          <a:stretch/>
        </p:blipFill>
        <p:spPr>
          <a:xfrm>
            <a:off x="1248840" y="1197720"/>
            <a:ext cx="1883520" cy="969480"/>
          </a:xfrm>
          <a:prstGeom prst="rect">
            <a:avLst/>
          </a:prstGeom>
          <a:ln w="0">
            <a:noFill/>
          </a:ln>
        </p:spPr>
      </p:pic>
      <p:sp>
        <p:nvSpPr>
          <p:cNvPr id="210" name="Rectangle : coins arrondis 21"/>
          <p:cNvSpPr/>
          <p:nvPr/>
        </p:nvSpPr>
        <p:spPr>
          <a:xfrm>
            <a:off x="368280" y="137700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11" name="Rectangle : coins arrondis 22"/>
          <p:cNvSpPr/>
          <p:nvPr/>
        </p:nvSpPr>
        <p:spPr>
          <a:xfrm>
            <a:off x="368280" y="278100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12" name="Rectangle : coins arrondis 23"/>
          <p:cNvSpPr/>
          <p:nvPr/>
        </p:nvSpPr>
        <p:spPr>
          <a:xfrm>
            <a:off x="368280" y="418464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13" name="Rectangle : coins arrondis 24"/>
          <p:cNvSpPr/>
          <p:nvPr/>
        </p:nvSpPr>
        <p:spPr>
          <a:xfrm>
            <a:off x="368280" y="558864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14" name="ZoneTexte 23"/>
          <p:cNvSpPr/>
          <p:nvPr/>
        </p:nvSpPr>
        <p:spPr>
          <a:xfrm>
            <a:off x="3402000" y="1064520"/>
            <a:ext cx="575064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le nombre de fleurs vendues.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15" name="ZoneTexte 24"/>
          <p:cNvSpPr/>
          <p:nvPr/>
        </p:nvSpPr>
        <p:spPr>
          <a:xfrm>
            <a:off x="3287880" y="5760000"/>
            <a:ext cx="586476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Elle a vendu 70 fleurs au total.</a:t>
            </a:r>
            <a:endParaRPr lang="fr-FR" sz="2800" b="0" strike="noStrike" spc="-1">
              <a:latin typeface="Arial"/>
            </a:endParaRPr>
          </a:p>
        </p:txBody>
      </p:sp>
      <p:pic>
        <p:nvPicPr>
          <p:cNvPr id="216" name="Image 21"/>
          <p:cNvPicPr/>
          <p:nvPr/>
        </p:nvPicPr>
        <p:blipFill>
          <a:blip r:embed="rId3"/>
          <a:srcRect t="683" b="683"/>
          <a:stretch/>
        </p:blipFill>
        <p:spPr>
          <a:xfrm>
            <a:off x="1248840" y="5409360"/>
            <a:ext cx="1776960" cy="969480"/>
          </a:xfrm>
          <a:prstGeom prst="rect">
            <a:avLst/>
          </a:prstGeom>
          <a:ln w="0">
            <a:noFill/>
          </a:ln>
        </p:spPr>
      </p:pic>
      <p:pic>
        <p:nvPicPr>
          <p:cNvPr id="217" name="Image 22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1248840" y="3938760"/>
            <a:ext cx="1790640" cy="1102680"/>
          </a:xfrm>
          <a:prstGeom prst="rect">
            <a:avLst/>
          </a:prstGeom>
          <a:ln w="0">
            <a:noFill/>
          </a:ln>
        </p:spPr>
      </p:pic>
      <p:pic>
        <p:nvPicPr>
          <p:cNvPr id="218" name="Image 23"/>
          <p:cNvPicPr/>
          <p:nvPr/>
        </p:nvPicPr>
        <p:blipFill>
          <a:blip r:embed="rId5"/>
          <a:srcRect r="35587" b="49886"/>
          <a:stretch/>
        </p:blipFill>
        <p:spPr>
          <a:xfrm>
            <a:off x="1248840" y="2601720"/>
            <a:ext cx="1810800" cy="969480"/>
          </a:xfrm>
          <a:prstGeom prst="rect">
            <a:avLst/>
          </a:prstGeom>
          <a:ln w="0">
            <a:noFill/>
          </a:ln>
        </p:spPr>
      </p:pic>
      <p:sp>
        <p:nvSpPr>
          <p:cNvPr id="21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20" name="ZoneTexte 25"/>
          <p:cNvSpPr/>
          <p:nvPr/>
        </p:nvSpPr>
        <p:spPr>
          <a:xfrm>
            <a:off x="3420000" y="2520000"/>
            <a:ext cx="266292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21" name="Rectangle 28"/>
          <p:cNvSpPr/>
          <p:nvPr/>
        </p:nvSpPr>
        <p:spPr>
          <a:xfrm>
            <a:off x="5940000" y="2700360"/>
            <a:ext cx="3022920" cy="358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22" name="Rectangle : coins arrondis 221"/>
          <p:cNvSpPr/>
          <p:nvPr/>
        </p:nvSpPr>
        <p:spPr>
          <a:xfrm>
            <a:off x="7961040" y="361080"/>
            <a:ext cx="121860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23" name="ZoneTexte 26"/>
          <p:cNvSpPr/>
          <p:nvPr/>
        </p:nvSpPr>
        <p:spPr>
          <a:xfrm>
            <a:off x="3420000" y="4500000"/>
            <a:ext cx="563292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5 × 7 + 30 = 35 + 35 = 70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24" name="Rectangle 29"/>
          <p:cNvSpPr/>
          <p:nvPr/>
        </p:nvSpPr>
        <p:spPr>
          <a:xfrm>
            <a:off x="8460000" y="3060000"/>
            <a:ext cx="503640" cy="35964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35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25" name="Rectangle 30"/>
          <p:cNvSpPr/>
          <p:nvPr/>
        </p:nvSpPr>
        <p:spPr>
          <a:xfrm>
            <a:off x="5940000" y="3060360"/>
            <a:ext cx="35964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26" name="Rectangle 31"/>
          <p:cNvSpPr/>
          <p:nvPr/>
        </p:nvSpPr>
        <p:spPr>
          <a:xfrm>
            <a:off x="6300000" y="3060000"/>
            <a:ext cx="35964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27" name="Rectangle 32"/>
          <p:cNvSpPr/>
          <p:nvPr/>
        </p:nvSpPr>
        <p:spPr>
          <a:xfrm>
            <a:off x="6660000" y="3058920"/>
            <a:ext cx="35964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28" name="Rectangle 33"/>
          <p:cNvSpPr/>
          <p:nvPr/>
        </p:nvSpPr>
        <p:spPr>
          <a:xfrm>
            <a:off x="7020000" y="3058920"/>
            <a:ext cx="35964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29" name="Rectangle 34"/>
          <p:cNvSpPr/>
          <p:nvPr/>
        </p:nvSpPr>
        <p:spPr>
          <a:xfrm>
            <a:off x="7380000" y="3058920"/>
            <a:ext cx="35964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30" name="Rectangle 35"/>
          <p:cNvSpPr/>
          <p:nvPr/>
        </p:nvSpPr>
        <p:spPr>
          <a:xfrm>
            <a:off x="8100000" y="3058920"/>
            <a:ext cx="35964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31" name="Rectangle 36"/>
          <p:cNvSpPr/>
          <p:nvPr/>
        </p:nvSpPr>
        <p:spPr>
          <a:xfrm>
            <a:off x="7740000" y="3060000"/>
            <a:ext cx="35964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lang="fr-FR" sz="1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7760" cy="7570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33" name="ZoneTexte 3"/>
          <p:cNvSpPr/>
          <p:nvPr/>
        </p:nvSpPr>
        <p:spPr>
          <a:xfrm>
            <a:off x="180000" y="996480"/>
            <a:ext cx="8836920" cy="2284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1" strike="noStrike" spc="-1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Calibri"/>
              </a:rPr>
              <a:t>J’ai dépensé mes économies. J’ai payé une console de jeu à 399 euros. Il me reste 21 euros. </a:t>
            </a:r>
            <a:endParaRPr lang="fr-FR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3600" b="1" strike="noStrike" spc="-1">
                <a:solidFill>
                  <a:srgbClr val="000000"/>
                </a:solidFill>
                <a:latin typeface="Calibri"/>
                <a:ea typeface="Calibri"/>
              </a:rPr>
              <a:t>Combien d’économies avais-je au départ ?  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3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35" name="ZoneTexte 4"/>
          <p:cNvSpPr/>
          <p:nvPr/>
        </p:nvSpPr>
        <p:spPr>
          <a:xfrm>
            <a:off x="207720" y="4136400"/>
            <a:ext cx="8726400" cy="17355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Calibri"/>
              </a:rPr>
              <a:t>J’ai acheté une moto avec mes économies. J’ai payé 1 809 euros. Il me reste 121 euros. </a:t>
            </a:r>
            <a:endParaRPr lang="fr-FR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3600" b="1" strike="noStrike" spc="-1">
                <a:solidFill>
                  <a:srgbClr val="000000"/>
                </a:solidFill>
                <a:latin typeface="Calibri"/>
                <a:ea typeface="Calibri"/>
              </a:rPr>
              <a:t>Combien d’économies avais-je au départ ?  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36" name="Rectangle : coins arrondis 235"/>
          <p:cNvSpPr/>
          <p:nvPr/>
        </p:nvSpPr>
        <p:spPr>
          <a:xfrm>
            <a:off x="8064720" y="36072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37" name="Rectangle : coins arrondis 236"/>
          <p:cNvSpPr/>
          <p:nvPr/>
        </p:nvSpPr>
        <p:spPr>
          <a:xfrm>
            <a:off x="7884720" y="360072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38" name="Connecteur droit 237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4360" cy="7570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latin typeface="Arial"/>
            </a:endParaRPr>
          </a:p>
        </p:txBody>
      </p:sp>
      <p:pic>
        <p:nvPicPr>
          <p:cNvPr id="240" name="Image 12"/>
          <p:cNvPicPr/>
          <p:nvPr/>
        </p:nvPicPr>
        <p:blipFill>
          <a:blip r:embed="rId2"/>
          <a:srcRect r="33990" b="49780"/>
          <a:stretch/>
        </p:blipFill>
        <p:spPr>
          <a:xfrm>
            <a:off x="1248840" y="1197720"/>
            <a:ext cx="1883520" cy="969480"/>
          </a:xfrm>
          <a:prstGeom prst="rect">
            <a:avLst/>
          </a:prstGeom>
          <a:ln w="0">
            <a:noFill/>
          </a:ln>
        </p:spPr>
      </p:pic>
      <p:sp>
        <p:nvSpPr>
          <p:cNvPr id="241" name="Rectangle : coins arrondis 13"/>
          <p:cNvSpPr/>
          <p:nvPr/>
        </p:nvSpPr>
        <p:spPr>
          <a:xfrm>
            <a:off x="368280" y="137700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42" name="Rectangle : coins arrondis 14"/>
          <p:cNvSpPr/>
          <p:nvPr/>
        </p:nvSpPr>
        <p:spPr>
          <a:xfrm>
            <a:off x="368280" y="278100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43" name="Rectangle : coins arrondis 15"/>
          <p:cNvSpPr/>
          <p:nvPr/>
        </p:nvSpPr>
        <p:spPr>
          <a:xfrm>
            <a:off x="368280" y="418464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44" name="Rectangle : coins arrondis 16"/>
          <p:cNvSpPr/>
          <p:nvPr/>
        </p:nvSpPr>
        <p:spPr>
          <a:xfrm>
            <a:off x="368280" y="5588640"/>
            <a:ext cx="611280" cy="61128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45" name="ZoneTexte 18"/>
          <p:cNvSpPr/>
          <p:nvPr/>
        </p:nvSpPr>
        <p:spPr>
          <a:xfrm>
            <a:off x="3402000" y="1064520"/>
            <a:ext cx="575064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le montant de mes économies au départ.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46" name="ZoneTexte 19"/>
          <p:cNvSpPr/>
          <p:nvPr/>
        </p:nvSpPr>
        <p:spPr>
          <a:xfrm>
            <a:off x="3314880" y="5400000"/>
            <a:ext cx="5864760" cy="94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Au départ, j’avais 420 € d’économies.</a:t>
            </a:r>
            <a:endParaRPr lang="fr-FR" sz="2800" b="0" strike="noStrike" spc="-1">
              <a:latin typeface="Arial"/>
            </a:endParaRPr>
          </a:p>
        </p:txBody>
      </p:sp>
      <p:pic>
        <p:nvPicPr>
          <p:cNvPr id="247" name="Image 13"/>
          <p:cNvPicPr/>
          <p:nvPr/>
        </p:nvPicPr>
        <p:blipFill>
          <a:blip r:embed="rId3"/>
          <a:srcRect t="683" b="683"/>
          <a:stretch/>
        </p:blipFill>
        <p:spPr>
          <a:xfrm>
            <a:off x="1248840" y="5409360"/>
            <a:ext cx="1776960" cy="969480"/>
          </a:xfrm>
          <a:prstGeom prst="rect">
            <a:avLst/>
          </a:prstGeom>
          <a:ln w="0">
            <a:noFill/>
          </a:ln>
        </p:spPr>
      </p:pic>
      <p:pic>
        <p:nvPicPr>
          <p:cNvPr id="248" name="Image 14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1248840" y="3938760"/>
            <a:ext cx="1790640" cy="1102680"/>
          </a:xfrm>
          <a:prstGeom prst="rect">
            <a:avLst/>
          </a:prstGeom>
          <a:ln w="0">
            <a:noFill/>
          </a:ln>
        </p:spPr>
      </p:pic>
      <p:pic>
        <p:nvPicPr>
          <p:cNvPr id="249" name="Image 24"/>
          <p:cNvPicPr/>
          <p:nvPr/>
        </p:nvPicPr>
        <p:blipFill>
          <a:blip r:embed="rId5"/>
          <a:srcRect r="35587" b="49886"/>
          <a:stretch/>
        </p:blipFill>
        <p:spPr>
          <a:xfrm>
            <a:off x="1248840" y="2601720"/>
            <a:ext cx="1810800" cy="969480"/>
          </a:xfrm>
          <a:prstGeom prst="rect">
            <a:avLst/>
          </a:prstGeom>
          <a:ln w="0">
            <a:noFill/>
          </a:ln>
        </p:spPr>
      </p:pic>
      <p:sp>
        <p:nvSpPr>
          <p:cNvPr id="25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51" name="ZoneTexte 21"/>
          <p:cNvSpPr/>
          <p:nvPr/>
        </p:nvSpPr>
        <p:spPr>
          <a:xfrm>
            <a:off x="3420000" y="2520000"/>
            <a:ext cx="266292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52" name="Rectangle 17"/>
          <p:cNvSpPr/>
          <p:nvPr/>
        </p:nvSpPr>
        <p:spPr>
          <a:xfrm>
            <a:off x="6084360" y="2700360"/>
            <a:ext cx="2878560" cy="358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53" name="Rectangle : coins arrondis 252"/>
          <p:cNvSpPr/>
          <p:nvPr/>
        </p:nvSpPr>
        <p:spPr>
          <a:xfrm>
            <a:off x="8065080" y="36108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54" name="ZoneTexte 22"/>
          <p:cNvSpPr/>
          <p:nvPr/>
        </p:nvSpPr>
        <p:spPr>
          <a:xfrm>
            <a:off x="3420000" y="4221720"/>
            <a:ext cx="563292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399 + 21 = 420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55" name="Rectangle 18"/>
          <p:cNvSpPr/>
          <p:nvPr/>
        </p:nvSpPr>
        <p:spPr>
          <a:xfrm>
            <a:off x="7524000" y="3060000"/>
            <a:ext cx="1439640" cy="35964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21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56" name="Rectangle 19"/>
          <p:cNvSpPr/>
          <p:nvPr/>
        </p:nvSpPr>
        <p:spPr>
          <a:xfrm>
            <a:off x="6084360" y="3060360"/>
            <a:ext cx="143964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399</a:t>
            </a:r>
            <a:endParaRPr lang="fr-FR" sz="1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458</Words>
  <Application>Microsoft Office PowerPoint</Application>
  <PresentationFormat>Affichage à l'écran (4:3)</PresentationFormat>
  <Paragraphs>122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10</vt:i4>
      </vt:variant>
    </vt:vector>
  </HeadingPairs>
  <TitlesOfParts>
    <vt:vector size="19" baseType="lpstr">
      <vt:lpstr>Arial</vt:lpstr>
      <vt:lpstr>Calibri</vt:lpstr>
      <vt:lpstr>Cursive standard</vt:lpstr>
      <vt:lpstr>Symbol</vt:lpstr>
      <vt:lpstr>Webdings</vt:lpstr>
      <vt:lpstr>Wingdings</vt:lpstr>
      <vt:lpstr>Thème Office</vt:lpstr>
      <vt:lpstr>Office Theme</vt:lpstr>
      <vt:lpstr>Office Theme</vt:lpstr>
      <vt:lpstr>Présentation PowerPoint</vt:lpstr>
      <vt:lpstr>Cherchez la solution au problème.</vt:lpstr>
      <vt:lpstr>Je cherche en suivant les 4 étapes :</vt:lpstr>
      <vt:lpstr>Je cherche en suivant les 4 étapes :</vt:lpstr>
      <vt:lpstr>Cherchez la solution au problème.</vt:lpstr>
      <vt:lpstr>Je cherche en suivant les 4 étapes :</vt:lpstr>
      <vt:lpstr>Je cherche en suivant les 4 étapes :</vt:lpstr>
      <vt:lpstr>Cherchez la solution au problème.</vt:lpstr>
      <vt:lpstr>Je cherche en suivant les 4 étapes :</vt:lpstr>
      <vt:lpstr>Je cherche en suivant les 4 étapes 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118</cp:revision>
  <dcterms:created xsi:type="dcterms:W3CDTF">2023-02-07T14:55:57Z</dcterms:created>
  <dcterms:modified xsi:type="dcterms:W3CDTF">2026-07-19T15:32:49Z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5</vt:i4>
  </property>
</Properties>
</file>