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wmf" ContentType="image/x-wmf"/>
  <Override PartName="/ppt/media/image6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0952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0952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0952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960" cy="686196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80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                                      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2440" cy="3207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24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5840" cy="3207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5520" cy="35604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720000" y="18000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3960" cy="686196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80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                                      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8320" y="0"/>
            <a:ext cx="1252440" cy="3207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24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5840" cy="3207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5520" cy="35604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09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3960" cy="686196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780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                                      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888320" y="0"/>
            <a:ext cx="1252440" cy="3207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24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5840" cy="3207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5520" cy="35604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90760" y="15552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2920" cy="537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788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1" name="Rectangle 5"/>
          <p:cNvSpPr/>
          <p:nvPr/>
        </p:nvSpPr>
        <p:spPr>
          <a:xfrm>
            <a:off x="0" y="317880"/>
            <a:ext cx="9140040" cy="65239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2" name="ZoneTexte 6"/>
          <p:cNvSpPr/>
          <p:nvPr/>
        </p:nvSpPr>
        <p:spPr>
          <a:xfrm>
            <a:off x="987120" y="2340000"/>
            <a:ext cx="7381080" cy="149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résous des problèmes additifs et multiplicatifs.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33" name="Image 7" descr=""/>
          <p:cNvPicPr/>
          <p:nvPr/>
        </p:nvPicPr>
        <p:blipFill>
          <a:blip r:embed="rId1"/>
          <a:stretch/>
        </p:blipFill>
        <p:spPr>
          <a:xfrm>
            <a:off x="3654360" y="558720"/>
            <a:ext cx="1831320" cy="1262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2920" cy="755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marL="216000"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265" name="Image 5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2080" cy="968040"/>
          </a:xfrm>
          <a:prstGeom prst="rect">
            <a:avLst/>
          </a:prstGeom>
          <a:ln w="0">
            <a:noFill/>
          </a:ln>
        </p:spPr>
      </p:pic>
      <p:sp>
        <p:nvSpPr>
          <p:cNvPr id="266" name="Rectangle : coins arrondis 25"/>
          <p:cNvSpPr/>
          <p:nvPr/>
        </p:nvSpPr>
        <p:spPr>
          <a:xfrm>
            <a:off x="368280" y="137700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67" name="Rectangle : coins arrondis 26"/>
          <p:cNvSpPr/>
          <p:nvPr/>
        </p:nvSpPr>
        <p:spPr>
          <a:xfrm>
            <a:off x="368280" y="278100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68" name="Rectangle : coins arrondis 27"/>
          <p:cNvSpPr/>
          <p:nvPr/>
        </p:nvSpPr>
        <p:spPr>
          <a:xfrm>
            <a:off x="368280" y="418464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69" name="Rectangle : coins arrondis 28"/>
          <p:cNvSpPr/>
          <p:nvPr/>
        </p:nvSpPr>
        <p:spPr>
          <a:xfrm>
            <a:off x="368280" y="558864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70" name="ZoneTexte 27"/>
          <p:cNvSpPr/>
          <p:nvPr/>
        </p:nvSpPr>
        <p:spPr>
          <a:xfrm>
            <a:off x="3402000" y="1064520"/>
            <a:ext cx="5749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longueur d’un côté.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71" name="ZoneTexte 28"/>
          <p:cNvSpPr/>
          <p:nvPr/>
        </p:nvSpPr>
        <p:spPr>
          <a:xfrm>
            <a:off x="3314880" y="5400000"/>
            <a:ext cx="586332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Un côté mesure 9 mètres.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272" name="Image 25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5520" cy="968040"/>
          </a:xfrm>
          <a:prstGeom prst="rect">
            <a:avLst/>
          </a:prstGeom>
          <a:ln w="0">
            <a:noFill/>
          </a:ln>
        </p:spPr>
      </p:pic>
      <p:pic>
        <p:nvPicPr>
          <p:cNvPr id="273" name="Image 26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89200" cy="1101240"/>
          </a:xfrm>
          <a:prstGeom prst="rect">
            <a:avLst/>
          </a:prstGeom>
          <a:ln w="0">
            <a:noFill/>
          </a:ln>
        </p:spPr>
      </p:pic>
      <p:pic>
        <p:nvPicPr>
          <p:cNvPr id="274" name="Image 27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09360" cy="968040"/>
          </a:xfrm>
          <a:prstGeom prst="rect">
            <a:avLst/>
          </a:prstGeom>
          <a:ln w="0">
            <a:noFill/>
          </a:ln>
        </p:spPr>
      </p:pic>
      <p:sp>
        <p:nvSpPr>
          <p:cNvPr id="27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788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76" name="ZoneTexte 29"/>
          <p:cNvSpPr/>
          <p:nvPr/>
        </p:nvSpPr>
        <p:spPr>
          <a:xfrm>
            <a:off x="3420000" y="2520000"/>
            <a:ext cx="26614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77" name=""/>
          <p:cNvSpPr/>
          <p:nvPr/>
        </p:nvSpPr>
        <p:spPr>
          <a:xfrm>
            <a:off x="7920000" y="361080"/>
            <a:ext cx="1217160" cy="5320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78" name="ZoneTexte 30"/>
          <p:cNvSpPr/>
          <p:nvPr/>
        </p:nvSpPr>
        <p:spPr>
          <a:xfrm>
            <a:off x="3420000" y="4500000"/>
            <a:ext cx="56314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36 : 4 = 9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79" name="Rectangle 11"/>
          <p:cNvSpPr/>
          <p:nvPr/>
        </p:nvSpPr>
        <p:spPr>
          <a:xfrm>
            <a:off x="6660000" y="1980000"/>
            <a:ext cx="1799280" cy="1799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0" name="Accolade fermante 1"/>
          <p:cNvSpPr/>
          <p:nvPr/>
        </p:nvSpPr>
        <p:spPr>
          <a:xfrm flipV="1" rot="5400000">
            <a:off x="7497720" y="2942280"/>
            <a:ext cx="123840" cy="179928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1" name="Rectangle 12"/>
          <p:cNvSpPr/>
          <p:nvPr/>
        </p:nvSpPr>
        <p:spPr>
          <a:xfrm>
            <a:off x="7447680" y="3908520"/>
            <a:ext cx="336600" cy="237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82" name="Accolade fermante 2"/>
          <p:cNvSpPr/>
          <p:nvPr/>
        </p:nvSpPr>
        <p:spPr>
          <a:xfrm rot="16200000">
            <a:off x="7497720" y="1047960"/>
            <a:ext cx="123840" cy="179928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3" name="Rectangle 13"/>
          <p:cNvSpPr/>
          <p:nvPr/>
        </p:nvSpPr>
        <p:spPr>
          <a:xfrm>
            <a:off x="7447680" y="1641960"/>
            <a:ext cx="336600" cy="237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84" name="Accolade fermante 3"/>
          <p:cNvSpPr/>
          <p:nvPr/>
        </p:nvSpPr>
        <p:spPr>
          <a:xfrm flipV="1" rot="10800000">
            <a:off x="6480720" y="1980000"/>
            <a:ext cx="123840" cy="179928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5" name="Rectangle 14"/>
          <p:cNvSpPr/>
          <p:nvPr/>
        </p:nvSpPr>
        <p:spPr>
          <a:xfrm>
            <a:off x="6120000" y="2700000"/>
            <a:ext cx="336600" cy="237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86" name="Accolade fermante 4"/>
          <p:cNvSpPr/>
          <p:nvPr/>
        </p:nvSpPr>
        <p:spPr>
          <a:xfrm flipH="1" flipV="1" rot="10800000">
            <a:off x="8460000" y="1980000"/>
            <a:ext cx="123840" cy="179928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7" name="Rectangle 15"/>
          <p:cNvSpPr/>
          <p:nvPr/>
        </p:nvSpPr>
        <p:spPr>
          <a:xfrm>
            <a:off x="8584560" y="2700000"/>
            <a:ext cx="336600" cy="237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03" dur="indefinite" restart="never" nodeType="tmRoot">
          <p:childTnLst>
            <p:seq>
              <p:cTn id="204" dur="indefinite" nodeType="mainSeq">
                <p:childTnLst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9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4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6320" cy="755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5" name="ZoneTexte 5"/>
          <p:cNvSpPr/>
          <p:nvPr/>
        </p:nvSpPr>
        <p:spPr>
          <a:xfrm>
            <a:off x="180000" y="996480"/>
            <a:ext cx="8835480" cy="1735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Dans le portefeuille, il y a 2 billets de 100 € et un billet de 20 €.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d’argent y a-t-il ?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788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7" name="ZoneTexte 7"/>
          <p:cNvSpPr/>
          <p:nvPr/>
        </p:nvSpPr>
        <p:spPr>
          <a:xfrm>
            <a:off x="207720" y="4136400"/>
            <a:ext cx="8724960" cy="22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Dans le portefeuille, il y a 2 billets de 100 € et un billet de 20 €.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me manque-t-il pour acheter un piano à 229,90 € ?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8" name=""/>
          <p:cNvSpPr/>
          <p:nvPr/>
        </p:nvSpPr>
        <p:spPr>
          <a:xfrm>
            <a:off x="8064720" y="360720"/>
            <a:ext cx="1072080" cy="5320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9" name=""/>
          <p:cNvSpPr/>
          <p:nvPr/>
        </p:nvSpPr>
        <p:spPr>
          <a:xfrm>
            <a:off x="7884720" y="3600720"/>
            <a:ext cx="1252080" cy="5320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0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2920" cy="755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42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2080" cy="968040"/>
          </a:xfrm>
          <a:prstGeom prst="rect">
            <a:avLst/>
          </a:prstGeom>
          <a:ln w="0">
            <a:noFill/>
          </a:ln>
        </p:spPr>
      </p:pic>
      <p:sp>
        <p:nvSpPr>
          <p:cNvPr id="143" name="Rectangle : coins arrondis 5"/>
          <p:cNvSpPr/>
          <p:nvPr/>
        </p:nvSpPr>
        <p:spPr>
          <a:xfrm>
            <a:off x="368280" y="137700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4" name="Rectangle : coins arrondis 6"/>
          <p:cNvSpPr/>
          <p:nvPr/>
        </p:nvSpPr>
        <p:spPr>
          <a:xfrm>
            <a:off x="368280" y="278100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5" name="Rectangle : coins arrondis 8"/>
          <p:cNvSpPr/>
          <p:nvPr/>
        </p:nvSpPr>
        <p:spPr>
          <a:xfrm>
            <a:off x="368280" y="418464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6" name="Rectangle : coins arrondis 10"/>
          <p:cNvSpPr/>
          <p:nvPr/>
        </p:nvSpPr>
        <p:spPr>
          <a:xfrm>
            <a:off x="368280" y="558864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7" name="ZoneTexte 11"/>
          <p:cNvSpPr/>
          <p:nvPr/>
        </p:nvSpPr>
        <p:spPr>
          <a:xfrm>
            <a:off x="3402000" y="1064520"/>
            <a:ext cx="5749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somme d’argent.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8" name="ZoneTexte 17"/>
          <p:cNvSpPr/>
          <p:nvPr/>
        </p:nvSpPr>
        <p:spPr>
          <a:xfrm>
            <a:off x="1515960" y="5760000"/>
            <a:ext cx="586332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220 €.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49" name="Image 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5520" cy="968040"/>
          </a:xfrm>
          <a:prstGeom prst="rect">
            <a:avLst/>
          </a:prstGeom>
          <a:ln w="0">
            <a:noFill/>
          </a:ln>
        </p:spPr>
      </p:pic>
      <p:pic>
        <p:nvPicPr>
          <p:cNvPr id="150" name="Image 19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89200" cy="1101240"/>
          </a:xfrm>
          <a:prstGeom prst="rect">
            <a:avLst/>
          </a:prstGeom>
          <a:ln w="0">
            <a:noFill/>
          </a:ln>
        </p:spPr>
      </p:pic>
      <p:pic>
        <p:nvPicPr>
          <p:cNvPr id="151" name="Image 9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09360" cy="968040"/>
          </a:xfrm>
          <a:prstGeom prst="rect">
            <a:avLst/>
          </a:prstGeom>
          <a:ln w="0">
            <a:noFill/>
          </a:ln>
        </p:spPr>
      </p:pic>
      <p:sp>
        <p:nvSpPr>
          <p:cNvPr id="15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788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3" name="ZoneTexte 14"/>
          <p:cNvSpPr/>
          <p:nvPr/>
        </p:nvSpPr>
        <p:spPr>
          <a:xfrm>
            <a:off x="3420000" y="2520000"/>
            <a:ext cx="26614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4" name="Rectangle 3"/>
          <p:cNvSpPr/>
          <p:nvPr/>
        </p:nvSpPr>
        <p:spPr>
          <a:xfrm>
            <a:off x="6084360" y="2700360"/>
            <a:ext cx="2699280" cy="359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55" name="ZoneTexte 9"/>
          <p:cNvSpPr/>
          <p:nvPr/>
        </p:nvSpPr>
        <p:spPr>
          <a:xfrm>
            <a:off x="3420000" y="4500000"/>
            <a:ext cx="56314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100 + 100 + 20 = 220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56" name="Rectangle 2"/>
          <p:cNvSpPr/>
          <p:nvPr/>
        </p:nvSpPr>
        <p:spPr>
          <a:xfrm>
            <a:off x="7884360" y="3060000"/>
            <a:ext cx="899280" cy="35928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20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57" name="Rectangle 6"/>
          <p:cNvSpPr/>
          <p:nvPr/>
        </p:nvSpPr>
        <p:spPr>
          <a:xfrm>
            <a:off x="6084360" y="3060360"/>
            <a:ext cx="89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58" name=""/>
          <p:cNvSpPr/>
          <p:nvPr/>
        </p:nvSpPr>
        <p:spPr>
          <a:xfrm>
            <a:off x="8064720" y="360720"/>
            <a:ext cx="1072080" cy="5320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9" name="Rectangle 22"/>
          <p:cNvSpPr/>
          <p:nvPr/>
        </p:nvSpPr>
        <p:spPr>
          <a:xfrm>
            <a:off x="6984360" y="3060360"/>
            <a:ext cx="89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100</a:t>
            </a:r>
            <a:endParaRPr b="0" lang="fr-FR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2920" cy="755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61" name="Image 16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2080" cy="968040"/>
          </a:xfrm>
          <a:prstGeom prst="rect">
            <a:avLst/>
          </a:prstGeom>
          <a:ln w="0">
            <a:noFill/>
          </a:ln>
        </p:spPr>
      </p:pic>
      <p:sp>
        <p:nvSpPr>
          <p:cNvPr id="162" name="Rectangle : coins arrondis 17"/>
          <p:cNvSpPr/>
          <p:nvPr/>
        </p:nvSpPr>
        <p:spPr>
          <a:xfrm>
            <a:off x="368280" y="137700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3" name="Rectangle : coins arrondis 18"/>
          <p:cNvSpPr/>
          <p:nvPr/>
        </p:nvSpPr>
        <p:spPr>
          <a:xfrm>
            <a:off x="368280" y="278100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4" name="Rectangle : coins arrondis 19"/>
          <p:cNvSpPr/>
          <p:nvPr/>
        </p:nvSpPr>
        <p:spPr>
          <a:xfrm>
            <a:off x="368280" y="418464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5" name="Rectangle : coins arrondis 20"/>
          <p:cNvSpPr/>
          <p:nvPr/>
        </p:nvSpPr>
        <p:spPr>
          <a:xfrm>
            <a:off x="368280" y="558864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6" name="ZoneTexte 20"/>
          <p:cNvSpPr/>
          <p:nvPr/>
        </p:nvSpPr>
        <p:spPr>
          <a:xfrm>
            <a:off x="3402000" y="1064520"/>
            <a:ext cx="574920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É1 : Je cherche la somme d’argent.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É2 : Je cherche la somme manquante.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67" name="ZoneTexte 31"/>
          <p:cNvSpPr/>
          <p:nvPr/>
        </p:nvSpPr>
        <p:spPr>
          <a:xfrm>
            <a:off x="2160000" y="5400000"/>
            <a:ext cx="586332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Je dispose de 220 €.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68" name="Image 1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5520" cy="968040"/>
          </a:xfrm>
          <a:prstGeom prst="rect">
            <a:avLst/>
          </a:prstGeom>
          <a:ln w="0">
            <a:noFill/>
          </a:ln>
        </p:spPr>
      </p:pic>
      <p:pic>
        <p:nvPicPr>
          <p:cNvPr id="169" name="Image 18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89200" cy="1101240"/>
          </a:xfrm>
          <a:prstGeom prst="rect">
            <a:avLst/>
          </a:prstGeom>
          <a:ln w="0">
            <a:noFill/>
          </a:ln>
        </p:spPr>
      </p:pic>
      <p:pic>
        <p:nvPicPr>
          <p:cNvPr id="170" name="Image 20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09360" cy="968040"/>
          </a:xfrm>
          <a:prstGeom prst="rect">
            <a:avLst/>
          </a:prstGeom>
          <a:ln w="0">
            <a:noFill/>
          </a:ln>
        </p:spPr>
      </p:pic>
      <p:sp>
        <p:nvSpPr>
          <p:cNvPr id="17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788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72" name="ZoneTexte 32"/>
          <p:cNvSpPr/>
          <p:nvPr/>
        </p:nvSpPr>
        <p:spPr>
          <a:xfrm>
            <a:off x="3408480" y="2531880"/>
            <a:ext cx="26614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3" name="Rectangle 16"/>
          <p:cNvSpPr/>
          <p:nvPr/>
        </p:nvSpPr>
        <p:spPr>
          <a:xfrm>
            <a:off x="6084360" y="3061080"/>
            <a:ext cx="2877120" cy="3567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229,90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74" name="ZoneTexte 33"/>
          <p:cNvSpPr/>
          <p:nvPr/>
        </p:nvSpPr>
        <p:spPr>
          <a:xfrm>
            <a:off x="3420000" y="4500000"/>
            <a:ext cx="56314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229,90 – 220 = 9,90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5" name="Rectangle 20"/>
          <p:cNvSpPr/>
          <p:nvPr/>
        </p:nvSpPr>
        <p:spPr>
          <a:xfrm>
            <a:off x="7524000" y="3420720"/>
            <a:ext cx="1438200" cy="35820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76" name="Rectangle 21"/>
          <p:cNvSpPr/>
          <p:nvPr/>
        </p:nvSpPr>
        <p:spPr>
          <a:xfrm>
            <a:off x="6084360" y="3421080"/>
            <a:ext cx="1438200" cy="35820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220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77" name=""/>
          <p:cNvSpPr/>
          <p:nvPr/>
        </p:nvSpPr>
        <p:spPr>
          <a:xfrm>
            <a:off x="7891200" y="360000"/>
            <a:ext cx="1252080" cy="5320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8" name="Rectangle 23"/>
          <p:cNvSpPr/>
          <p:nvPr/>
        </p:nvSpPr>
        <p:spPr>
          <a:xfrm>
            <a:off x="6084360" y="2160000"/>
            <a:ext cx="2699280" cy="359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79" name="Rectangle 24"/>
          <p:cNvSpPr/>
          <p:nvPr/>
        </p:nvSpPr>
        <p:spPr>
          <a:xfrm>
            <a:off x="7884360" y="2519640"/>
            <a:ext cx="899280" cy="35928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20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80" name="Rectangle 25"/>
          <p:cNvSpPr/>
          <p:nvPr/>
        </p:nvSpPr>
        <p:spPr>
          <a:xfrm>
            <a:off x="6084360" y="2520000"/>
            <a:ext cx="89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81" name="Rectangle 26"/>
          <p:cNvSpPr/>
          <p:nvPr/>
        </p:nvSpPr>
        <p:spPr>
          <a:xfrm>
            <a:off x="6984360" y="2520000"/>
            <a:ext cx="89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82" name="ZoneTexte 2"/>
          <p:cNvSpPr/>
          <p:nvPr/>
        </p:nvSpPr>
        <p:spPr>
          <a:xfrm>
            <a:off x="3420000" y="4041720"/>
            <a:ext cx="56314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2 × 100 + 20 = 220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3" name="ZoneTexte 1"/>
          <p:cNvSpPr/>
          <p:nvPr/>
        </p:nvSpPr>
        <p:spPr>
          <a:xfrm>
            <a:off x="2160000" y="5916240"/>
            <a:ext cx="586332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me manque 9,90 €.</a:t>
            </a:r>
            <a:endParaRPr b="0" lang="fr-F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5" dur="indefinite" restart="never" nodeType="tmRoot">
          <p:childTnLst>
            <p:seq>
              <p:cTn id="26" dur="indefinite" nodeType="mainSeq"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6320" cy="755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5" name="ZoneTexte 8"/>
          <p:cNvSpPr/>
          <p:nvPr/>
        </p:nvSpPr>
        <p:spPr>
          <a:xfrm>
            <a:off x="180000" y="996480"/>
            <a:ext cx="8835480" cy="22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Dans le train, il y a 154 passagers adultes. En comptant les enfants, on constate qu’il y en a 19 de plus que le nombre d’adultes.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Quel est le nombre d’enfants ?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788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87" name="ZoneTexte 13"/>
          <p:cNvSpPr/>
          <p:nvPr/>
        </p:nvSpPr>
        <p:spPr>
          <a:xfrm>
            <a:off x="207720" y="4136400"/>
            <a:ext cx="8724960" cy="22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La vendeuse compte ce qu’elle a gagné dans la journée : 184,50 € en espèces, 209,90 € en chèques et 321 € en carte bancaire.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A-t-elle gagné plus de 600 € ?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8" name=""/>
          <p:cNvSpPr/>
          <p:nvPr/>
        </p:nvSpPr>
        <p:spPr>
          <a:xfrm>
            <a:off x="8064720" y="360720"/>
            <a:ext cx="1072080" cy="5320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9" name=""/>
          <p:cNvSpPr/>
          <p:nvPr/>
        </p:nvSpPr>
        <p:spPr>
          <a:xfrm>
            <a:off x="7884720" y="3600720"/>
            <a:ext cx="1252080" cy="5320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0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2920" cy="755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92" name="Image 6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2080" cy="968040"/>
          </a:xfrm>
          <a:prstGeom prst="rect">
            <a:avLst/>
          </a:prstGeom>
          <a:ln w="0">
            <a:noFill/>
          </a:ln>
        </p:spPr>
      </p:pic>
      <p:sp>
        <p:nvSpPr>
          <p:cNvPr id="193" name="Rectangle : coins arrondis 7"/>
          <p:cNvSpPr/>
          <p:nvPr/>
        </p:nvSpPr>
        <p:spPr>
          <a:xfrm>
            <a:off x="368280" y="137700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4" name="Rectangle : coins arrondis 9"/>
          <p:cNvSpPr/>
          <p:nvPr/>
        </p:nvSpPr>
        <p:spPr>
          <a:xfrm>
            <a:off x="368280" y="278100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5" name="Rectangle : coins arrondis 11"/>
          <p:cNvSpPr/>
          <p:nvPr/>
        </p:nvSpPr>
        <p:spPr>
          <a:xfrm>
            <a:off x="368280" y="418464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6" name="Rectangle : coins arrondis 12"/>
          <p:cNvSpPr/>
          <p:nvPr/>
        </p:nvSpPr>
        <p:spPr>
          <a:xfrm>
            <a:off x="368280" y="558864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7" name="ZoneTexte 10"/>
          <p:cNvSpPr/>
          <p:nvPr/>
        </p:nvSpPr>
        <p:spPr>
          <a:xfrm>
            <a:off x="3402000" y="1064520"/>
            <a:ext cx="5749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d’enfants.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8" name="ZoneTexte 12"/>
          <p:cNvSpPr/>
          <p:nvPr/>
        </p:nvSpPr>
        <p:spPr>
          <a:xfrm>
            <a:off x="3287880" y="5400000"/>
            <a:ext cx="586332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173 passagers enfants.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99" name="Image 8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5520" cy="968040"/>
          </a:xfrm>
          <a:prstGeom prst="rect">
            <a:avLst/>
          </a:prstGeom>
          <a:ln w="0">
            <a:noFill/>
          </a:ln>
        </p:spPr>
      </p:pic>
      <p:pic>
        <p:nvPicPr>
          <p:cNvPr id="200" name="Image 10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89200" cy="1101240"/>
          </a:xfrm>
          <a:prstGeom prst="rect">
            <a:avLst/>
          </a:prstGeom>
          <a:ln w="0">
            <a:noFill/>
          </a:ln>
        </p:spPr>
      </p:pic>
      <p:pic>
        <p:nvPicPr>
          <p:cNvPr id="201" name="Image 11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09360" cy="968040"/>
          </a:xfrm>
          <a:prstGeom prst="rect">
            <a:avLst/>
          </a:prstGeom>
          <a:ln w="0">
            <a:noFill/>
          </a:ln>
        </p:spPr>
      </p:pic>
      <p:sp>
        <p:nvSpPr>
          <p:cNvPr id="20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788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03" name="ZoneTexte 15"/>
          <p:cNvSpPr/>
          <p:nvPr/>
        </p:nvSpPr>
        <p:spPr>
          <a:xfrm>
            <a:off x="3420000" y="2520000"/>
            <a:ext cx="26614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4" name="Rectangle 8"/>
          <p:cNvSpPr/>
          <p:nvPr/>
        </p:nvSpPr>
        <p:spPr>
          <a:xfrm>
            <a:off x="5940000" y="2700360"/>
            <a:ext cx="2878560" cy="35856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05" name=""/>
          <p:cNvSpPr/>
          <p:nvPr/>
        </p:nvSpPr>
        <p:spPr>
          <a:xfrm>
            <a:off x="8065080" y="361080"/>
            <a:ext cx="1072080" cy="5320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6" name="ZoneTexte 16"/>
          <p:cNvSpPr/>
          <p:nvPr/>
        </p:nvSpPr>
        <p:spPr>
          <a:xfrm>
            <a:off x="3420000" y="4500000"/>
            <a:ext cx="56314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154 + 19 = 154 + 20 – 1 = 173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7" name="Rectangle 9"/>
          <p:cNvSpPr/>
          <p:nvPr/>
        </p:nvSpPr>
        <p:spPr>
          <a:xfrm>
            <a:off x="7380000" y="3058560"/>
            <a:ext cx="1438560" cy="35856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19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08" name="Rectangle 10"/>
          <p:cNvSpPr/>
          <p:nvPr/>
        </p:nvSpPr>
        <p:spPr>
          <a:xfrm>
            <a:off x="5940000" y="3060360"/>
            <a:ext cx="1438560" cy="358560"/>
          </a:xfrm>
          <a:prstGeom prst="rect">
            <a:avLst/>
          </a:prstGeom>
          <a:solidFill>
            <a:srgbClr val="f6eb3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154</a:t>
            </a:r>
            <a:endParaRPr b="0" lang="fr-FR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1" dur="indefinite" restart="never" nodeType="tmRoot">
          <p:childTnLst>
            <p:seq>
              <p:cTn id="72" dur="indefinite" nodeType="mainSeq">
                <p:childTnLst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2920" cy="755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210" name="Image 15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2080" cy="968040"/>
          </a:xfrm>
          <a:prstGeom prst="rect">
            <a:avLst/>
          </a:prstGeom>
          <a:ln w="0">
            <a:noFill/>
          </a:ln>
        </p:spPr>
      </p:pic>
      <p:sp>
        <p:nvSpPr>
          <p:cNvPr id="211" name="Rectangle : coins arrondis 21"/>
          <p:cNvSpPr/>
          <p:nvPr/>
        </p:nvSpPr>
        <p:spPr>
          <a:xfrm>
            <a:off x="368280" y="137700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2" name="Rectangle : coins arrondis 22"/>
          <p:cNvSpPr/>
          <p:nvPr/>
        </p:nvSpPr>
        <p:spPr>
          <a:xfrm>
            <a:off x="368280" y="278100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3" name="Rectangle : coins arrondis 23"/>
          <p:cNvSpPr/>
          <p:nvPr/>
        </p:nvSpPr>
        <p:spPr>
          <a:xfrm>
            <a:off x="368280" y="418464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4" name="Rectangle : coins arrondis 24"/>
          <p:cNvSpPr/>
          <p:nvPr/>
        </p:nvSpPr>
        <p:spPr>
          <a:xfrm>
            <a:off x="368280" y="558864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5" name="ZoneTexte 23"/>
          <p:cNvSpPr/>
          <p:nvPr/>
        </p:nvSpPr>
        <p:spPr>
          <a:xfrm>
            <a:off x="3240000" y="1064520"/>
            <a:ext cx="5911200" cy="881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c00000"/>
                </a:solidFill>
                <a:latin typeface="Calibri"/>
                <a:ea typeface="DejaVu Sans"/>
              </a:rPr>
              <a:t>É1 : Je cherche la somme d’argent gagnée.</a:t>
            </a:r>
            <a:endParaRPr b="0" lang="fr-FR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c00000"/>
                </a:solidFill>
                <a:latin typeface="Calibri"/>
                <a:ea typeface="DejaVu Sans"/>
              </a:rPr>
              <a:t>É2 : Je compare avec 600 €.</a:t>
            </a:r>
            <a:endParaRPr b="0" lang="fr-FR" sz="2600" spc="-1" strike="noStrike">
              <a:latin typeface="Arial"/>
            </a:endParaRPr>
          </a:p>
        </p:txBody>
      </p:sp>
      <p:sp>
        <p:nvSpPr>
          <p:cNvPr id="216" name="ZoneTexte 24"/>
          <p:cNvSpPr/>
          <p:nvPr/>
        </p:nvSpPr>
        <p:spPr>
          <a:xfrm>
            <a:off x="2340000" y="5400000"/>
            <a:ext cx="586332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Elle a gagné 715,40€.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217" name="Image 21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5520" cy="968040"/>
          </a:xfrm>
          <a:prstGeom prst="rect">
            <a:avLst/>
          </a:prstGeom>
          <a:ln w="0">
            <a:noFill/>
          </a:ln>
        </p:spPr>
      </p:pic>
      <p:pic>
        <p:nvPicPr>
          <p:cNvPr id="218" name="Image 22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89200" cy="1101240"/>
          </a:xfrm>
          <a:prstGeom prst="rect">
            <a:avLst/>
          </a:prstGeom>
          <a:ln w="0">
            <a:noFill/>
          </a:ln>
        </p:spPr>
      </p:pic>
      <p:pic>
        <p:nvPicPr>
          <p:cNvPr id="219" name="Image 23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09360" cy="968040"/>
          </a:xfrm>
          <a:prstGeom prst="rect">
            <a:avLst/>
          </a:prstGeom>
          <a:ln w="0">
            <a:noFill/>
          </a:ln>
        </p:spPr>
      </p:pic>
      <p:sp>
        <p:nvSpPr>
          <p:cNvPr id="22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788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21" name="ZoneTexte 25"/>
          <p:cNvSpPr/>
          <p:nvPr/>
        </p:nvSpPr>
        <p:spPr>
          <a:xfrm>
            <a:off x="3408480" y="2355480"/>
            <a:ext cx="26614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2" name="ZoneTexte 26"/>
          <p:cNvSpPr/>
          <p:nvPr/>
        </p:nvSpPr>
        <p:spPr>
          <a:xfrm>
            <a:off x="3420000" y="4296600"/>
            <a:ext cx="5631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715,40 &gt; 600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23" name=""/>
          <p:cNvSpPr/>
          <p:nvPr/>
        </p:nvSpPr>
        <p:spPr>
          <a:xfrm>
            <a:off x="7891200" y="360000"/>
            <a:ext cx="1252080" cy="5320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4" name="Rectangle 30"/>
          <p:cNvSpPr/>
          <p:nvPr/>
        </p:nvSpPr>
        <p:spPr>
          <a:xfrm>
            <a:off x="6120000" y="2520000"/>
            <a:ext cx="2699280" cy="359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25" name="Rectangle 31"/>
          <p:cNvSpPr/>
          <p:nvPr/>
        </p:nvSpPr>
        <p:spPr>
          <a:xfrm>
            <a:off x="7920000" y="2879640"/>
            <a:ext cx="899280" cy="35928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321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26" name="Rectangle 32"/>
          <p:cNvSpPr/>
          <p:nvPr/>
        </p:nvSpPr>
        <p:spPr>
          <a:xfrm>
            <a:off x="6120000" y="2880000"/>
            <a:ext cx="89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184,50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27" name="Rectangle 33"/>
          <p:cNvSpPr/>
          <p:nvPr/>
        </p:nvSpPr>
        <p:spPr>
          <a:xfrm>
            <a:off x="7020000" y="2880000"/>
            <a:ext cx="899280" cy="359280"/>
          </a:xfrm>
          <a:prstGeom prst="rect">
            <a:avLst/>
          </a:prstGeom>
          <a:solidFill>
            <a:srgbClr val="36a9f4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209,90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28" name="ZoneTexte 34"/>
          <p:cNvSpPr/>
          <p:nvPr/>
        </p:nvSpPr>
        <p:spPr>
          <a:xfrm>
            <a:off x="3060000" y="3780000"/>
            <a:ext cx="60832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184,50 + 209,90 + 321 = 715,40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29" name="ZoneTexte 35"/>
          <p:cNvSpPr/>
          <p:nvPr/>
        </p:nvSpPr>
        <p:spPr>
          <a:xfrm>
            <a:off x="3025080" y="5916240"/>
            <a:ext cx="586332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Cette somme est supérieure à 600€.                                      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30" name="Rectangle 27"/>
          <p:cNvSpPr/>
          <p:nvPr/>
        </p:nvSpPr>
        <p:spPr>
          <a:xfrm>
            <a:off x="7920000" y="3240000"/>
            <a:ext cx="899280" cy="35928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300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31" name="Rectangle 29"/>
          <p:cNvSpPr/>
          <p:nvPr/>
        </p:nvSpPr>
        <p:spPr>
          <a:xfrm>
            <a:off x="6120000" y="3240360"/>
            <a:ext cx="89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200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32" name="Rectangle 34"/>
          <p:cNvSpPr/>
          <p:nvPr/>
        </p:nvSpPr>
        <p:spPr>
          <a:xfrm>
            <a:off x="7020000" y="3240360"/>
            <a:ext cx="899280" cy="359280"/>
          </a:xfrm>
          <a:prstGeom prst="rect">
            <a:avLst/>
          </a:prstGeom>
          <a:solidFill>
            <a:srgbClr val="36a9f4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200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33" name="ZoneTexte 36"/>
          <p:cNvSpPr/>
          <p:nvPr/>
        </p:nvSpPr>
        <p:spPr>
          <a:xfrm>
            <a:off x="3060000" y="4703400"/>
            <a:ext cx="60832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Estimation : 200 + 200 + 300 &gt; 600</a:t>
            </a:r>
            <a:endParaRPr b="0" lang="fr-F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03" dur="indefinite" restart="never" nodeType="tmRoot">
          <p:childTnLst>
            <p:seq>
              <p:cTn id="104" dur="indefinite" nodeType="mainSeq">
                <p:childTnLst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9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4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6320" cy="755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5" name="ZoneTexte 3"/>
          <p:cNvSpPr/>
          <p:nvPr/>
        </p:nvSpPr>
        <p:spPr>
          <a:xfrm>
            <a:off x="180000" y="996480"/>
            <a:ext cx="8835480" cy="1735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Sur l’étal du maraicher, il y a 5 cageots de 8 poivrons.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Y a-t-il plus ou moins de 50 poivrons ?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788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37" name="ZoneTexte 4"/>
          <p:cNvSpPr/>
          <p:nvPr/>
        </p:nvSpPr>
        <p:spPr>
          <a:xfrm>
            <a:off x="207720" y="4136400"/>
            <a:ext cx="8724960" cy="1735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40824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Je dessine le plan de mon potager. Il est carré. Je veux que son contour fasse 36 mètres.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Quelle doit être la longueur d’un côté ?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8" name=""/>
          <p:cNvSpPr/>
          <p:nvPr/>
        </p:nvSpPr>
        <p:spPr>
          <a:xfrm>
            <a:off x="8064720" y="360720"/>
            <a:ext cx="1072080" cy="5320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9" name=""/>
          <p:cNvSpPr/>
          <p:nvPr/>
        </p:nvSpPr>
        <p:spPr>
          <a:xfrm>
            <a:off x="7884720" y="3600720"/>
            <a:ext cx="1252080" cy="5320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0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5402160" cy="755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242" name="Image 1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2080" cy="968040"/>
          </a:xfrm>
          <a:prstGeom prst="rect">
            <a:avLst/>
          </a:prstGeom>
          <a:ln w="0">
            <a:noFill/>
          </a:ln>
        </p:spPr>
      </p:pic>
      <p:sp>
        <p:nvSpPr>
          <p:cNvPr id="243" name="Rectangle : coins arrondis 13"/>
          <p:cNvSpPr/>
          <p:nvPr/>
        </p:nvSpPr>
        <p:spPr>
          <a:xfrm>
            <a:off x="368280" y="137700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4" name="Rectangle : coins arrondis 14"/>
          <p:cNvSpPr/>
          <p:nvPr/>
        </p:nvSpPr>
        <p:spPr>
          <a:xfrm>
            <a:off x="368280" y="278100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5" name="Rectangle : coins arrondis 15"/>
          <p:cNvSpPr/>
          <p:nvPr/>
        </p:nvSpPr>
        <p:spPr>
          <a:xfrm>
            <a:off x="368280" y="418464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6" name="Rectangle : coins arrondis 16"/>
          <p:cNvSpPr/>
          <p:nvPr/>
        </p:nvSpPr>
        <p:spPr>
          <a:xfrm>
            <a:off x="368280" y="5588640"/>
            <a:ext cx="609840" cy="6098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7" name="ZoneTexte 18"/>
          <p:cNvSpPr/>
          <p:nvPr/>
        </p:nvSpPr>
        <p:spPr>
          <a:xfrm>
            <a:off x="3240000" y="1260000"/>
            <a:ext cx="59112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quantité de poivrons.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8" name="ZoneTexte 19"/>
          <p:cNvSpPr/>
          <p:nvPr/>
        </p:nvSpPr>
        <p:spPr>
          <a:xfrm>
            <a:off x="3314880" y="5400000"/>
            <a:ext cx="586332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40 poivrons. 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40 est inférieur à 50.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249" name="Image 13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5520" cy="968040"/>
          </a:xfrm>
          <a:prstGeom prst="rect">
            <a:avLst/>
          </a:prstGeom>
          <a:ln w="0">
            <a:noFill/>
          </a:ln>
        </p:spPr>
      </p:pic>
      <p:pic>
        <p:nvPicPr>
          <p:cNvPr id="250" name="Image 14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89200" cy="1101240"/>
          </a:xfrm>
          <a:prstGeom prst="rect">
            <a:avLst/>
          </a:prstGeom>
          <a:ln w="0">
            <a:noFill/>
          </a:ln>
        </p:spPr>
      </p:pic>
      <p:pic>
        <p:nvPicPr>
          <p:cNvPr id="251" name="Image 24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09360" cy="968040"/>
          </a:xfrm>
          <a:prstGeom prst="rect">
            <a:avLst/>
          </a:prstGeom>
          <a:ln w="0">
            <a:noFill/>
          </a:ln>
        </p:spPr>
      </p:pic>
      <p:sp>
        <p:nvSpPr>
          <p:cNvPr id="25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788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53" name="ZoneTexte 21"/>
          <p:cNvSpPr/>
          <p:nvPr/>
        </p:nvSpPr>
        <p:spPr>
          <a:xfrm>
            <a:off x="3277800" y="2535480"/>
            <a:ext cx="26614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4" name=""/>
          <p:cNvSpPr/>
          <p:nvPr/>
        </p:nvSpPr>
        <p:spPr>
          <a:xfrm>
            <a:off x="8065080" y="361080"/>
            <a:ext cx="1072080" cy="5320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5" name="Rectangle 28"/>
          <p:cNvSpPr/>
          <p:nvPr/>
        </p:nvSpPr>
        <p:spPr>
          <a:xfrm>
            <a:off x="5939280" y="2687400"/>
            <a:ext cx="2879280" cy="359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56" name="Rectangle 1"/>
          <p:cNvSpPr/>
          <p:nvPr/>
        </p:nvSpPr>
        <p:spPr>
          <a:xfrm>
            <a:off x="5939280" y="3047400"/>
            <a:ext cx="575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57" name="Accolade fermante 13"/>
          <p:cNvSpPr/>
          <p:nvPr/>
        </p:nvSpPr>
        <p:spPr>
          <a:xfrm flipV="1" rot="5400000">
            <a:off x="7279920" y="2053080"/>
            <a:ext cx="198360" cy="288000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8" name="Rectangle 17"/>
          <p:cNvSpPr/>
          <p:nvPr/>
        </p:nvSpPr>
        <p:spPr>
          <a:xfrm>
            <a:off x="7200000" y="3600000"/>
            <a:ext cx="538920" cy="381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59" name="Rectangle 4"/>
          <p:cNvSpPr/>
          <p:nvPr/>
        </p:nvSpPr>
        <p:spPr>
          <a:xfrm>
            <a:off x="8244000" y="3047400"/>
            <a:ext cx="575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60" name="Rectangle 7"/>
          <p:cNvSpPr/>
          <p:nvPr/>
        </p:nvSpPr>
        <p:spPr>
          <a:xfrm>
            <a:off x="7667280" y="3047400"/>
            <a:ext cx="575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61" name="Rectangle 18"/>
          <p:cNvSpPr/>
          <p:nvPr/>
        </p:nvSpPr>
        <p:spPr>
          <a:xfrm>
            <a:off x="7091280" y="3047400"/>
            <a:ext cx="575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62" name="Rectangle 19"/>
          <p:cNvSpPr/>
          <p:nvPr/>
        </p:nvSpPr>
        <p:spPr>
          <a:xfrm>
            <a:off x="6515280" y="3047400"/>
            <a:ext cx="575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63" name="ZoneTexte 22"/>
          <p:cNvSpPr/>
          <p:nvPr/>
        </p:nvSpPr>
        <p:spPr>
          <a:xfrm>
            <a:off x="3780000" y="4401720"/>
            <a:ext cx="28792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5 × 8 = 40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3" dur="indefinite" restart="never" nodeType="tmRoot">
          <p:childTnLst>
            <p:seq>
              <p:cTn id="154" dur="indefinite" nodeType="mainSeq">
                <p:childTnLst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9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201</TotalTime>
  <Application>LibreOffice/7.4.1.2$Windows_X86_64 LibreOffice_project/3c58a8f3a960df8bc8fd77b461821e42c061c5f0</Application>
  <AppVersion>15.0000</AppVersion>
  <Words>180</Words>
  <Paragraphs>40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2026-07-20T13:51:47Z</dcterms:modified>
  <cp:revision>131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