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72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6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1"/>
          <p:cNvSpPr/>
          <p:nvPr/>
        </p:nvSpPr>
        <p:spPr>
          <a:xfrm>
            <a:off x="0" y="312840"/>
            <a:ext cx="9143280" cy="66646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4" name="ZoneTexte 2"/>
          <p:cNvSpPr/>
          <p:nvPr/>
        </p:nvSpPr>
        <p:spPr>
          <a:xfrm>
            <a:off x="1440000" y="2520000"/>
            <a:ext cx="6299640" cy="3440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CE2 : Je m’entraine à résoudre des problèmes additifs.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CM1 : Je m’entraine à résoudre des problèmes additifs et de comparaison.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5" name="Image 16"/>
          <p:cNvPicPr/>
          <p:nvPr/>
        </p:nvPicPr>
        <p:blipFill>
          <a:blip r:embed="rId2"/>
          <a:stretch/>
        </p:blipFill>
        <p:spPr>
          <a:xfrm>
            <a:off x="3654360" y="571320"/>
            <a:ext cx="1834560" cy="1265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Image 5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7362000" y="360000"/>
            <a:ext cx="1781640" cy="1799640"/>
          </a:xfrm>
          <a:prstGeom prst="rect">
            <a:avLst/>
          </a:prstGeom>
          <a:ln w="0">
            <a:noFill/>
          </a:ln>
        </p:spPr>
      </p:pic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 :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Bulle narrative : ronde 7"/>
          <p:cNvSpPr/>
          <p:nvPr/>
        </p:nvSpPr>
        <p:spPr>
          <a:xfrm>
            <a:off x="0" y="957600"/>
            <a:ext cx="4859640" cy="3362040"/>
          </a:xfrm>
          <a:custGeom>
            <a:avLst/>
            <a:gdLst>
              <a:gd name="textAreaLeft" fmla="*/ 0 w 4859640"/>
              <a:gd name="textAreaRight" fmla="*/ 4860360 w 4859640"/>
              <a:gd name="textAreaTop" fmla="*/ 0 h 3362040"/>
              <a:gd name="textAreaBottom" fmla="*/ 3362760 h 3362040"/>
            </a:gdLst>
            <a:ahLst/>
            <a:cxnLst/>
            <a:rect l="textAreaLeft" t="textAreaTop" r="textAreaRight" b="textAreaBottom"/>
            <a:pathLst>
              <a:path w="7941346" h="4091268">
                <a:moveTo>
                  <a:pt x="2433448" y="4091268"/>
                </a:moveTo>
                <a:lnTo>
                  <a:pt x="1554698" y="3519250"/>
                </a:lnTo>
                <a:cubicBezTo>
                  <a:pt x="-864705" y="2825821"/>
                  <a:pt x="44268" y="950279"/>
                  <a:pt x="923967" y="419315"/>
                </a:cubicBezTo>
                <a:cubicBezTo>
                  <a:pt x="1803666" y="-111649"/>
                  <a:pt x="5851231" y="-136233"/>
                  <a:pt x="6832895" y="333467"/>
                </a:cubicBezTo>
                <a:cubicBezTo>
                  <a:pt x="7814559" y="803167"/>
                  <a:pt x="8745304" y="2334128"/>
                  <a:pt x="6813950" y="3237514"/>
                </a:cubicBezTo>
                <a:cubicBezTo>
                  <a:pt x="6004394" y="3616182"/>
                  <a:pt x="3101596" y="3566519"/>
                  <a:pt x="1984853" y="3483201"/>
                </a:cubicBezTo>
                <a:lnTo>
                  <a:pt x="2433448" y="409126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8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     </a:t>
            </a:r>
            <a:r>
              <a:rPr lang="fr-FR" sz="24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 Le fleuriste prépare un bouquet. 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   Il met ensemble 13 roses, 15 tulipes 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   et 5 jonquilles.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 dirty="0">
                <a:solidFill>
                  <a:srgbClr val="000000"/>
                </a:solidFill>
                <a:latin typeface="Calibri"/>
                <a:ea typeface="Calibri"/>
              </a:rPr>
              <a:t>    Combien de fleurs y a-t-il dans le   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 dirty="0">
                <a:solidFill>
                  <a:srgbClr val="000000"/>
                </a:solidFill>
                <a:latin typeface="Calibri"/>
                <a:ea typeface="Calibri"/>
              </a:rPr>
              <a:t>              bouquet ?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Bulle narrative : ronde 1"/>
          <p:cNvSpPr/>
          <p:nvPr/>
        </p:nvSpPr>
        <p:spPr>
          <a:xfrm>
            <a:off x="4320000" y="3006000"/>
            <a:ext cx="4865760" cy="3473640"/>
          </a:xfrm>
          <a:custGeom>
            <a:avLst/>
            <a:gdLst>
              <a:gd name="textAreaLeft" fmla="*/ 0 w 4865760"/>
              <a:gd name="textAreaRight" fmla="*/ 4866480 w 4865760"/>
              <a:gd name="textAreaTop" fmla="*/ 0 h 3473640"/>
              <a:gd name="textAreaBottom" fmla="*/ 3474360 h 3473640"/>
            </a:gdLst>
            <a:ahLst/>
            <a:cxnLst/>
            <a:rect l="textAreaLeft" t="textAreaTop" r="textAreaRight" b="textAreaBottom"/>
            <a:pathLst>
              <a:path w="7941346" h="4091268">
                <a:moveTo>
                  <a:pt x="2433448" y="4091268"/>
                </a:moveTo>
                <a:lnTo>
                  <a:pt x="1554698" y="3519250"/>
                </a:lnTo>
                <a:cubicBezTo>
                  <a:pt x="-864705" y="2825821"/>
                  <a:pt x="44268" y="950279"/>
                  <a:pt x="923967" y="419315"/>
                </a:cubicBezTo>
                <a:cubicBezTo>
                  <a:pt x="1803666" y="-111649"/>
                  <a:pt x="5851231" y="-136233"/>
                  <a:pt x="6832895" y="333467"/>
                </a:cubicBezTo>
                <a:cubicBezTo>
                  <a:pt x="7814559" y="803167"/>
                  <a:pt x="8745304" y="2334128"/>
                  <a:pt x="6813950" y="3237514"/>
                </a:cubicBezTo>
                <a:cubicBezTo>
                  <a:pt x="6004394" y="3616182"/>
                  <a:pt x="3101596" y="3566519"/>
                  <a:pt x="1984853" y="3483201"/>
                </a:cubicBezTo>
                <a:lnTo>
                  <a:pt x="2433448" y="409126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  Le fleuriste prépare un bouquet.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Il a préparé un bouquet de 13 roses,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et un autre avec 7 roses de plus.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Combien de fleurs y a-t-il dans  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        l’autre bouquet ?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Connecteur droit 63"/>
          <p:cNvSpPr/>
          <p:nvPr/>
        </p:nvSpPr>
        <p:spPr>
          <a:xfrm flipH="1">
            <a:off x="2160000" y="540000"/>
            <a:ext cx="4680000" cy="612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120000" rIns="108000" bIns="612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80000" y="5644800"/>
            <a:ext cx="1259640" cy="654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7740000" y="2340000"/>
            <a:ext cx="1259640" cy="654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37120" y="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Rectangle : coins arrondis 5"/>
          <p:cNvSpPr/>
          <p:nvPr/>
        </p:nvSpPr>
        <p:spPr>
          <a:xfrm>
            <a:off x="3358800" y="1240200"/>
            <a:ext cx="545040" cy="5450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Rectangle : coins arrondis 6"/>
          <p:cNvSpPr/>
          <p:nvPr/>
        </p:nvSpPr>
        <p:spPr>
          <a:xfrm>
            <a:off x="3420000" y="2690280"/>
            <a:ext cx="544680" cy="5450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Rectangle : coins arrondis 8"/>
          <p:cNvSpPr/>
          <p:nvPr/>
        </p:nvSpPr>
        <p:spPr>
          <a:xfrm>
            <a:off x="3420000" y="4140000"/>
            <a:ext cx="539640" cy="5396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Rectangle : coins arrondis 10"/>
          <p:cNvSpPr/>
          <p:nvPr/>
        </p:nvSpPr>
        <p:spPr>
          <a:xfrm>
            <a:off x="3420000" y="5586480"/>
            <a:ext cx="539640" cy="5396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ZoneTexte 11"/>
          <p:cNvSpPr/>
          <p:nvPr/>
        </p:nvSpPr>
        <p:spPr>
          <a:xfrm>
            <a:off x="275400" y="1095480"/>
            <a:ext cx="2964240" cy="82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nombre de fleurs au total.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ZoneTexte 17"/>
          <p:cNvSpPr/>
          <p:nvPr/>
        </p:nvSpPr>
        <p:spPr>
          <a:xfrm>
            <a:off x="213120" y="5580000"/>
            <a:ext cx="51865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y a 33 fleurs.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ZoneTexte 20"/>
          <p:cNvSpPr/>
          <p:nvPr/>
        </p:nvSpPr>
        <p:spPr>
          <a:xfrm>
            <a:off x="396720" y="4102920"/>
            <a:ext cx="26629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13 + 15 + 5 = …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ZoneTexte 15"/>
          <p:cNvSpPr/>
          <p:nvPr/>
        </p:nvSpPr>
        <p:spPr>
          <a:xfrm>
            <a:off x="213120" y="2238840"/>
            <a:ext cx="356652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 le problème.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Rectangle 14"/>
          <p:cNvSpPr/>
          <p:nvPr/>
        </p:nvSpPr>
        <p:spPr>
          <a:xfrm>
            <a:off x="213120" y="2737080"/>
            <a:ext cx="3239280" cy="4309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chemeClr val="lt1"/>
                </a:solidFill>
                <a:latin typeface="Calibri"/>
                <a:ea typeface="DejaVu Sans"/>
              </a:rPr>
              <a:t>Total ?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Rectangle 23"/>
          <p:cNvSpPr/>
          <p:nvPr/>
        </p:nvSpPr>
        <p:spPr>
          <a:xfrm>
            <a:off x="1293120" y="3167280"/>
            <a:ext cx="1079280" cy="4309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400" b="0" strike="noStrike" spc="-1">
                <a:solidFill>
                  <a:schemeClr val="lt1"/>
                </a:solidFill>
                <a:latin typeface="Calibri"/>
                <a:ea typeface="DejaVu Sans"/>
              </a:rPr>
              <a:t>15 tulipes</a:t>
            </a:r>
            <a:endParaRPr lang="fr-F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Rectangle 24"/>
          <p:cNvSpPr/>
          <p:nvPr/>
        </p:nvSpPr>
        <p:spPr>
          <a:xfrm>
            <a:off x="213120" y="3168720"/>
            <a:ext cx="1079280" cy="4309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0" strike="noStrike" spc="-1">
                <a:solidFill>
                  <a:schemeClr val="lt1"/>
                </a:solidFill>
                <a:latin typeface="Calibri"/>
                <a:ea typeface="DejaVu Sans"/>
              </a:rPr>
              <a:t>13 roses</a:t>
            </a:r>
            <a:endParaRPr lang="fr-FR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Rectangle 3"/>
          <p:cNvSpPr/>
          <p:nvPr/>
        </p:nvSpPr>
        <p:spPr>
          <a:xfrm>
            <a:off x="2373120" y="3158640"/>
            <a:ext cx="1079280" cy="43092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400" b="0" strike="noStrike" spc="-1">
                <a:solidFill>
                  <a:schemeClr val="lt1"/>
                </a:solidFill>
                <a:latin typeface="Calibri"/>
                <a:ea typeface="DejaVu Sans"/>
              </a:rPr>
              <a:t>5 jonquilles</a:t>
            </a:r>
            <a:endParaRPr lang="fr-FR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ZoneTexte 4"/>
          <p:cNvSpPr/>
          <p:nvPr/>
        </p:nvSpPr>
        <p:spPr>
          <a:xfrm>
            <a:off x="2520000" y="4102920"/>
            <a:ext cx="624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33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Connecteur droit 81"/>
          <p:cNvSpPr/>
          <p:nvPr/>
        </p:nvSpPr>
        <p:spPr>
          <a:xfrm>
            <a:off x="4500000" y="977040"/>
            <a:ext cx="360" cy="56829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5682960" rIns="108000" bIns="568296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83" name="Image 1"/>
          <p:cNvPicPr/>
          <p:nvPr/>
        </p:nvPicPr>
        <p:blipFill>
          <a:blip r:embed="rId2"/>
          <a:srcRect r="33990" b="49780"/>
          <a:stretch/>
        </p:blipFill>
        <p:spPr>
          <a:xfrm>
            <a:off x="3904560" y="1080000"/>
            <a:ext cx="1675440" cy="863640"/>
          </a:xfrm>
          <a:prstGeom prst="rect">
            <a:avLst/>
          </a:prstGeom>
          <a:ln w="0">
            <a:noFill/>
          </a:ln>
        </p:spPr>
      </p:pic>
      <p:pic>
        <p:nvPicPr>
          <p:cNvPr id="84" name="Image 3"/>
          <p:cNvPicPr/>
          <p:nvPr/>
        </p:nvPicPr>
        <p:blipFill>
          <a:blip r:embed="rId3"/>
          <a:srcRect r="35587" b="49886"/>
          <a:stretch/>
        </p:blipFill>
        <p:spPr>
          <a:xfrm>
            <a:off x="3965040" y="2556000"/>
            <a:ext cx="1611000" cy="863640"/>
          </a:xfrm>
          <a:prstGeom prst="rect">
            <a:avLst/>
          </a:prstGeom>
          <a:ln w="0">
            <a:noFill/>
          </a:ln>
        </p:spPr>
      </p:pic>
      <p:pic>
        <p:nvPicPr>
          <p:cNvPr id="85" name="Image 6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3960000" y="3935160"/>
            <a:ext cx="1583640" cy="863640"/>
          </a:xfrm>
          <a:prstGeom prst="rect">
            <a:avLst/>
          </a:prstGeom>
          <a:ln w="0">
            <a:noFill/>
          </a:ln>
        </p:spPr>
      </p:pic>
      <p:pic>
        <p:nvPicPr>
          <p:cNvPr id="86" name="Image 8"/>
          <p:cNvPicPr/>
          <p:nvPr/>
        </p:nvPicPr>
        <p:blipFill>
          <a:blip r:embed="rId5"/>
          <a:srcRect t="683" b="683"/>
          <a:stretch/>
        </p:blipFill>
        <p:spPr>
          <a:xfrm>
            <a:off x="3965760" y="5436000"/>
            <a:ext cx="1581840" cy="863640"/>
          </a:xfrm>
          <a:prstGeom prst="rect">
            <a:avLst/>
          </a:prstGeom>
          <a:ln w="0">
            <a:noFill/>
          </a:ln>
        </p:spPr>
      </p:pic>
      <p:sp>
        <p:nvSpPr>
          <p:cNvPr id="87" name="ZoneTexte 1"/>
          <p:cNvSpPr/>
          <p:nvPr/>
        </p:nvSpPr>
        <p:spPr>
          <a:xfrm>
            <a:off x="5580360" y="1122840"/>
            <a:ext cx="3599640" cy="82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nombre de fleurs de l’autre bouquet.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ZoneTexte 3"/>
          <p:cNvSpPr/>
          <p:nvPr/>
        </p:nvSpPr>
        <p:spPr>
          <a:xfrm>
            <a:off x="5580000" y="2238840"/>
            <a:ext cx="3563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Rectangle 2"/>
          <p:cNvSpPr/>
          <p:nvPr/>
        </p:nvSpPr>
        <p:spPr>
          <a:xfrm>
            <a:off x="6300000" y="2694600"/>
            <a:ext cx="2159280" cy="4309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chemeClr val="lt1"/>
                </a:solidFill>
                <a:latin typeface="Calibri"/>
                <a:ea typeface="DejaVu Sans"/>
              </a:rPr>
              <a:t>Total ?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Rectangle 4"/>
          <p:cNvSpPr/>
          <p:nvPr/>
        </p:nvSpPr>
        <p:spPr>
          <a:xfrm>
            <a:off x="6300000" y="3107880"/>
            <a:ext cx="1079280" cy="4309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0" strike="noStrike" spc="-1">
                <a:solidFill>
                  <a:schemeClr val="lt1"/>
                </a:solidFill>
                <a:latin typeface="Calibri"/>
                <a:ea typeface="DejaVu Sans"/>
              </a:rPr>
              <a:t>13 roses</a:t>
            </a:r>
            <a:endParaRPr lang="fr-FR" sz="16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91" name="Groupe 18"/>
          <p:cNvGrpSpPr/>
          <p:nvPr/>
        </p:nvGrpSpPr>
        <p:grpSpPr>
          <a:xfrm>
            <a:off x="7379640" y="3123000"/>
            <a:ext cx="1080360" cy="430920"/>
            <a:chOff x="7379640" y="3123000"/>
            <a:chExt cx="1080360" cy="430920"/>
          </a:xfrm>
        </p:grpSpPr>
        <p:sp>
          <p:nvSpPr>
            <p:cNvPr id="92" name="Rectangle 5"/>
            <p:cNvSpPr/>
            <p:nvPr/>
          </p:nvSpPr>
          <p:spPr>
            <a:xfrm>
              <a:off x="7380000" y="3123000"/>
              <a:ext cx="1079280" cy="4309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4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+ 7 </a:t>
              </a:r>
              <a:endParaRPr lang="fr-FR" sz="1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93" name="Connecteur droit avec flèche 13"/>
            <p:cNvCxnSpPr/>
            <p:nvPr/>
          </p:nvCxnSpPr>
          <p:spPr>
            <a:xfrm>
              <a:off x="7379640" y="3430080"/>
              <a:ext cx="1080720" cy="720"/>
            </a:xfrm>
            <a:prstGeom prst="straightConnector1">
              <a:avLst/>
            </a:prstGeom>
            <a:ln w="127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</p:spPr>
        </p:cxnSp>
      </p:grpSp>
      <p:sp>
        <p:nvSpPr>
          <p:cNvPr id="94" name="ZoneTexte 6"/>
          <p:cNvSpPr/>
          <p:nvPr/>
        </p:nvSpPr>
        <p:spPr>
          <a:xfrm>
            <a:off x="5793120" y="5569200"/>
            <a:ext cx="33505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y a 20 fleurs.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1440000" y="6202800"/>
            <a:ext cx="1259640" cy="654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6660000" y="6202800"/>
            <a:ext cx="1259640" cy="654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ZoneTexte 5"/>
          <p:cNvSpPr/>
          <p:nvPr/>
        </p:nvSpPr>
        <p:spPr>
          <a:xfrm>
            <a:off x="6300000" y="4140000"/>
            <a:ext cx="19857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13 + 7= …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ZoneTexte 7"/>
          <p:cNvSpPr/>
          <p:nvPr/>
        </p:nvSpPr>
        <p:spPr>
          <a:xfrm>
            <a:off x="7547400" y="4140000"/>
            <a:ext cx="624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20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 :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Bulle narrative : ronde 2"/>
          <p:cNvSpPr/>
          <p:nvPr/>
        </p:nvSpPr>
        <p:spPr>
          <a:xfrm>
            <a:off x="0" y="957600"/>
            <a:ext cx="4859640" cy="3362040"/>
          </a:xfrm>
          <a:custGeom>
            <a:avLst/>
            <a:gdLst>
              <a:gd name="textAreaLeft" fmla="*/ 0 w 4859640"/>
              <a:gd name="textAreaRight" fmla="*/ 4860360 w 4859640"/>
              <a:gd name="textAreaTop" fmla="*/ 0 h 3362040"/>
              <a:gd name="textAreaBottom" fmla="*/ 3362760 h 3362040"/>
            </a:gdLst>
            <a:ahLst/>
            <a:cxnLst/>
            <a:rect l="textAreaLeft" t="textAreaTop" r="textAreaRight" b="textAreaBottom"/>
            <a:pathLst>
              <a:path w="7941346" h="4091268">
                <a:moveTo>
                  <a:pt x="2433448" y="4091268"/>
                </a:moveTo>
                <a:lnTo>
                  <a:pt x="1554698" y="3519250"/>
                </a:lnTo>
                <a:cubicBezTo>
                  <a:pt x="-864705" y="2825821"/>
                  <a:pt x="44268" y="950279"/>
                  <a:pt x="923967" y="419315"/>
                </a:cubicBezTo>
                <a:cubicBezTo>
                  <a:pt x="1803666" y="-111649"/>
                  <a:pt x="5851231" y="-136233"/>
                  <a:pt x="6832895" y="333467"/>
                </a:cubicBezTo>
                <a:cubicBezTo>
                  <a:pt x="7814559" y="803167"/>
                  <a:pt x="8745304" y="2334128"/>
                  <a:pt x="6813950" y="3237514"/>
                </a:cubicBezTo>
                <a:cubicBezTo>
                  <a:pt x="6004394" y="3616182"/>
                  <a:pt x="3101596" y="3566519"/>
                  <a:pt x="1984853" y="3483201"/>
                </a:cubicBezTo>
                <a:lnTo>
                  <a:pt x="2433448" y="409126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Calibri"/>
              </a:rPr>
              <a:t>       </a:t>
            </a: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La conductrice de car compte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   les passagers : il y en 20 à l’avant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    et 25 à l’arrière.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  Combien de passagers y a-t-il dans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       le car ?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Bulle narrative : ronde 3"/>
          <p:cNvSpPr/>
          <p:nvPr/>
        </p:nvSpPr>
        <p:spPr>
          <a:xfrm>
            <a:off x="4320000" y="3006000"/>
            <a:ext cx="4865760" cy="3473640"/>
          </a:xfrm>
          <a:custGeom>
            <a:avLst/>
            <a:gdLst>
              <a:gd name="textAreaLeft" fmla="*/ 0 w 4865760"/>
              <a:gd name="textAreaRight" fmla="*/ 4866480 w 4865760"/>
              <a:gd name="textAreaTop" fmla="*/ 0 h 3473640"/>
              <a:gd name="textAreaBottom" fmla="*/ 3474360 h 3473640"/>
            </a:gdLst>
            <a:ahLst/>
            <a:cxnLst/>
            <a:rect l="textAreaLeft" t="textAreaTop" r="textAreaRight" b="textAreaBottom"/>
            <a:pathLst>
              <a:path w="7941346" h="4091268">
                <a:moveTo>
                  <a:pt x="2433448" y="4091268"/>
                </a:moveTo>
                <a:lnTo>
                  <a:pt x="1554698" y="3519250"/>
                </a:lnTo>
                <a:cubicBezTo>
                  <a:pt x="-864705" y="2825821"/>
                  <a:pt x="44268" y="950279"/>
                  <a:pt x="923967" y="419315"/>
                </a:cubicBezTo>
                <a:cubicBezTo>
                  <a:pt x="1803666" y="-111649"/>
                  <a:pt x="5851231" y="-136233"/>
                  <a:pt x="6832895" y="333467"/>
                </a:cubicBezTo>
                <a:cubicBezTo>
                  <a:pt x="7814559" y="803167"/>
                  <a:pt x="8745304" y="2334128"/>
                  <a:pt x="6813950" y="3237514"/>
                </a:cubicBezTo>
                <a:cubicBezTo>
                  <a:pt x="6004394" y="3616182"/>
                  <a:pt x="3101596" y="3566519"/>
                  <a:pt x="1984853" y="3483201"/>
                </a:cubicBezTo>
                <a:lnTo>
                  <a:pt x="2433448" y="409126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 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   La conductrice de car compte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les passagers : il y en 28 à l’avant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et 5 de moins à l’arrière.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   Combien de passagers y a-t-il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         à l’arrière ?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Connecteur droit 101"/>
          <p:cNvSpPr/>
          <p:nvPr/>
        </p:nvSpPr>
        <p:spPr>
          <a:xfrm flipH="1">
            <a:off x="2160000" y="540000"/>
            <a:ext cx="4680000" cy="612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120000" rIns="108000" bIns="612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180000" y="5644800"/>
            <a:ext cx="1259640" cy="654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7740000" y="2340000"/>
            <a:ext cx="1259640" cy="654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5" name="Picture 1" descr="une femme au volant dun bus, souriante, avec une ceinture, type illustration vectorielle"/>
          <p:cNvPicPr/>
          <p:nvPr/>
        </p:nvPicPr>
        <p:blipFill>
          <a:blip r:embed="rId2"/>
          <a:stretch/>
        </p:blipFill>
        <p:spPr>
          <a:xfrm>
            <a:off x="7704000" y="360000"/>
            <a:ext cx="1439640" cy="143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537120" y="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Rectangle : coins arrondis 1"/>
          <p:cNvSpPr/>
          <p:nvPr/>
        </p:nvSpPr>
        <p:spPr>
          <a:xfrm>
            <a:off x="3358800" y="1240200"/>
            <a:ext cx="545040" cy="5450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Rectangle : coins arrondis 2"/>
          <p:cNvSpPr/>
          <p:nvPr/>
        </p:nvSpPr>
        <p:spPr>
          <a:xfrm>
            <a:off x="3420000" y="2690280"/>
            <a:ext cx="544680" cy="5450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Rectangle : coins arrondis 3"/>
          <p:cNvSpPr/>
          <p:nvPr/>
        </p:nvSpPr>
        <p:spPr>
          <a:xfrm>
            <a:off x="3420000" y="4140000"/>
            <a:ext cx="539640" cy="5396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Rectangle : coins arrondis 4"/>
          <p:cNvSpPr/>
          <p:nvPr/>
        </p:nvSpPr>
        <p:spPr>
          <a:xfrm>
            <a:off x="3420000" y="5586480"/>
            <a:ext cx="539640" cy="5396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ZoneTexte 8"/>
          <p:cNvSpPr/>
          <p:nvPr/>
        </p:nvSpPr>
        <p:spPr>
          <a:xfrm>
            <a:off x="275400" y="1095480"/>
            <a:ext cx="2964240" cy="82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nombre de passagers au total.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ZoneTexte 13"/>
          <p:cNvSpPr/>
          <p:nvPr/>
        </p:nvSpPr>
        <p:spPr>
          <a:xfrm>
            <a:off x="213120" y="2238840"/>
            <a:ext cx="356652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 le problème.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Connecteur droit 113"/>
          <p:cNvSpPr/>
          <p:nvPr/>
        </p:nvSpPr>
        <p:spPr>
          <a:xfrm>
            <a:off x="4500000" y="977040"/>
            <a:ext cx="360" cy="56829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5682960" rIns="108000" bIns="568296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115" name="Image 10"/>
          <p:cNvPicPr/>
          <p:nvPr/>
        </p:nvPicPr>
        <p:blipFill>
          <a:blip r:embed="rId2"/>
          <a:srcRect r="33990" b="49780"/>
          <a:stretch/>
        </p:blipFill>
        <p:spPr>
          <a:xfrm>
            <a:off x="3904560" y="1080000"/>
            <a:ext cx="1675440" cy="863640"/>
          </a:xfrm>
          <a:prstGeom prst="rect">
            <a:avLst/>
          </a:prstGeom>
          <a:ln w="0">
            <a:noFill/>
          </a:ln>
        </p:spPr>
      </p:pic>
      <p:pic>
        <p:nvPicPr>
          <p:cNvPr id="116" name="Image 11"/>
          <p:cNvPicPr/>
          <p:nvPr/>
        </p:nvPicPr>
        <p:blipFill>
          <a:blip r:embed="rId3"/>
          <a:srcRect r="35587" b="49886"/>
          <a:stretch/>
        </p:blipFill>
        <p:spPr>
          <a:xfrm>
            <a:off x="3965040" y="2556000"/>
            <a:ext cx="1611000" cy="863640"/>
          </a:xfrm>
          <a:prstGeom prst="rect">
            <a:avLst/>
          </a:prstGeom>
          <a:ln w="0">
            <a:noFill/>
          </a:ln>
        </p:spPr>
      </p:pic>
      <p:pic>
        <p:nvPicPr>
          <p:cNvPr id="117" name="Image 12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3960000" y="3935160"/>
            <a:ext cx="1583640" cy="863640"/>
          </a:xfrm>
          <a:prstGeom prst="rect">
            <a:avLst/>
          </a:prstGeom>
          <a:ln w="0">
            <a:noFill/>
          </a:ln>
        </p:spPr>
      </p:pic>
      <p:pic>
        <p:nvPicPr>
          <p:cNvPr id="118" name="Image 14"/>
          <p:cNvPicPr/>
          <p:nvPr/>
        </p:nvPicPr>
        <p:blipFill>
          <a:blip r:embed="rId5"/>
          <a:srcRect t="683" b="683"/>
          <a:stretch/>
        </p:blipFill>
        <p:spPr>
          <a:xfrm>
            <a:off x="3965760" y="5436000"/>
            <a:ext cx="1581840" cy="863640"/>
          </a:xfrm>
          <a:prstGeom prst="rect">
            <a:avLst/>
          </a:prstGeom>
          <a:ln w="0">
            <a:noFill/>
          </a:ln>
        </p:spPr>
      </p:pic>
      <p:sp>
        <p:nvSpPr>
          <p:cNvPr id="119" name="ZoneTexte 16"/>
          <p:cNvSpPr/>
          <p:nvPr/>
        </p:nvSpPr>
        <p:spPr>
          <a:xfrm>
            <a:off x="5580360" y="1122840"/>
            <a:ext cx="3599640" cy="82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nombre de passagers à l’arrière.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ZoneTexte 18"/>
          <p:cNvSpPr/>
          <p:nvPr/>
        </p:nvSpPr>
        <p:spPr>
          <a:xfrm>
            <a:off x="5580000" y="2238840"/>
            <a:ext cx="3563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ZoneTexte 19"/>
          <p:cNvSpPr/>
          <p:nvPr/>
        </p:nvSpPr>
        <p:spPr>
          <a:xfrm>
            <a:off x="5649120" y="5400000"/>
            <a:ext cx="3350520" cy="82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y a 23 passagers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à l’arrière.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1440000" y="6202800"/>
            <a:ext cx="1259640" cy="654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6660000" y="6202800"/>
            <a:ext cx="1259640" cy="654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Rectangle 6"/>
          <p:cNvSpPr/>
          <p:nvPr/>
        </p:nvSpPr>
        <p:spPr>
          <a:xfrm>
            <a:off x="180000" y="2737080"/>
            <a:ext cx="3239280" cy="4309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chemeClr val="lt1"/>
                </a:solidFill>
                <a:latin typeface="Calibri"/>
                <a:ea typeface="DejaVu Sans"/>
              </a:rPr>
              <a:t>Total ?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Rectangle 7"/>
          <p:cNvSpPr/>
          <p:nvPr/>
        </p:nvSpPr>
        <p:spPr>
          <a:xfrm>
            <a:off x="180000" y="3168720"/>
            <a:ext cx="1605600" cy="4309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chemeClr val="lt1"/>
                </a:solidFill>
                <a:latin typeface="Calibri"/>
                <a:ea typeface="DejaVu Sans"/>
              </a:rPr>
              <a:t>20 avant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Rectangle 8"/>
          <p:cNvSpPr/>
          <p:nvPr/>
        </p:nvSpPr>
        <p:spPr>
          <a:xfrm>
            <a:off x="1786320" y="3166560"/>
            <a:ext cx="1632960" cy="4309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chemeClr val="lt1"/>
                </a:solidFill>
                <a:latin typeface="Calibri"/>
                <a:ea typeface="DejaVu Sans"/>
              </a:rPr>
              <a:t>25 arrière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ZoneTexte 10"/>
          <p:cNvSpPr/>
          <p:nvPr/>
        </p:nvSpPr>
        <p:spPr>
          <a:xfrm>
            <a:off x="360000" y="4149360"/>
            <a:ext cx="20685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20 + 25 = …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ZoneTexte 14"/>
          <p:cNvSpPr/>
          <p:nvPr/>
        </p:nvSpPr>
        <p:spPr>
          <a:xfrm>
            <a:off x="2029680" y="4140000"/>
            <a:ext cx="66996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45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ZoneTexte 9"/>
          <p:cNvSpPr/>
          <p:nvPr/>
        </p:nvSpPr>
        <p:spPr>
          <a:xfrm>
            <a:off x="218880" y="5586480"/>
            <a:ext cx="320076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y a 45 passagers.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Rectangle 9"/>
          <p:cNvSpPr/>
          <p:nvPr/>
        </p:nvSpPr>
        <p:spPr>
          <a:xfrm>
            <a:off x="5830920" y="2730240"/>
            <a:ext cx="2676960" cy="4309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chemeClr val="lt1"/>
                </a:solidFill>
                <a:latin typeface="Calibri"/>
                <a:ea typeface="DejaVu Sans"/>
              </a:rPr>
              <a:t>28 avant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Rectangle 10"/>
          <p:cNvSpPr/>
          <p:nvPr/>
        </p:nvSpPr>
        <p:spPr>
          <a:xfrm>
            <a:off x="5830920" y="3156840"/>
            <a:ext cx="1596960" cy="4309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chemeClr val="lt1"/>
                </a:solidFill>
                <a:latin typeface="Calibri"/>
                <a:ea typeface="DejaVu Sans"/>
              </a:rPr>
              <a:t>? arrière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32" name="Groupe 12"/>
          <p:cNvGrpSpPr/>
          <p:nvPr/>
        </p:nvGrpSpPr>
        <p:grpSpPr>
          <a:xfrm>
            <a:off x="7428240" y="3160800"/>
            <a:ext cx="1080360" cy="430920"/>
            <a:chOff x="7428240" y="3160800"/>
            <a:chExt cx="1080360" cy="430920"/>
          </a:xfrm>
        </p:grpSpPr>
        <p:sp>
          <p:nvSpPr>
            <p:cNvPr id="133" name="Rectangle 13"/>
            <p:cNvSpPr/>
            <p:nvPr/>
          </p:nvSpPr>
          <p:spPr>
            <a:xfrm>
              <a:off x="7428240" y="3160800"/>
              <a:ext cx="1079280" cy="4309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4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5 de moins</a:t>
              </a:r>
              <a:endParaRPr lang="fr-FR" sz="1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134" name="Connecteur droit avec flèche 16"/>
            <p:cNvCxnSpPr/>
            <p:nvPr/>
          </p:nvCxnSpPr>
          <p:spPr>
            <a:xfrm>
              <a:off x="7428240" y="3467520"/>
              <a:ext cx="1080720" cy="720"/>
            </a:xfrm>
            <a:prstGeom prst="straightConnector1">
              <a:avLst/>
            </a:prstGeom>
            <a:ln w="127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</p:spPr>
        </p:cxnSp>
      </p:grpSp>
      <p:sp>
        <p:nvSpPr>
          <p:cNvPr id="135" name="ZoneTexte 21"/>
          <p:cNvSpPr/>
          <p:nvPr/>
        </p:nvSpPr>
        <p:spPr>
          <a:xfrm>
            <a:off x="5940000" y="4102920"/>
            <a:ext cx="17434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28 – 5 =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ZoneTexte 22"/>
          <p:cNvSpPr/>
          <p:nvPr/>
        </p:nvSpPr>
        <p:spPr>
          <a:xfrm>
            <a:off x="7347600" y="4093560"/>
            <a:ext cx="93204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23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 :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Bulle narrative : ronde 4"/>
          <p:cNvSpPr/>
          <p:nvPr/>
        </p:nvSpPr>
        <p:spPr>
          <a:xfrm>
            <a:off x="0" y="957600"/>
            <a:ext cx="4859640" cy="3362040"/>
          </a:xfrm>
          <a:custGeom>
            <a:avLst/>
            <a:gdLst>
              <a:gd name="textAreaLeft" fmla="*/ 0 w 4859640"/>
              <a:gd name="textAreaRight" fmla="*/ 4860360 w 4859640"/>
              <a:gd name="textAreaTop" fmla="*/ 0 h 3362040"/>
              <a:gd name="textAreaBottom" fmla="*/ 3362760 h 3362040"/>
            </a:gdLst>
            <a:ahLst/>
            <a:cxnLst/>
            <a:rect l="textAreaLeft" t="textAreaTop" r="textAreaRight" b="textAreaBottom"/>
            <a:pathLst>
              <a:path w="7941346" h="4091268">
                <a:moveTo>
                  <a:pt x="2433448" y="4091268"/>
                </a:moveTo>
                <a:lnTo>
                  <a:pt x="1554698" y="3519250"/>
                </a:lnTo>
                <a:cubicBezTo>
                  <a:pt x="-864705" y="2825821"/>
                  <a:pt x="44268" y="950279"/>
                  <a:pt x="923967" y="419315"/>
                </a:cubicBezTo>
                <a:cubicBezTo>
                  <a:pt x="1803666" y="-111649"/>
                  <a:pt x="5851231" y="-136233"/>
                  <a:pt x="6832895" y="333467"/>
                </a:cubicBezTo>
                <a:cubicBezTo>
                  <a:pt x="7814559" y="803167"/>
                  <a:pt x="8745304" y="2334128"/>
                  <a:pt x="6813950" y="3237514"/>
                </a:cubicBezTo>
                <a:cubicBezTo>
                  <a:pt x="6004394" y="3616182"/>
                  <a:pt x="3101596" y="3566519"/>
                  <a:pt x="1984853" y="3483201"/>
                </a:cubicBezTo>
                <a:lnTo>
                  <a:pt x="2433448" y="409126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 Le livreur a transporté 75 colis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le matin et 18 colis l’après-midi.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  Combien de colis a-t-il transportés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     dans la journée ?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Bulle narrative : ronde 5"/>
          <p:cNvSpPr/>
          <p:nvPr/>
        </p:nvSpPr>
        <p:spPr>
          <a:xfrm>
            <a:off x="4320000" y="3006000"/>
            <a:ext cx="4865760" cy="3473640"/>
          </a:xfrm>
          <a:custGeom>
            <a:avLst/>
            <a:gdLst>
              <a:gd name="textAreaLeft" fmla="*/ 0 w 4865760"/>
              <a:gd name="textAreaRight" fmla="*/ 4866480 w 4865760"/>
              <a:gd name="textAreaTop" fmla="*/ 0 h 3473640"/>
              <a:gd name="textAreaBottom" fmla="*/ 3474360 h 3473640"/>
            </a:gdLst>
            <a:ahLst/>
            <a:cxnLst/>
            <a:rect l="textAreaLeft" t="textAreaTop" r="textAreaRight" b="textAreaBottom"/>
            <a:pathLst>
              <a:path w="7941346" h="4091268">
                <a:moveTo>
                  <a:pt x="2433448" y="4091268"/>
                </a:moveTo>
                <a:lnTo>
                  <a:pt x="1554698" y="3519250"/>
                </a:lnTo>
                <a:cubicBezTo>
                  <a:pt x="-864705" y="2825821"/>
                  <a:pt x="44268" y="950279"/>
                  <a:pt x="923967" y="419315"/>
                </a:cubicBezTo>
                <a:cubicBezTo>
                  <a:pt x="1803666" y="-111649"/>
                  <a:pt x="5851231" y="-136233"/>
                  <a:pt x="6832895" y="333467"/>
                </a:cubicBezTo>
                <a:cubicBezTo>
                  <a:pt x="7814559" y="803167"/>
                  <a:pt x="8745304" y="2334128"/>
                  <a:pt x="6813950" y="3237514"/>
                </a:cubicBezTo>
                <a:cubicBezTo>
                  <a:pt x="6004394" y="3616182"/>
                  <a:pt x="3101596" y="3566519"/>
                  <a:pt x="1984853" y="3483201"/>
                </a:cubicBezTo>
                <a:lnTo>
                  <a:pt x="2433448" y="409126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 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   Le livreur a transporté 75 colis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 le matin et 10 colis de plus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 l’après-midi.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   Combien de colis a-t-il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    transportés l’après-midi ?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Connecteur droit 139"/>
          <p:cNvSpPr/>
          <p:nvPr/>
        </p:nvSpPr>
        <p:spPr>
          <a:xfrm flipH="1">
            <a:off x="2160000" y="540000"/>
            <a:ext cx="4680000" cy="612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120000" rIns="108000" bIns="612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180000" y="5644800"/>
            <a:ext cx="1259640" cy="654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740000" y="2340000"/>
            <a:ext cx="1259640" cy="654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3" name="Image 15"/>
          <p:cNvPicPr/>
          <p:nvPr/>
        </p:nvPicPr>
        <p:blipFill>
          <a:blip r:embed="rId2"/>
          <a:srcRect t="32882" r="58830" b="32436"/>
          <a:stretch/>
        </p:blipFill>
        <p:spPr>
          <a:xfrm>
            <a:off x="7545600" y="360000"/>
            <a:ext cx="1598040" cy="143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537120" y="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Rectangle : coins arrondis 7"/>
          <p:cNvSpPr/>
          <p:nvPr/>
        </p:nvSpPr>
        <p:spPr>
          <a:xfrm>
            <a:off x="3358800" y="1240200"/>
            <a:ext cx="545040" cy="5450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Rectangle : coins arrondis 9"/>
          <p:cNvSpPr/>
          <p:nvPr/>
        </p:nvSpPr>
        <p:spPr>
          <a:xfrm>
            <a:off x="3420000" y="2690280"/>
            <a:ext cx="544680" cy="5450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Rectangle : coins arrondis 11"/>
          <p:cNvSpPr/>
          <p:nvPr/>
        </p:nvSpPr>
        <p:spPr>
          <a:xfrm>
            <a:off x="3420000" y="4140000"/>
            <a:ext cx="539640" cy="5396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Rectangle : coins arrondis 12"/>
          <p:cNvSpPr/>
          <p:nvPr/>
        </p:nvSpPr>
        <p:spPr>
          <a:xfrm>
            <a:off x="3457800" y="5400000"/>
            <a:ext cx="539640" cy="5396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ZoneTexte 23"/>
          <p:cNvSpPr/>
          <p:nvPr/>
        </p:nvSpPr>
        <p:spPr>
          <a:xfrm>
            <a:off x="275400" y="1095480"/>
            <a:ext cx="2964240" cy="82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nombre de colis au total.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ZoneTexte 24"/>
          <p:cNvSpPr/>
          <p:nvPr/>
        </p:nvSpPr>
        <p:spPr>
          <a:xfrm>
            <a:off x="213120" y="2238840"/>
            <a:ext cx="356652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 le problème.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Connecteur droit 151"/>
          <p:cNvSpPr/>
          <p:nvPr/>
        </p:nvSpPr>
        <p:spPr>
          <a:xfrm>
            <a:off x="4500000" y="977040"/>
            <a:ext cx="360" cy="56829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5682960" rIns="108000" bIns="568296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153" name="Image 4"/>
          <p:cNvPicPr/>
          <p:nvPr/>
        </p:nvPicPr>
        <p:blipFill>
          <a:blip r:embed="rId2"/>
          <a:srcRect r="33990" b="49780"/>
          <a:stretch/>
        </p:blipFill>
        <p:spPr>
          <a:xfrm>
            <a:off x="3904560" y="1080000"/>
            <a:ext cx="1675440" cy="863640"/>
          </a:xfrm>
          <a:prstGeom prst="rect">
            <a:avLst/>
          </a:prstGeom>
          <a:ln w="0">
            <a:noFill/>
          </a:ln>
        </p:spPr>
      </p:pic>
      <p:pic>
        <p:nvPicPr>
          <p:cNvPr id="154" name="Image 17"/>
          <p:cNvPicPr/>
          <p:nvPr/>
        </p:nvPicPr>
        <p:blipFill>
          <a:blip r:embed="rId3"/>
          <a:srcRect r="35587" b="49886"/>
          <a:stretch/>
        </p:blipFill>
        <p:spPr>
          <a:xfrm>
            <a:off x="3965040" y="2556000"/>
            <a:ext cx="1611000" cy="863640"/>
          </a:xfrm>
          <a:prstGeom prst="rect">
            <a:avLst/>
          </a:prstGeom>
          <a:ln w="0">
            <a:noFill/>
          </a:ln>
        </p:spPr>
      </p:pic>
      <p:pic>
        <p:nvPicPr>
          <p:cNvPr id="155" name="Image 18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3960000" y="3935160"/>
            <a:ext cx="1583640" cy="863640"/>
          </a:xfrm>
          <a:prstGeom prst="rect">
            <a:avLst/>
          </a:prstGeom>
          <a:ln w="0">
            <a:noFill/>
          </a:ln>
        </p:spPr>
      </p:pic>
      <p:pic>
        <p:nvPicPr>
          <p:cNvPr id="156" name="Image 20"/>
          <p:cNvPicPr/>
          <p:nvPr/>
        </p:nvPicPr>
        <p:blipFill>
          <a:blip r:embed="rId5"/>
          <a:srcRect t="683" b="683"/>
          <a:stretch/>
        </p:blipFill>
        <p:spPr>
          <a:xfrm>
            <a:off x="3997800" y="5220000"/>
            <a:ext cx="1581840" cy="863640"/>
          </a:xfrm>
          <a:prstGeom prst="rect">
            <a:avLst/>
          </a:prstGeom>
          <a:ln w="0">
            <a:noFill/>
          </a:ln>
        </p:spPr>
      </p:pic>
      <p:sp>
        <p:nvSpPr>
          <p:cNvPr id="157" name="ZoneTexte 25"/>
          <p:cNvSpPr/>
          <p:nvPr/>
        </p:nvSpPr>
        <p:spPr>
          <a:xfrm>
            <a:off x="5580360" y="1122840"/>
            <a:ext cx="3599640" cy="82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nombre de colis de l’après-midi.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ZoneTexte 26"/>
          <p:cNvSpPr/>
          <p:nvPr/>
        </p:nvSpPr>
        <p:spPr>
          <a:xfrm>
            <a:off x="5580000" y="2238840"/>
            <a:ext cx="3563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1440000" y="6202800"/>
            <a:ext cx="1259640" cy="654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Rectangle 159"/>
          <p:cNvSpPr/>
          <p:nvPr/>
        </p:nvSpPr>
        <p:spPr>
          <a:xfrm>
            <a:off x="6660000" y="6202800"/>
            <a:ext cx="1259640" cy="654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Rectangle 11"/>
          <p:cNvSpPr/>
          <p:nvPr/>
        </p:nvSpPr>
        <p:spPr>
          <a:xfrm>
            <a:off x="180360" y="2737080"/>
            <a:ext cx="3239280" cy="4309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chemeClr val="lt1"/>
                </a:solidFill>
                <a:latin typeface="Calibri"/>
                <a:ea typeface="DejaVu Sans"/>
              </a:rPr>
              <a:t>Total ?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Rectangle 12"/>
          <p:cNvSpPr/>
          <p:nvPr/>
        </p:nvSpPr>
        <p:spPr>
          <a:xfrm>
            <a:off x="180360" y="3168720"/>
            <a:ext cx="1605600" cy="4309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chemeClr val="lt1"/>
                </a:solidFill>
                <a:latin typeface="Calibri"/>
                <a:ea typeface="DejaVu Sans"/>
              </a:rPr>
              <a:t>75 matin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Rectangle 15"/>
          <p:cNvSpPr/>
          <p:nvPr/>
        </p:nvSpPr>
        <p:spPr>
          <a:xfrm>
            <a:off x="1786680" y="3166560"/>
            <a:ext cx="1632960" cy="4309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chemeClr val="lt1"/>
                </a:solidFill>
                <a:latin typeface="Calibri"/>
                <a:ea typeface="DejaVu Sans"/>
              </a:rPr>
              <a:t>18 après-midi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ZoneTexte 28"/>
          <p:cNvSpPr/>
          <p:nvPr/>
        </p:nvSpPr>
        <p:spPr>
          <a:xfrm>
            <a:off x="180000" y="4222800"/>
            <a:ext cx="51865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75 + 18 = …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ZoneTexte 29"/>
          <p:cNvSpPr/>
          <p:nvPr/>
        </p:nvSpPr>
        <p:spPr>
          <a:xfrm>
            <a:off x="1849680" y="4213440"/>
            <a:ext cx="66996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83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ZoneTexte 33"/>
          <p:cNvSpPr/>
          <p:nvPr/>
        </p:nvSpPr>
        <p:spPr>
          <a:xfrm>
            <a:off x="720000" y="5299560"/>
            <a:ext cx="2519640" cy="82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a transporté 83 colis.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Rectangle 16"/>
          <p:cNvSpPr/>
          <p:nvPr/>
        </p:nvSpPr>
        <p:spPr>
          <a:xfrm>
            <a:off x="5830920" y="2730600"/>
            <a:ext cx="2790720" cy="4309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chemeClr val="lt1"/>
                </a:solidFill>
                <a:latin typeface="Calibri"/>
                <a:ea typeface="DejaVu Sans"/>
              </a:rPr>
              <a:t>Après-midi ?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Rectangle 17"/>
          <p:cNvSpPr/>
          <p:nvPr/>
        </p:nvSpPr>
        <p:spPr>
          <a:xfrm>
            <a:off x="5830920" y="3162240"/>
            <a:ext cx="1605600" cy="4309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chemeClr val="lt1"/>
                </a:solidFill>
                <a:latin typeface="Calibri"/>
                <a:ea typeface="DejaVu Sans"/>
              </a:rPr>
              <a:t>75 matin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69" name="Groupe 1"/>
          <p:cNvGrpSpPr/>
          <p:nvPr/>
        </p:nvGrpSpPr>
        <p:grpSpPr>
          <a:xfrm>
            <a:off x="7542360" y="3195360"/>
            <a:ext cx="1080360" cy="430920"/>
            <a:chOff x="7542360" y="3195360"/>
            <a:chExt cx="1080360" cy="430920"/>
          </a:xfrm>
        </p:grpSpPr>
        <p:sp>
          <p:nvSpPr>
            <p:cNvPr id="170" name="Rectangle 18"/>
            <p:cNvSpPr/>
            <p:nvPr/>
          </p:nvSpPr>
          <p:spPr>
            <a:xfrm>
              <a:off x="7542360" y="3195360"/>
              <a:ext cx="1079280" cy="4309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4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+ 10 </a:t>
              </a:r>
              <a:endParaRPr lang="fr-FR" sz="1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171" name="Connecteur droit avec flèche 1"/>
            <p:cNvCxnSpPr/>
            <p:nvPr/>
          </p:nvCxnSpPr>
          <p:spPr>
            <a:xfrm>
              <a:off x="7542360" y="3502080"/>
              <a:ext cx="1080720" cy="720"/>
            </a:xfrm>
            <a:prstGeom prst="straightConnector1">
              <a:avLst/>
            </a:prstGeom>
            <a:ln w="127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</p:spPr>
        </p:cxnSp>
      </p:grpSp>
      <p:sp>
        <p:nvSpPr>
          <p:cNvPr id="172" name="ZoneTexte 30"/>
          <p:cNvSpPr/>
          <p:nvPr/>
        </p:nvSpPr>
        <p:spPr>
          <a:xfrm>
            <a:off x="5940000" y="4204080"/>
            <a:ext cx="51865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75 + 10 = …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ZoneTexte 31"/>
          <p:cNvSpPr/>
          <p:nvPr/>
        </p:nvSpPr>
        <p:spPr>
          <a:xfrm>
            <a:off x="7609680" y="4194720"/>
            <a:ext cx="66996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85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ZoneTexte 27"/>
          <p:cNvSpPr/>
          <p:nvPr/>
        </p:nvSpPr>
        <p:spPr>
          <a:xfrm>
            <a:off x="6300000" y="5299560"/>
            <a:ext cx="2519640" cy="82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a transporté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85 colis.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481</Words>
  <Application>Microsoft Office PowerPoint</Application>
  <PresentationFormat>Affichage à l'écran (4:3)</PresentationFormat>
  <Paragraphs>116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Calibri</vt:lpstr>
      <vt:lpstr>Cursive standard</vt:lpstr>
      <vt:lpstr>Symbol</vt:lpstr>
      <vt:lpstr>Webdings</vt:lpstr>
      <vt:lpstr>Wingdings</vt:lpstr>
      <vt:lpstr>Thème Office</vt:lpstr>
      <vt:lpstr>Présentation PowerPoint</vt:lpstr>
      <vt:lpstr>Cherchez la solution au problème :</vt:lpstr>
      <vt:lpstr>Je cherche en suivant les 4 étapes :</vt:lpstr>
      <vt:lpstr>Cherchez la solution au problème :</vt:lpstr>
      <vt:lpstr>Je cherche en suivant les 4 étapes :</vt:lpstr>
      <vt:lpstr>Cherchez la solution au problème :</vt:lpstr>
      <vt:lpstr>Je cherche en suivant les 4 étapes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100</cp:revision>
  <dcterms:created xsi:type="dcterms:W3CDTF">2023-02-07T14:55:57Z</dcterms:created>
  <dcterms:modified xsi:type="dcterms:W3CDTF">2026-07-19T14:41:17Z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8</vt:i4>
  </property>
</Properties>
</file>