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13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13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2200" cy="6526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1800000" y="2520000"/>
            <a:ext cx="575928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Je sais ajouter 8, 18, 28, ou 38 à un nombre.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88" name="Image 14"/>
          <p:cNvPicPr/>
          <p:nvPr/>
        </p:nvPicPr>
        <p:blipFill>
          <a:blip r:embed="rId2"/>
          <a:stretch/>
        </p:blipFill>
        <p:spPr>
          <a:xfrm>
            <a:off x="3654360" y="5713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3" name="ZoneTexte 16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421 + 18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64" name="Rectangle : coins arrondis 163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5" name="Rectangle : coins arrondis 164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6" name="Connecteur droit 165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7" name="PlaceHolder 16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8" name="ZoneTexte 18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439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69" name="ZoneTexte 19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70" name="Accolade fermante 2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9F8AC1C-83D5-8B2D-BE82-F61FEB88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4" name="ZoneTexte 20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600 + 18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75" name="Rectangle : coins arrondis 174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6" name="Rectangle : coins arrondis 175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7" name="Connecteur droit 176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A7B0812-A411-FF50-9491-37732F554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0" name="ZoneTexte 21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600 + 18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81" name="Rectangle : coins arrondis 180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2" name="Rectangle : coins arrondis 181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3" name="Connecteur droit 182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PlaceHolder 20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5" name="ZoneTexte 22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618</a:t>
            </a:r>
            <a:endParaRPr lang="fr-FR" sz="6000" b="0" strike="noStrike" spc="-1">
              <a:latin typeface="Arial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B87903F-B221-4514-7F2E-03D5BECD7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9" name="ZoneTexte 23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604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90" name="Rectangle : coins arrondis 189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1" name="Rectangle : coins arrondis 190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2" name="Connecteur droit 191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4C56954-979D-19EC-D330-58820ECC1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95" name="ZoneTexte 25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604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96" name="Rectangle : coins arrondis 195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7" name="Rectangle : coins arrondis 196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8" name="Connecteur droit 197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9" name="PlaceHolder 24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0" name="ZoneTexte 27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632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01" name="ZoneTexte 28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02" name="Accolade fermante 4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1A8EC14-A962-B3AC-062D-F6508F8E8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06" name="ZoneTexte 29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377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07" name="Rectangle : coins arrondis 206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8" name="Rectangle : coins arrondis 207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9" name="Connecteur droit 208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4FE0EC7-D686-BF58-C05B-18A6FDA66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2" name="ZoneTexte 30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377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13" name="Rectangle : coins arrondis 212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4" name="Rectangle : coins arrondis 213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5" name="Connecteur droit 214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6" name="PlaceHolder 28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7" name="ZoneTexte 31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405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18" name="ZoneTexte 33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19" name="Accolade fermante 5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C270275-5585-C59E-2097-43B992026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3" name="ZoneTexte 34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525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24" name="Rectangle : coins arrondis 223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5" name="Rectangle : coins arrondis 224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6" name="Connecteur droit 225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988F47A-7A4D-45D0-1DA6-019E2747A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9" name="ZoneTexte 36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525 + 28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30" name="Rectangle : coins arrondis 229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1" name="Rectangle : coins arrondis 230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2" name="Connecteur droit 231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PlaceHolder 32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4" name="ZoneTexte 37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553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35" name="ZoneTexte 38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36" name="Accolade fermante 6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17FB601-329E-E458-2BF5-4AA9F3D07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9/10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40" name="ZoneTexte 39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612 + 38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41" name="Rectangle : coins arrondis 240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2" name="Rectangle : coins arrondis 241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3" name="Connecteur droit 242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4464F34-6F66-BEF9-FBBA-6874AADDD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36280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Observe la stratégie pour ajouter 8 à un nombre.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0" name="Zone de texte 2"/>
          <p:cNvSpPr/>
          <p:nvPr/>
        </p:nvSpPr>
        <p:spPr>
          <a:xfrm>
            <a:off x="4572000" y="1280160"/>
            <a:ext cx="3971880" cy="62352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36 </a:t>
            </a:r>
            <a:r>
              <a:rPr lang="fr-FR" sz="3600" b="0" strike="noStrike" spc="-1">
                <a:solidFill>
                  <a:srgbClr val="0070C0"/>
                </a:solidFill>
                <a:latin typeface="Calibri"/>
                <a:ea typeface="Calibri"/>
              </a:rPr>
              <a:t>+ 10 – 2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Calibri"/>
              </a:rPr>
              <a:t>44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1" name="ZoneTexte 9"/>
          <p:cNvSpPr/>
          <p:nvPr/>
        </p:nvSpPr>
        <p:spPr>
          <a:xfrm>
            <a:off x="2700000" y="1274400"/>
            <a:ext cx="1978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 +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8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92" name="ZoneTexte 10"/>
          <p:cNvSpPr/>
          <p:nvPr/>
        </p:nvSpPr>
        <p:spPr>
          <a:xfrm>
            <a:off x="5914080" y="3252600"/>
            <a:ext cx="9093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808080"/>
                </a:solidFill>
                <a:latin typeface="Calibri"/>
                <a:ea typeface="DejaVu Sans"/>
              </a:rPr>
              <a:t>46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93" name="Flèche : courbe vers le haut 11"/>
          <p:cNvSpPr/>
          <p:nvPr/>
        </p:nvSpPr>
        <p:spPr>
          <a:xfrm>
            <a:off x="2689560" y="3937320"/>
            <a:ext cx="3505320" cy="73260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Flèche : courbe vers le haut 12"/>
          <p:cNvSpPr/>
          <p:nvPr/>
        </p:nvSpPr>
        <p:spPr>
          <a:xfrm flipH="1">
            <a:off x="5586840" y="3933720"/>
            <a:ext cx="567360" cy="27540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ZoneTexte 13"/>
          <p:cNvSpPr/>
          <p:nvPr/>
        </p:nvSpPr>
        <p:spPr>
          <a:xfrm rot="10800000" flipH="1" flipV="1">
            <a:off x="3722400" y="4303800"/>
            <a:ext cx="13021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>
              <a:lnSpc>
                <a:spcPct val="100000"/>
              </a:lnSpc>
            </a:pPr>
            <a:r>
              <a:rPr lang="fr-FR" sz="1800" b="0" strike="noStrike" spc="-1">
                <a:solidFill>
                  <a:srgbClr val="0070C0"/>
                </a:solidFill>
                <a:latin typeface="Calibri"/>
                <a:ea typeface="DejaVu Sans"/>
              </a:rPr>
              <a:t>+ 10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96" name="ZoneTexte 15"/>
          <p:cNvSpPr/>
          <p:nvPr/>
        </p:nvSpPr>
        <p:spPr>
          <a:xfrm>
            <a:off x="5402160" y="3263760"/>
            <a:ext cx="5349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44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97" name="ZoneTexte 17"/>
          <p:cNvSpPr/>
          <p:nvPr/>
        </p:nvSpPr>
        <p:spPr>
          <a:xfrm rot="10800000" flipV="1">
            <a:off x="5729040" y="3862440"/>
            <a:ext cx="4676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1800" b="0" strike="noStrike" spc="-1">
                <a:solidFill>
                  <a:srgbClr val="0070C0"/>
                </a:solidFill>
                <a:latin typeface="Calibri"/>
                <a:ea typeface="DejaVu Sans"/>
              </a:rPr>
              <a:t>- 2</a:t>
            </a:r>
            <a:endParaRPr lang="fr-FR" sz="1800" b="0" strike="noStrike" spc="-1">
              <a:latin typeface="Arial"/>
            </a:endParaRPr>
          </a:p>
        </p:txBody>
      </p:sp>
      <p:cxnSp>
        <p:nvCxnSpPr>
          <p:cNvPr id="98" name="Connecteur droit 23"/>
          <p:cNvCxnSpPr/>
          <p:nvPr/>
        </p:nvCxnSpPr>
        <p:spPr>
          <a:xfrm>
            <a:off x="2719080" y="3502440"/>
            <a:ext cx="1800" cy="3618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99" name="ZoneTexte 24"/>
          <p:cNvSpPr/>
          <p:nvPr/>
        </p:nvSpPr>
        <p:spPr>
          <a:xfrm>
            <a:off x="2460600" y="3264480"/>
            <a:ext cx="51588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36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100" name="Flèche : courbe vers le haut 25"/>
          <p:cNvSpPr/>
          <p:nvPr/>
        </p:nvSpPr>
        <p:spPr>
          <a:xfrm flipV="1">
            <a:off x="2719080" y="2549520"/>
            <a:ext cx="2940120" cy="71568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ZoneTexte 26"/>
          <p:cNvSpPr/>
          <p:nvPr/>
        </p:nvSpPr>
        <p:spPr>
          <a:xfrm rot="10800000" flipH="1" flipV="1">
            <a:off x="3925800" y="2203560"/>
            <a:ext cx="74448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fr-FR" sz="2000" b="1" strike="noStrike" spc="-1">
                <a:solidFill>
                  <a:srgbClr val="FF0000"/>
                </a:solidFill>
                <a:latin typeface="Calibri"/>
                <a:ea typeface="DejaVu Sans"/>
              </a:rPr>
              <a:t>+ 8</a:t>
            </a:r>
            <a:endParaRPr lang="fr-FR" sz="2000" b="0" strike="noStrike" spc="-1">
              <a:latin typeface="Arial"/>
            </a:endParaRPr>
          </a:p>
        </p:txBody>
      </p:sp>
      <p:cxnSp>
        <p:nvCxnSpPr>
          <p:cNvPr id="102" name="Connecteur droit 27"/>
          <p:cNvCxnSpPr/>
          <p:nvPr/>
        </p:nvCxnSpPr>
        <p:spPr>
          <a:xfrm>
            <a:off x="5670360" y="3682440"/>
            <a:ext cx="1800" cy="1818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3" name="Connecteur droit 28"/>
          <p:cNvCxnSpPr/>
          <p:nvPr/>
        </p:nvCxnSpPr>
        <p:spPr>
          <a:xfrm>
            <a:off x="6157440" y="3694320"/>
            <a:ext cx="1800" cy="1818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4" name="Connecteur droit 29"/>
          <p:cNvCxnSpPr/>
          <p:nvPr/>
        </p:nvCxnSpPr>
        <p:spPr>
          <a:xfrm>
            <a:off x="2346840" y="3855240"/>
            <a:ext cx="4276440" cy="180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05" name="ZoneTexte 32"/>
          <p:cNvSpPr/>
          <p:nvPr/>
        </p:nvSpPr>
        <p:spPr>
          <a:xfrm>
            <a:off x="1080000" y="5100840"/>
            <a:ext cx="69451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C00000"/>
                </a:solidFill>
                <a:latin typeface="Calibri"/>
                <a:ea typeface="DejaVu Sans"/>
              </a:rPr>
              <a:t>Pour ajouter 8 à un nombre</a:t>
            </a: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, on ajoute 10, c’est-à-dire une dizaine, puis on soustrait 2.</a:t>
            </a:r>
            <a:endParaRPr lang="fr-FR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9/10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46" name="ZoneTexte 40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612 + 38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47" name="Rectangle : coins arrondis 246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8" name="Rectangle : coins arrondis 247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9" name="Connecteur droit 248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PlaceHolder 36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1" name="ZoneTexte 41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650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52" name="ZoneTexte 42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53" name="Accolade fermante 7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4B035DA-DDB8-FC4A-4DD6-0B327CC22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8280000" y="6490080"/>
            <a:ext cx="86220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10/10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7" name="ZoneTexte 43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585 + 38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58" name="Rectangle : coins arrondis 257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9" name="Rectangle : coins arrondis 258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0" name="Connecteur droit 259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AE22507-EBEF-5AA0-EFF5-4AC5BE2C3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/>
          </p:nvPr>
        </p:nvSpPr>
        <p:spPr>
          <a:xfrm>
            <a:off x="8280000" y="6490080"/>
            <a:ext cx="86220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10/10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63" name="ZoneTexte 44"/>
          <p:cNvSpPr/>
          <p:nvPr/>
        </p:nvSpPr>
        <p:spPr>
          <a:xfrm>
            <a:off x="180000" y="187596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585 + 38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64" name="Rectangle : coins arrondis 263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5" name="Rectangle : coins arrondis 264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6" name="Connecteur droit 265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PlaceHolder 40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8" name="ZoneTexte 45"/>
          <p:cNvSpPr/>
          <p:nvPr/>
        </p:nvSpPr>
        <p:spPr>
          <a:xfrm>
            <a:off x="342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623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269" name="ZoneTexte 46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270" name="Accolade fermante 8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068A2AB-C856-03B3-1602-23407757B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09" name="ZoneTexte 5"/>
          <p:cNvSpPr/>
          <p:nvPr/>
        </p:nvSpPr>
        <p:spPr>
          <a:xfrm>
            <a:off x="108000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91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10" name="Rectangle : coins arrondis 109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1" name="Rectangle : coins arrondis 110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2" name="Connecteur droit 111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CA7378-2A16-D661-B065-2E8D1B72F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4" name="ZoneTexte 4"/>
          <p:cNvSpPr/>
          <p:nvPr/>
        </p:nvSpPr>
        <p:spPr>
          <a:xfrm>
            <a:off x="72072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91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15" name="Rectangle : coins arrondis 114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6" name="Rectangle : coins arrondis 115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17" name="Connecteur droit 116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PlaceHolder 8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19" name="ZoneTexte 6"/>
          <p:cNvSpPr/>
          <p:nvPr/>
        </p:nvSpPr>
        <p:spPr>
          <a:xfrm>
            <a:off x="324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99</a:t>
            </a:r>
            <a:endParaRPr lang="fr-FR" sz="6000" b="0" strike="noStrike" spc="-1">
              <a:latin typeface="Arial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A668492-B6AC-2168-44A5-32E05B5D0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3" name="ZoneTexte 2"/>
          <p:cNvSpPr/>
          <p:nvPr/>
        </p:nvSpPr>
        <p:spPr>
          <a:xfrm>
            <a:off x="77544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136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24" name="Rectangle : coins arrondis 123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5" name="Rectangle : coins arrondis 124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6" name="Connecteur droit 125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D324DC3-EA87-59F2-CBEA-2ED5E15E2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9" name="ZoneTexte 35"/>
          <p:cNvSpPr/>
          <p:nvPr/>
        </p:nvSpPr>
        <p:spPr>
          <a:xfrm>
            <a:off x="36072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136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30" name="Rectangle : coins arrondis 129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 : coins arrondis 130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2" name="Connecteur droit 131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3" name="PlaceHolder 3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4" name="ZoneTexte 1"/>
          <p:cNvSpPr/>
          <p:nvPr/>
        </p:nvSpPr>
        <p:spPr>
          <a:xfrm>
            <a:off x="324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144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35" name="ZoneTexte 3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36" name="Accolade fermante 1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EFA2EF4-4B3E-66EB-8DE2-703D9D5C1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40" name="ZoneTexte 7"/>
          <p:cNvSpPr/>
          <p:nvPr/>
        </p:nvSpPr>
        <p:spPr>
          <a:xfrm>
            <a:off x="77544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263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41" name="Rectangle : coins arrondis 140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2" name="Rectangle : coins arrondis 141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3" name="Connecteur droit 142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BC81AED-7C45-4261-C42B-24370E722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46" name="ZoneTexte 8"/>
          <p:cNvSpPr/>
          <p:nvPr/>
        </p:nvSpPr>
        <p:spPr>
          <a:xfrm>
            <a:off x="360720" y="1875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263 + 8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47" name="Rectangle : coins arrondis 146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8" name="Rectangle : coins arrondis 147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9" name="Connecteur droit 148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PlaceHolder 12"/>
          <p:cNvSpPr/>
          <p:nvPr/>
        </p:nvSpPr>
        <p:spPr>
          <a:xfrm>
            <a:off x="588600" y="367920"/>
            <a:ext cx="2291040" cy="5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1000" lnSpcReduction="10000"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1" name="ZoneTexte 11"/>
          <p:cNvSpPr/>
          <p:nvPr/>
        </p:nvSpPr>
        <p:spPr>
          <a:xfrm>
            <a:off x="3240000" y="1875960"/>
            <a:ext cx="139500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0000"/>
                </a:solidFill>
                <a:latin typeface="Calibri"/>
                <a:ea typeface="DejaVu Sans"/>
              </a:rPr>
              <a:t>271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52" name="ZoneTexte 12"/>
          <p:cNvSpPr/>
          <p:nvPr/>
        </p:nvSpPr>
        <p:spPr>
          <a:xfrm>
            <a:off x="1571760" y="3020040"/>
            <a:ext cx="1847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lang="fr-FR" sz="4400" b="0" strike="noStrike" spc="-1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lang="fr-FR" sz="4400" b="0" strike="noStrike" spc="-1">
              <a:latin typeface="Arial"/>
            </a:endParaRPr>
          </a:p>
        </p:txBody>
      </p:sp>
      <p:sp>
        <p:nvSpPr>
          <p:cNvPr id="153" name="Accolade fermante 3"/>
          <p:cNvSpPr/>
          <p:nvPr/>
        </p:nvSpPr>
        <p:spPr>
          <a:xfrm rot="16200000">
            <a:off x="2252160" y="2207880"/>
            <a:ext cx="382320" cy="164700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F3BA7DF-F394-9EB4-28C2-3D660D251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19644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Recopie et 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4/10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7" name="ZoneTexte 14"/>
          <p:cNvSpPr/>
          <p:nvPr/>
        </p:nvSpPr>
        <p:spPr>
          <a:xfrm>
            <a:off x="360000" y="1875960"/>
            <a:ext cx="347436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6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421 + 18 = </a:t>
            </a:r>
            <a:endParaRPr lang="fr-FR" sz="6000" b="0" strike="noStrike" spc="-1">
              <a:latin typeface="Arial"/>
            </a:endParaRPr>
          </a:p>
        </p:txBody>
      </p:sp>
      <p:sp>
        <p:nvSpPr>
          <p:cNvPr id="158" name="Rectangle : coins arrondis 157"/>
          <p:cNvSpPr/>
          <p:nvPr/>
        </p:nvSpPr>
        <p:spPr>
          <a:xfrm>
            <a:off x="3785400" y="3733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9" name="Rectangle : coins arrondis 158"/>
          <p:cNvSpPr/>
          <p:nvPr/>
        </p:nvSpPr>
        <p:spPr>
          <a:xfrm>
            <a:off x="7889400" y="36000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0" name="Connecteur droit 159"/>
          <p:cNvSpPr/>
          <p:nvPr/>
        </p:nvSpPr>
        <p:spPr>
          <a:xfrm flipV="1">
            <a:off x="4860000" y="367920"/>
            <a:ext cx="360" cy="647208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7AC95AF-E5E9-E847-F898-19AF3CBDD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884" y="1304453"/>
            <a:ext cx="4305521" cy="511201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299</Words>
  <Application>Microsoft Office PowerPoint</Application>
  <PresentationFormat>Affichage à l'écran (4:3)</PresentationFormat>
  <Paragraphs>130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Calibri</vt:lpstr>
      <vt:lpstr>Symbol</vt:lpstr>
      <vt:lpstr>Webdings</vt:lpstr>
      <vt:lpstr>Wingdings</vt:lpstr>
      <vt:lpstr>Thème Office</vt:lpstr>
      <vt:lpstr>Office Theme</vt:lpstr>
      <vt:lpstr>Présentation PowerPoint</vt:lpstr>
      <vt:lpstr>Observe la stratégie pour ajouter 8 à un nombre. 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  <vt:lpstr>Recopie et calcule.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</dc:creator>
  <dc:description/>
  <cp:lastModifiedBy>Nicolas Pinel</cp:lastModifiedBy>
  <cp:revision>58</cp:revision>
  <dcterms:created xsi:type="dcterms:W3CDTF">2023-02-07T14:55:57Z</dcterms:created>
  <dcterms:modified xsi:type="dcterms:W3CDTF">2026-07-19T15:20:09Z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