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18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18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440" cy="54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30120"/>
            <a:ext cx="9142560" cy="65264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ZoneTexte 5"/>
          <p:cNvSpPr/>
          <p:nvPr/>
        </p:nvSpPr>
        <p:spPr>
          <a:xfrm>
            <a:off x="1800000" y="2340000"/>
            <a:ext cx="5758920" cy="295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pos="0" algn="l"/>
              </a:tabLst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Je sais comparer des nombres supérieurs à 1 000.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pos="0" algn="l"/>
              </a:tabLst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sais comparer des fractions.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6"/>
          <p:cNvPicPr/>
          <p:nvPr/>
        </p:nvPicPr>
        <p:blipFill>
          <a:blip r:embed="rId2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0320" cy="125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mille-dix-neuf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440000" y="1797840"/>
            <a:ext cx="125964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1 019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94" name="Connecteur droit 93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itre 2"/>
          <p:cNvSpPr/>
          <p:nvPr/>
        </p:nvSpPr>
        <p:spPr>
          <a:xfrm>
            <a:off x="4860000" y="543240"/>
            <a:ext cx="4139640" cy="125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45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les fractions suivantes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sept huitièmes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et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cinq huitièmes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040000" y="1797120"/>
            <a:ext cx="3598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3780000" y="630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372160" y="612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/>
          <p:nvPr/>
        </p:nvSpPr>
        <p:spPr>
          <a:xfrm>
            <a:off x="540000" y="252000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précédent.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692640" y="4137840"/>
            <a:ext cx="290700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1 018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&lt;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1 019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4"/>
          <p:cNvSpPr/>
          <p:nvPr/>
        </p:nvSpPr>
        <p:spPr>
          <a:xfrm>
            <a:off x="4860000" y="252864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ses fractions.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" name="ZoneTexte 101"/>
              <p:cNvSpPr txBox="1"/>
              <p:nvPr/>
            </p:nvSpPr>
            <p:spPr>
              <a:xfrm>
                <a:off x="5940000" y="3600000"/>
                <a:ext cx="1532160" cy="22442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...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02" name="ZoneTexte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00" y="3600000"/>
                <a:ext cx="1532160" cy="22442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" name="PlaceHolder 5"/>
          <p:cNvSpPr/>
          <p:nvPr/>
        </p:nvSpPr>
        <p:spPr>
          <a:xfrm>
            <a:off x="6390180" y="3560940"/>
            <a:ext cx="53964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8000" b="0" strike="noStrike" spc="-1" dirty="0">
                <a:solidFill>
                  <a:srgbClr val="C00000"/>
                </a:solidFill>
                <a:latin typeface="Calibri"/>
              </a:rPr>
              <a:t>&gt;</a:t>
            </a:r>
            <a:endParaRPr lang="fr-FR" sz="8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0320" cy="125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mille-trois-cent-vingt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1440000" y="1797840"/>
            <a:ext cx="125964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1 320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07" name="Connecteur droit 106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Titre 4"/>
          <p:cNvSpPr/>
          <p:nvPr/>
        </p:nvSpPr>
        <p:spPr>
          <a:xfrm>
            <a:off x="4860000" y="543240"/>
            <a:ext cx="4139640" cy="125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45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les fractions suivantes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quatre douzièmes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et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dix douzièmes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5040000" y="1797120"/>
            <a:ext cx="3598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780000" y="630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8372160" y="612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12"/>
          <p:cNvSpPr/>
          <p:nvPr/>
        </p:nvSpPr>
        <p:spPr>
          <a:xfrm>
            <a:off x="540000" y="252000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précédent.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791640" y="4137840"/>
            <a:ext cx="280800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1 319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&lt;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1 320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13"/>
          <p:cNvSpPr/>
          <p:nvPr/>
        </p:nvSpPr>
        <p:spPr>
          <a:xfrm>
            <a:off x="4860000" y="252864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ses fractions.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" name="ZoneTexte 114"/>
              <p:cNvSpPr txBox="1"/>
              <p:nvPr/>
            </p:nvSpPr>
            <p:spPr>
              <a:xfrm>
                <a:off x="5940000" y="3600000"/>
                <a:ext cx="2126880" cy="22442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...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sz="3600" dirty="0"/>
              </a:p>
            </p:txBody>
          </p:sp>
        </mc:Choice>
        <mc:Fallback>
          <p:sp>
            <p:nvSpPr>
              <p:cNvPr id="115" name="ZoneTexte 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00" y="3600000"/>
                <a:ext cx="2126880" cy="22442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" name="PlaceHolder 14"/>
          <p:cNvSpPr/>
          <p:nvPr/>
        </p:nvSpPr>
        <p:spPr>
          <a:xfrm>
            <a:off x="6660000" y="3600000"/>
            <a:ext cx="53964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8000" b="0" strike="noStrike" spc="-1" dirty="0">
                <a:solidFill>
                  <a:srgbClr val="C00000"/>
                </a:solidFill>
                <a:latin typeface="Calibri"/>
              </a:rPr>
              <a:t>&lt;</a:t>
            </a:r>
            <a:endParaRPr lang="fr-FR" sz="8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0320" cy="125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mille-sept-cent-cinq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1440000" y="1797840"/>
            <a:ext cx="125964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1 705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  <p:sp>
        <p:nvSpPr>
          <p:cNvPr id="120" name="Connecteur droit 119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Titre 22"/>
          <p:cNvSpPr/>
          <p:nvPr/>
        </p:nvSpPr>
        <p:spPr>
          <a:xfrm>
            <a:off x="4860000" y="543240"/>
            <a:ext cx="4139640" cy="125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45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les fractions suivantes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 cinq dixièmes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et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sept dixièmes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5040000" y="1797120"/>
            <a:ext cx="3598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3780000" y="630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8372160" y="612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8"/>
          <p:cNvSpPr/>
          <p:nvPr/>
        </p:nvSpPr>
        <p:spPr>
          <a:xfrm>
            <a:off x="540000" y="252000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précédent.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902880" y="4137840"/>
            <a:ext cx="269676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1 704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&lt;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1 705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9"/>
          <p:cNvSpPr/>
          <p:nvPr/>
        </p:nvSpPr>
        <p:spPr>
          <a:xfrm>
            <a:off x="4860000" y="252864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ses fractions.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" name="ZoneTexte 127"/>
              <p:cNvSpPr txBox="1"/>
              <p:nvPr/>
            </p:nvSpPr>
            <p:spPr>
              <a:xfrm>
                <a:off x="5940000" y="3600000"/>
                <a:ext cx="2141640" cy="22442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...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28" name="ZoneTexte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00" y="3600000"/>
                <a:ext cx="2141640" cy="22442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PlaceHolder 15"/>
          <p:cNvSpPr/>
          <p:nvPr/>
        </p:nvSpPr>
        <p:spPr>
          <a:xfrm>
            <a:off x="6741000" y="3560940"/>
            <a:ext cx="53964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8000" b="0" strike="noStrike" spc="-1" dirty="0">
                <a:solidFill>
                  <a:srgbClr val="C00000"/>
                </a:solidFill>
                <a:latin typeface="Calibri"/>
              </a:rPr>
              <a:t>&lt;</a:t>
            </a:r>
            <a:endParaRPr lang="fr-FR" sz="8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0320" cy="125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les nombres </a:t>
            </a:r>
            <a:br>
              <a:rPr sz="3600"/>
            </a:b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mille-quatre-vingt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et </a:t>
            </a:r>
            <a:br>
              <a:rPr sz="3600"/>
            </a:b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mille-trois-cent-soixante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Connecteur droit 131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Titre 3"/>
          <p:cNvSpPr/>
          <p:nvPr/>
        </p:nvSpPr>
        <p:spPr>
          <a:xfrm>
            <a:off x="4860000" y="543240"/>
            <a:ext cx="4139640" cy="125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45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les fractions suivantes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neuf septièmes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et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huit septièmes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5040000" y="1797120"/>
            <a:ext cx="3598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3780000" y="630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8372160" y="612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18"/>
          <p:cNvSpPr/>
          <p:nvPr/>
        </p:nvSpPr>
        <p:spPr>
          <a:xfrm>
            <a:off x="540000" y="252000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les avec </a:t>
            </a:r>
            <a:br>
              <a:rPr sz="3600"/>
            </a:b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&lt; ou &gt;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791640" y="4137840"/>
            <a:ext cx="280800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1 080 </a:t>
            </a: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&lt;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1 360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19"/>
          <p:cNvSpPr/>
          <p:nvPr/>
        </p:nvSpPr>
        <p:spPr>
          <a:xfrm>
            <a:off x="4860000" y="252864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ses fractions.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" name="ZoneTexte 139"/>
              <p:cNvSpPr txBox="1"/>
              <p:nvPr/>
            </p:nvSpPr>
            <p:spPr>
              <a:xfrm>
                <a:off x="5940000" y="3600000"/>
                <a:ext cx="1526040" cy="22442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...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40" name="ZoneTexte 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00" y="3600000"/>
                <a:ext cx="1526040" cy="22442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" name="PlaceHolder 20"/>
          <p:cNvSpPr/>
          <p:nvPr/>
        </p:nvSpPr>
        <p:spPr>
          <a:xfrm>
            <a:off x="6390180" y="3600000"/>
            <a:ext cx="53964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8000" b="0" strike="noStrike" spc="-1" dirty="0">
                <a:solidFill>
                  <a:srgbClr val="C00000"/>
                </a:solidFill>
                <a:latin typeface="Calibri"/>
              </a:rPr>
              <a:t>&gt;</a:t>
            </a:r>
            <a:endParaRPr lang="fr-FR" sz="8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1640" y="1800000"/>
            <a:ext cx="280800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1 080 ... 1 360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0320" cy="125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les nombres </a:t>
            </a:r>
            <a:br>
              <a:rPr sz="3600"/>
            </a:b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mille-deux-cent-quatre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et </a:t>
            </a:r>
            <a:br>
              <a:rPr sz="3600"/>
            </a:b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mille-cent-six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Connecteur droit 144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Titre 5"/>
          <p:cNvSpPr/>
          <p:nvPr/>
        </p:nvSpPr>
        <p:spPr>
          <a:xfrm>
            <a:off x="4860000" y="543240"/>
            <a:ext cx="4139640" cy="125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45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les fractions suivantes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huit dixièmes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et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quatorze dixièmes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5040000" y="1797120"/>
            <a:ext cx="3598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780000" y="630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372160" y="612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3"/>
          <p:cNvSpPr/>
          <p:nvPr/>
        </p:nvSpPr>
        <p:spPr>
          <a:xfrm>
            <a:off x="540000" y="252000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les avec </a:t>
            </a:r>
            <a:br>
              <a:rPr sz="3600"/>
            </a:b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&lt; ou &gt;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828720" y="4137840"/>
            <a:ext cx="2770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1 204 </a:t>
            </a: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&gt;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1 106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24"/>
          <p:cNvSpPr/>
          <p:nvPr/>
        </p:nvSpPr>
        <p:spPr>
          <a:xfrm>
            <a:off x="4860000" y="252864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ses fractions.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" name="ZoneTexte 152"/>
              <p:cNvSpPr txBox="1"/>
              <p:nvPr/>
            </p:nvSpPr>
            <p:spPr>
              <a:xfrm>
                <a:off x="5940000" y="3600000"/>
                <a:ext cx="2151720" cy="22442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...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53" name="ZoneTexte 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00" y="3600000"/>
                <a:ext cx="2151720" cy="22442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PlaceHolder 25"/>
          <p:cNvSpPr/>
          <p:nvPr/>
        </p:nvSpPr>
        <p:spPr>
          <a:xfrm>
            <a:off x="6660000" y="3600000"/>
            <a:ext cx="53964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8000" b="0" strike="noStrike" spc="-1" dirty="0">
                <a:solidFill>
                  <a:srgbClr val="C00000"/>
                </a:solidFill>
                <a:latin typeface="Calibri"/>
              </a:rPr>
              <a:t>&lt;</a:t>
            </a:r>
            <a:endParaRPr lang="fr-FR" sz="8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742320" y="1762920"/>
            <a:ext cx="283248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1 204 ... 1 106</a:t>
            </a:r>
            <a:endParaRPr lang="fr-FR" sz="3200" b="0" strike="noStrike" spc="-1">
              <a:solidFill>
                <a:srgbClr val="129D45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3910320" cy="125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les nombres </a:t>
            </a:r>
            <a:br>
              <a:rPr sz="3600"/>
            </a:b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mille-quatre-vingt-douze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et </a:t>
            </a:r>
            <a:br>
              <a:rPr sz="3600"/>
            </a:br>
            <a:r>
              <a:rPr lang="fr-FR" sz="3600" b="1" strike="noStrike" spc="-1">
                <a:solidFill>
                  <a:srgbClr val="000000"/>
                </a:solidFill>
                <a:latin typeface="Calibri"/>
              </a:rPr>
              <a:t>mille-neuf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0400" cy="366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fr-FR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Connecteur droit 157"/>
          <p:cNvSpPr/>
          <p:nvPr/>
        </p:nvSpPr>
        <p:spPr>
          <a:xfrm>
            <a:off x="4572000" y="36000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Titre 6"/>
          <p:cNvSpPr/>
          <p:nvPr/>
        </p:nvSpPr>
        <p:spPr>
          <a:xfrm>
            <a:off x="4860000" y="543240"/>
            <a:ext cx="4139640" cy="125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4500" lnSpcReduction="10000"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Écris les fractions suivantes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cinq dixièmes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et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un demi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5040000" y="1797120"/>
            <a:ext cx="359892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780000" y="630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8372160" y="6120000"/>
            <a:ext cx="718920" cy="34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28"/>
          <p:cNvSpPr/>
          <p:nvPr/>
        </p:nvSpPr>
        <p:spPr>
          <a:xfrm>
            <a:off x="540000" y="252000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les avec </a:t>
            </a:r>
            <a:br>
              <a:rPr sz="3600"/>
            </a:b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&lt; ou &gt;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878400" y="4137840"/>
            <a:ext cx="272124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1 092 </a:t>
            </a:r>
            <a:r>
              <a:rPr lang="fr-FR" sz="3200" b="1" strike="noStrike" spc="-1">
                <a:solidFill>
                  <a:srgbClr val="129D45"/>
                </a:solidFill>
                <a:latin typeface="Arial"/>
                <a:ea typeface="DejaVu Sans"/>
              </a:rPr>
              <a:t>&gt;</a:t>
            </a:r>
            <a:r>
              <a:rPr lang="fr-FR" sz="3200" b="1" strike="noStrike" spc="-1">
                <a:solidFill>
                  <a:srgbClr val="000000"/>
                </a:solidFill>
                <a:latin typeface="Arial"/>
                <a:ea typeface="DejaVu Sans"/>
              </a:rPr>
              <a:t> 1 009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29"/>
          <p:cNvSpPr/>
          <p:nvPr/>
        </p:nvSpPr>
        <p:spPr>
          <a:xfrm>
            <a:off x="4860000" y="2528640"/>
            <a:ext cx="391032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Compare ses fractions.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6" name="ZoneTexte 165"/>
              <p:cNvSpPr txBox="1"/>
              <p:nvPr/>
            </p:nvSpPr>
            <p:spPr>
              <a:xfrm>
                <a:off x="5940000" y="3600000"/>
                <a:ext cx="1817280" cy="2244240"/>
              </a:xfrm>
              <a:prstGeom prst="rect">
                <a:avLst/>
              </a:prstGeo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36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sz="3600">
                          <a:latin typeface="Cambria Math" panose="02040503050406030204" pitchFamily="18" charset="0"/>
                        </a:rPr>
                        <m:t>...</m:t>
                      </m:r>
                      <m:f>
                        <m:fPr>
                          <m:ctrlPr>
                            <a:rPr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sz="36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sz="36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66" name="ZoneTexte 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00" y="3600000"/>
                <a:ext cx="1817280" cy="22442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7" name="PlaceHolder 30"/>
          <p:cNvSpPr/>
          <p:nvPr/>
        </p:nvSpPr>
        <p:spPr>
          <a:xfrm>
            <a:off x="6578820" y="3600000"/>
            <a:ext cx="539640" cy="125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fr-FR" sz="8000" b="0" strike="noStrike" spc="-1" dirty="0">
                <a:solidFill>
                  <a:srgbClr val="C00000"/>
                </a:solidFill>
                <a:latin typeface="Calibri"/>
              </a:rPr>
              <a:t>=</a:t>
            </a:r>
            <a:endParaRPr lang="fr-FR" sz="8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841140" y="1933200"/>
            <a:ext cx="2795760" cy="541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 dirty="0">
                <a:solidFill>
                  <a:srgbClr val="129D45"/>
                </a:solidFill>
                <a:latin typeface="Arial"/>
                <a:ea typeface="DejaVu Sans"/>
              </a:rPr>
              <a:t>1 092 ... 1 009</a:t>
            </a:r>
            <a:endParaRPr lang="fr-FR" sz="3200" b="0" strike="noStrike" spc="-1" dirty="0">
              <a:solidFill>
                <a:srgbClr val="129D45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263</Words>
  <Application>Microsoft Office PowerPoint</Application>
  <PresentationFormat>Affichage à l'écran (4:3)</PresentationFormat>
  <Paragraphs>70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Cambria Math</vt:lpstr>
      <vt:lpstr>Symbol</vt:lpstr>
      <vt:lpstr>Webdings</vt:lpstr>
      <vt:lpstr>Wingdings</vt:lpstr>
      <vt:lpstr>Thème Office</vt:lpstr>
      <vt:lpstr>Office Theme</vt:lpstr>
      <vt:lpstr>Présentation PowerPoint</vt:lpstr>
      <vt:lpstr>Écris le nombre mille-dix-neuf.</vt:lpstr>
      <vt:lpstr>Écris le nombre mille-trois-cent-vingt.</vt:lpstr>
      <vt:lpstr>Écris le nombre mille-sept-cent-cinq.</vt:lpstr>
      <vt:lpstr>Écris les nombres  mille-quatre-vingt et  mille-trois-cent-soixante.</vt:lpstr>
      <vt:lpstr>Écris les nombres  mille-deux-cent-quatre et  mille-cent-six.</vt:lpstr>
      <vt:lpstr>Écris les nombres  mille-quatre-vingt-douze et  mille-neuf.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46</cp:revision>
  <dcterms:created xsi:type="dcterms:W3CDTF">2023-02-07T14:55:57Z</dcterms:created>
  <dcterms:modified xsi:type="dcterms:W3CDTF">2026-07-20T16:49:04Z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22</vt:i4>
  </property>
</Properties>
</file>