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7559675" cy="10691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288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cteur droit 7"/>
          <p:cNvCxnSpPr/>
          <p:nvPr/>
        </p:nvCxnSpPr>
        <p:spPr>
          <a:xfrm flipV="1">
            <a:off x="0" y="0"/>
            <a:ext cx="720" cy="685872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8" name="ZoneTexte 8"/>
          <p:cNvSpPr/>
          <p:nvPr/>
        </p:nvSpPr>
        <p:spPr>
          <a:xfrm>
            <a:off x="39240" y="346320"/>
            <a:ext cx="848124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9600" cy="324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  <a:ea typeface="DejaVu Sans"/>
              </a:rPr>
              <a:t>Séance 8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9080" cy="324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pic>
        <p:nvPicPr>
          <p:cNvPr id="4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8760" cy="35928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fr-FR" sz="4400" b="0" strike="noStrike" spc="-1">
                <a:solidFill>
                  <a:srgbClr val="000000"/>
                </a:solidFill>
                <a:latin typeface="Arial"/>
              </a:rPr>
              <a:t>Cliquez pour éditer le format du texte-titre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strike="noStrike" spc="-1">
                <a:solidFill>
                  <a:srgbClr val="000000"/>
                </a:solidFill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solidFill>
                  <a:srgbClr val="000000"/>
                </a:solidFill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1"/>
          <p:cNvSpPr/>
          <p:nvPr/>
        </p:nvSpPr>
        <p:spPr>
          <a:xfrm>
            <a:off x="0" y="312840"/>
            <a:ext cx="9143280" cy="66646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44" name="ZoneTexte 2"/>
          <p:cNvSpPr/>
          <p:nvPr/>
        </p:nvSpPr>
        <p:spPr>
          <a:xfrm>
            <a:off x="2063880" y="2520000"/>
            <a:ext cx="5675760" cy="2953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lang="fr-FR" sz="3200" b="1" strike="noStrike" spc="-1">
                <a:solidFill>
                  <a:srgbClr val="FFFFFF"/>
                </a:solidFill>
                <a:latin typeface="Calibri"/>
                <a:ea typeface="DejaVu Sans"/>
              </a:rPr>
              <a:t>Je m’entraine à résoudre des problèmes additifs.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lang="fr-FR" sz="3200" b="1" strike="noStrike" spc="-1">
                <a:solidFill>
                  <a:srgbClr val="FFFFFF"/>
                </a:solidFill>
                <a:latin typeface="Calibri"/>
                <a:ea typeface="DejaVu Sans"/>
              </a:rPr>
              <a:t>Je m’entraine à résoudre des problèmes multiplicatifs. 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5" name="Image 16"/>
          <p:cNvPicPr/>
          <p:nvPr/>
        </p:nvPicPr>
        <p:blipFill>
          <a:blip r:embed="rId2"/>
          <a:stretch/>
        </p:blipFill>
        <p:spPr>
          <a:xfrm>
            <a:off x="3654360" y="571320"/>
            <a:ext cx="1834560" cy="12654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Image 5"/>
          <p:cNvPicPr/>
          <p:nvPr/>
        </p:nvPicPr>
        <p:blipFill>
          <a:blip r:embed="rId2"/>
          <a:srcRect r="3431" b="14882"/>
          <a:stretch/>
        </p:blipFill>
        <p:spPr>
          <a:xfrm>
            <a:off x="7704000" y="360000"/>
            <a:ext cx="1439640" cy="1014840"/>
          </a:xfrm>
          <a:prstGeom prst="rect">
            <a:avLst/>
          </a:prstGeom>
          <a:ln w="0">
            <a:noFill/>
          </a:ln>
        </p:spPr>
      </p:pic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7886160" cy="758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81000"/>
          </a:bodyPr>
          <a:lstStyle/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Cherchez la solution au problème :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" name="Bulle narrative : ronde 7"/>
          <p:cNvSpPr/>
          <p:nvPr/>
        </p:nvSpPr>
        <p:spPr>
          <a:xfrm>
            <a:off x="129600" y="900000"/>
            <a:ext cx="4370040" cy="3599640"/>
          </a:xfrm>
          <a:custGeom>
            <a:avLst/>
            <a:gdLst>
              <a:gd name="textAreaLeft" fmla="*/ 0 w 4370040"/>
              <a:gd name="textAreaRight" fmla="*/ 4370760 w 4370040"/>
              <a:gd name="textAreaTop" fmla="*/ 0 h 3599640"/>
              <a:gd name="textAreaBottom" fmla="*/ 3600360 h 3599640"/>
            </a:gdLst>
            <a:ahLst/>
            <a:cxnLst/>
            <a:rect l="textAreaLeft" t="textAreaTop" r="textAreaRight" b="textAreaBottom"/>
            <a:pathLst>
              <a:path w="7634464" h="4129607">
                <a:moveTo>
                  <a:pt x="2265916" y="4129607"/>
                </a:moveTo>
                <a:lnTo>
                  <a:pt x="1637754" y="3464505"/>
                </a:lnTo>
                <a:cubicBezTo>
                  <a:pt x="-781649" y="2771076"/>
                  <a:pt x="-15372" y="984739"/>
                  <a:pt x="756435" y="457654"/>
                </a:cubicBezTo>
                <a:cubicBezTo>
                  <a:pt x="1528242" y="-69431"/>
                  <a:pt x="5286935" y="-167708"/>
                  <a:pt x="6268599" y="301992"/>
                </a:cubicBezTo>
                <a:cubicBezTo>
                  <a:pt x="7250263" y="771692"/>
                  <a:pt x="8577772" y="2372467"/>
                  <a:pt x="6646418" y="3275853"/>
                </a:cubicBezTo>
                <a:cubicBezTo>
                  <a:pt x="5836862" y="3654521"/>
                  <a:pt x="3297416" y="3591560"/>
                  <a:pt x="2180673" y="3508242"/>
                </a:cubicBezTo>
                <a:lnTo>
                  <a:pt x="2265916" y="412960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Calibri"/>
              </a:rPr>
              <a:t>             Au supermarché, 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Calibri"/>
              </a:rPr>
              <a:t>       le pâtissier a préparé 350     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Calibri"/>
              </a:rPr>
              <a:t>   macarons dont 140 au chocolat 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Calibri"/>
              </a:rPr>
              <a:t>    et le reste aux fruits.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1" strike="noStrike" spc="-1">
                <a:solidFill>
                  <a:srgbClr val="000000"/>
                </a:solidFill>
                <a:latin typeface="Calibri"/>
                <a:ea typeface="Calibri"/>
              </a:rPr>
              <a:t>       Combien de macarons aux 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1" strike="noStrike" spc="-1">
                <a:solidFill>
                  <a:srgbClr val="000000"/>
                </a:solidFill>
                <a:latin typeface="Calibri"/>
                <a:ea typeface="Calibri"/>
              </a:rPr>
              <a:t>           fruits y a-t-il ?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1" strike="noStrike" spc="-1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" name="Bulle narrative : ronde 1"/>
          <p:cNvSpPr/>
          <p:nvPr/>
        </p:nvSpPr>
        <p:spPr>
          <a:xfrm>
            <a:off x="4500000" y="3060000"/>
            <a:ext cx="4643640" cy="3728160"/>
          </a:xfrm>
          <a:custGeom>
            <a:avLst/>
            <a:gdLst>
              <a:gd name="textAreaLeft" fmla="*/ 0 w 4643640"/>
              <a:gd name="textAreaRight" fmla="*/ 4644360 w 4643640"/>
              <a:gd name="textAreaTop" fmla="*/ 0 h 3728160"/>
              <a:gd name="textAreaBottom" fmla="*/ 3728880 h 3728160"/>
            </a:gdLst>
            <a:ahLst/>
            <a:cxnLst/>
            <a:rect l="textAreaLeft" t="textAreaTop" r="textAreaRight" b="textAreaBottom"/>
            <a:pathLst>
              <a:path w="7634464" h="4129607">
                <a:moveTo>
                  <a:pt x="2265916" y="4129607"/>
                </a:moveTo>
                <a:lnTo>
                  <a:pt x="1637754" y="3464505"/>
                </a:lnTo>
                <a:cubicBezTo>
                  <a:pt x="-781649" y="2771076"/>
                  <a:pt x="-15372" y="984739"/>
                  <a:pt x="756435" y="457654"/>
                </a:cubicBezTo>
                <a:cubicBezTo>
                  <a:pt x="1528242" y="-69431"/>
                  <a:pt x="5286935" y="-167708"/>
                  <a:pt x="6268599" y="301992"/>
                </a:cubicBezTo>
                <a:cubicBezTo>
                  <a:pt x="7250263" y="771692"/>
                  <a:pt x="8577772" y="2372467"/>
                  <a:pt x="6646418" y="3275853"/>
                </a:cubicBezTo>
                <a:cubicBezTo>
                  <a:pt x="5836862" y="3654521"/>
                  <a:pt x="3297416" y="3591560"/>
                  <a:pt x="2180673" y="3508242"/>
                </a:cubicBezTo>
                <a:lnTo>
                  <a:pt x="2265916" y="412960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1" strike="noStrike" spc="-1">
                <a:solidFill>
                  <a:srgbClr val="000000"/>
                </a:solidFill>
                <a:latin typeface="Calibri"/>
                <a:ea typeface="Calibri"/>
              </a:rPr>
              <a:t>         </a:t>
            </a: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Calibri"/>
              </a:rPr>
              <a:t>Dans la vitrine, il y a 120    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Calibri"/>
              </a:rPr>
              <a:t>    macarons.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Calibri"/>
              </a:rPr>
              <a:t>    La vendeuse veut les ranger en 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Calibri"/>
              </a:rPr>
              <a:t>    boites de 10. 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1" strike="noStrike" spc="-1">
                <a:solidFill>
                  <a:srgbClr val="000000"/>
                </a:solidFill>
                <a:latin typeface="Calibri"/>
                <a:ea typeface="Calibri"/>
              </a:rPr>
              <a:t>       Combien de boites peut-elle 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1" strike="noStrike" spc="-1">
                <a:solidFill>
                  <a:srgbClr val="000000"/>
                </a:solidFill>
                <a:latin typeface="Calibri"/>
                <a:ea typeface="Calibri"/>
              </a:rPr>
              <a:t>             faire ? 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1" strike="noStrike" spc="-1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" name="Connecteur droit 49"/>
          <p:cNvSpPr/>
          <p:nvPr/>
        </p:nvSpPr>
        <p:spPr>
          <a:xfrm flipH="1">
            <a:off x="2160000" y="540000"/>
            <a:ext cx="4680000" cy="612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6120000" rIns="108000" bIns="6120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80000" y="5644800"/>
            <a:ext cx="1258920" cy="654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7740720" y="2103120"/>
            <a:ext cx="1258920" cy="654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CM1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6160" cy="758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81000"/>
          </a:bodyPr>
          <a:lstStyle/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" name="ZoneTexte 11"/>
          <p:cNvSpPr/>
          <p:nvPr/>
        </p:nvSpPr>
        <p:spPr>
          <a:xfrm>
            <a:off x="18360" y="1080000"/>
            <a:ext cx="3221280" cy="881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6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cherche une partie des macarons.</a:t>
            </a:r>
            <a:endParaRPr lang="fr-FR" sz="2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ZoneTexte 15"/>
          <p:cNvSpPr/>
          <p:nvPr/>
        </p:nvSpPr>
        <p:spPr>
          <a:xfrm>
            <a:off x="51480" y="2234520"/>
            <a:ext cx="354816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représente le problème.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" name="Rectangle 3"/>
          <p:cNvSpPr/>
          <p:nvPr/>
        </p:nvSpPr>
        <p:spPr>
          <a:xfrm>
            <a:off x="105480" y="2690280"/>
            <a:ext cx="3314160" cy="53424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2800" b="0" strike="noStrike" spc="-1">
                <a:solidFill>
                  <a:schemeClr val="lt1"/>
                </a:solidFill>
                <a:latin typeface="Calibri"/>
                <a:ea typeface="DejaVu Sans"/>
              </a:rPr>
              <a:t>350 macarons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Rectangle 4"/>
          <p:cNvSpPr/>
          <p:nvPr/>
        </p:nvSpPr>
        <p:spPr>
          <a:xfrm>
            <a:off x="1991160" y="3224880"/>
            <a:ext cx="1428480" cy="53424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2800" b="0" strike="noStrike" spc="-1">
                <a:solidFill>
                  <a:schemeClr val="lt1"/>
                </a:solidFill>
                <a:latin typeface="Calibri"/>
                <a:ea typeface="DejaVu Sans"/>
              </a:rPr>
              <a:t>fruits ?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" name="Rectangle 12"/>
          <p:cNvSpPr/>
          <p:nvPr/>
        </p:nvSpPr>
        <p:spPr>
          <a:xfrm>
            <a:off x="105480" y="3224880"/>
            <a:ext cx="1885320" cy="5382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2400" b="0" strike="noStrike" spc="-1">
                <a:solidFill>
                  <a:schemeClr val="lt1"/>
                </a:solidFill>
                <a:latin typeface="Calibri"/>
                <a:ea typeface="DejaVu Sans"/>
              </a:rPr>
              <a:t>140 </a:t>
            </a:r>
            <a:r>
              <a:rPr lang="fr-FR" sz="2000" b="0" strike="noStrike" spc="-1">
                <a:solidFill>
                  <a:schemeClr val="lt1"/>
                </a:solidFill>
                <a:latin typeface="Calibri"/>
                <a:ea typeface="DejaVu Sans"/>
              </a:rPr>
              <a:t>(choco)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ZoneTexte 13"/>
          <p:cNvSpPr/>
          <p:nvPr/>
        </p:nvSpPr>
        <p:spPr>
          <a:xfrm>
            <a:off x="180000" y="4140000"/>
            <a:ext cx="29347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350 − 140 = …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ZoneTexte 14"/>
          <p:cNvSpPr/>
          <p:nvPr/>
        </p:nvSpPr>
        <p:spPr>
          <a:xfrm>
            <a:off x="2215080" y="4140000"/>
            <a:ext cx="89964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210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ZoneTexte 16"/>
          <p:cNvSpPr/>
          <p:nvPr/>
        </p:nvSpPr>
        <p:spPr>
          <a:xfrm>
            <a:off x="51480" y="5493600"/>
            <a:ext cx="3548160" cy="881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600" b="0" strike="noStrike" spc="-1">
                <a:solidFill>
                  <a:srgbClr val="C00000"/>
                </a:solidFill>
                <a:latin typeface="Cursive standard"/>
                <a:ea typeface="DejaVu Sans"/>
              </a:rPr>
              <a:t>Il y a 210 macarons aux fruits.</a:t>
            </a:r>
            <a:endParaRPr lang="fr-FR" sz="2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" name="Rectangle : coins arrondis 1"/>
          <p:cNvSpPr/>
          <p:nvPr/>
        </p:nvSpPr>
        <p:spPr>
          <a:xfrm>
            <a:off x="3358800" y="1240200"/>
            <a:ext cx="544320" cy="5443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Rectangle : coins arrondis 2"/>
          <p:cNvSpPr/>
          <p:nvPr/>
        </p:nvSpPr>
        <p:spPr>
          <a:xfrm>
            <a:off x="3420000" y="2690280"/>
            <a:ext cx="543960" cy="5443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Rectangle : coins arrondis 3"/>
          <p:cNvSpPr/>
          <p:nvPr/>
        </p:nvSpPr>
        <p:spPr>
          <a:xfrm>
            <a:off x="3420000" y="4213440"/>
            <a:ext cx="538920" cy="5389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Rectangle : coins arrondis 4"/>
          <p:cNvSpPr/>
          <p:nvPr/>
        </p:nvSpPr>
        <p:spPr>
          <a:xfrm>
            <a:off x="3420000" y="5586480"/>
            <a:ext cx="538920" cy="5389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Connecteur droit 66"/>
          <p:cNvSpPr/>
          <p:nvPr/>
        </p:nvSpPr>
        <p:spPr>
          <a:xfrm>
            <a:off x="4500000" y="977040"/>
            <a:ext cx="360" cy="56829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5682960" rIns="108000" bIns="568296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pic>
        <p:nvPicPr>
          <p:cNvPr id="68" name="Image 1"/>
          <p:cNvPicPr/>
          <p:nvPr/>
        </p:nvPicPr>
        <p:blipFill>
          <a:blip r:embed="rId2"/>
          <a:srcRect r="33990" b="49780"/>
          <a:stretch/>
        </p:blipFill>
        <p:spPr>
          <a:xfrm>
            <a:off x="3904560" y="1080000"/>
            <a:ext cx="1674720" cy="862920"/>
          </a:xfrm>
          <a:prstGeom prst="rect">
            <a:avLst/>
          </a:prstGeom>
          <a:ln w="0">
            <a:noFill/>
          </a:ln>
        </p:spPr>
      </p:pic>
      <p:pic>
        <p:nvPicPr>
          <p:cNvPr id="69" name="Image 3"/>
          <p:cNvPicPr/>
          <p:nvPr/>
        </p:nvPicPr>
        <p:blipFill>
          <a:blip r:embed="rId3"/>
          <a:srcRect r="35587" b="49886"/>
          <a:stretch/>
        </p:blipFill>
        <p:spPr>
          <a:xfrm>
            <a:off x="3965040" y="2556000"/>
            <a:ext cx="1610280" cy="862920"/>
          </a:xfrm>
          <a:prstGeom prst="rect">
            <a:avLst/>
          </a:prstGeom>
          <a:ln w="0">
            <a:noFill/>
          </a:ln>
        </p:spPr>
      </p:pic>
      <p:pic>
        <p:nvPicPr>
          <p:cNvPr id="70" name="Image 6"/>
          <p:cNvPicPr/>
          <p:nvPr/>
        </p:nvPicPr>
        <p:blipFill>
          <a:blip r:embed="rId4"/>
          <a:srcRect l="20286" t="57748" r="42480" b="-71"/>
          <a:stretch/>
        </p:blipFill>
        <p:spPr>
          <a:xfrm>
            <a:off x="3996720" y="4140000"/>
            <a:ext cx="1582920" cy="862920"/>
          </a:xfrm>
          <a:prstGeom prst="rect">
            <a:avLst/>
          </a:prstGeom>
          <a:ln w="0">
            <a:noFill/>
          </a:ln>
        </p:spPr>
      </p:pic>
      <p:pic>
        <p:nvPicPr>
          <p:cNvPr id="71" name="Image 8"/>
          <p:cNvPicPr/>
          <p:nvPr/>
        </p:nvPicPr>
        <p:blipFill>
          <a:blip r:embed="rId5"/>
          <a:srcRect t="683" b="683"/>
          <a:stretch/>
        </p:blipFill>
        <p:spPr>
          <a:xfrm>
            <a:off x="3965760" y="5436000"/>
            <a:ext cx="1581120" cy="862920"/>
          </a:xfrm>
          <a:prstGeom prst="rect">
            <a:avLst/>
          </a:prstGeom>
          <a:ln w="0">
            <a:noFill/>
          </a:ln>
        </p:spPr>
      </p:pic>
      <p:sp>
        <p:nvSpPr>
          <p:cNvPr id="72" name="ZoneTexte 1"/>
          <p:cNvSpPr/>
          <p:nvPr/>
        </p:nvSpPr>
        <p:spPr>
          <a:xfrm>
            <a:off x="5580000" y="1080000"/>
            <a:ext cx="3563640" cy="973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6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cherche le nombre de parts que je peux faire</a:t>
            </a: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.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Rectangle 2"/>
          <p:cNvSpPr/>
          <p:nvPr/>
        </p:nvSpPr>
        <p:spPr>
          <a:xfrm>
            <a:off x="6300000" y="2647800"/>
            <a:ext cx="2422800" cy="53424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2800" b="0" strike="noStrike" spc="-1">
                <a:solidFill>
                  <a:schemeClr val="lt1"/>
                </a:solidFill>
                <a:latin typeface="Calibri"/>
                <a:ea typeface="DejaVu Sans"/>
              </a:rPr>
              <a:t>120 macarons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Rectangle 5"/>
          <p:cNvSpPr/>
          <p:nvPr/>
        </p:nvSpPr>
        <p:spPr>
          <a:xfrm>
            <a:off x="6300000" y="3157920"/>
            <a:ext cx="738720" cy="5382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2400" b="0" strike="noStrike" spc="-1">
                <a:solidFill>
                  <a:schemeClr val="lt1"/>
                </a:solidFill>
                <a:latin typeface="Calibri"/>
                <a:ea typeface="DejaVu Sans"/>
              </a:rPr>
              <a:t>10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ZoneTexte 4"/>
          <p:cNvSpPr/>
          <p:nvPr/>
        </p:nvSpPr>
        <p:spPr>
          <a:xfrm>
            <a:off x="5760000" y="4282920"/>
            <a:ext cx="19645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120 : 10 =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ZoneTexte 5"/>
          <p:cNvSpPr/>
          <p:nvPr/>
        </p:nvSpPr>
        <p:spPr>
          <a:xfrm>
            <a:off x="7380000" y="4282920"/>
            <a:ext cx="75384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12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ZoneTexte 6"/>
          <p:cNvSpPr/>
          <p:nvPr/>
        </p:nvSpPr>
        <p:spPr>
          <a:xfrm>
            <a:off x="5760000" y="5453640"/>
            <a:ext cx="2879640" cy="881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600" b="0" strike="noStrike" spc="-1">
                <a:solidFill>
                  <a:srgbClr val="C00000"/>
                </a:solidFill>
                <a:latin typeface="Cursive standard"/>
                <a:ea typeface="DejaVu Sans"/>
              </a:rPr>
              <a:t>Elle peut faire 12 boites.</a:t>
            </a:r>
            <a:endParaRPr lang="fr-FR" sz="2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Rectangle 17"/>
          <p:cNvSpPr/>
          <p:nvPr/>
        </p:nvSpPr>
        <p:spPr>
          <a:xfrm>
            <a:off x="7984080" y="3166560"/>
            <a:ext cx="738720" cy="5382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2400" b="0" strike="noStrike" spc="-1">
                <a:solidFill>
                  <a:schemeClr val="lt1"/>
                </a:solidFill>
                <a:latin typeface="Calibri"/>
                <a:ea typeface="DejaVu Sans"/>
              </a:rPr>
              <a:t>10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9" name="Rectangle 18"/>
          <p:cNvSpPr/>
          <p:nvPr/>
        </p:nvSpPr>
        <p:spPr>
          <a:xfrm>
            <a:off x="7138080" y="3182400"/>
            <a:ext cx="738720" cy="538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…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Accolade fermante 20"/>
          <p:cNvSpPr/>
          <p:nvPr/>
        </p:nvSpPr>
        <p:spPr>
          <a:xfrm rot="5400000">
            <a:off x="7373160" y="2798280"/>
            <a:ext cx="268560" cy="2154600"/>
          </a:xfrm>
          <a:prstGeom prst="rightBrace">
            <a:avLst>
              <a:gd name="adj1" fmla="val 38492"/>
              <a:gd name="adj2" fmla="val 50000"/>
            </a:avLst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81" name="Rectangle 21"/>
          <p:cNvSpPr/>
          <p:nvPr/>
        </p:nvSpPr>
        <p:spPr>
          <a:xfrm>
            <a:off x="6474600" y="3981240"/>
            <a:ext cx="2109600" cy="338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2" name="ZoneTexte 3"/>
          <p:cNvSpPr/>
          <p:nvPr/>
        </p:nvSpPr>
        <p:spPr>
          <a:xfrm>
            <a:off x="5580000" y="2244240"/>
            <a:ext cx="354816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représente le problème.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1440000" y="6202800"/>
            <a:ext cx="1258920" cy="654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6120000" y="6300000"/>
            <a:ext cx="1258920" cy="654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CM1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7886160" cy="758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81000"/>
          </a:bodyPr>
          <a:lstStyle/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Cherchez la solution au problème :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6" name="Bulle narrative : ronde 2"/>
          <p:cNvSpPr/>
          <p:nvPr/>
        </p:nvSpPr>
        <p:spPr>
          <a:xfrm>
            <a:off x="129600" y="900000"/>
            <a:ext cx="4370040" cy="3599640"/>
          </a:xfrm>
          <a:custGeom>
            <a:avLst/>
            <a:gdLst>
              <a:gd name="textAreaLeft" fmla="*/ 0 w 4370040"/>
              <a:gd name="textAreaRight" fmla="*/ 4370760 w 4370040"/>
              <a:gd name="textAreaTop" fmla="*/ 0 h 3599640"/>
              <a:gd name="textAreaBottom" fmla="*/ 3600360 h 3599640"/>
            </a:gdLst>
            <a:ahLst/>
            <a:cxnLst/>
            <a:rect l="textAreaLeft" t="textAreaTop" r="textAreaRight" b="textAreaBottom"/>
            <a:pathLst>
              <a:path w="7634464" h="4129607">
                <a:moveTo>
                  <a:pt x="2265916" y="4129607"/>
                </a:moveTo>
                <a:lnTo>
                  <a:pt x="1637754" y="3464505"/>
                </a:lnTo>
                <a:cubicBezTo>
                  <a:pt x="-781649" y="2771076"/>
                  <a:pt x="-15372" y="984739"/>
                  <a:pt x="756435" y="457654"/>
                </a:cubicBezTo>
                <a:cubicBezTo>
                  <a:pt x="1528242" y="-69431"/>
                  <a:pt x="5286935" y="-167708"/>
                  <a:pt x="6268599" y="301992"/>
                </a:cubicBezTo>
                <a:cubicBezTo>
                  <a:pt x="7250263" y="771692"/>
                  <a:pt x="8577772" y="2372467"/>
                  <a:pt x="6646418" y="3275853"/>
                </a:cubicBezTo>
                <a:cubicBezTo>
                  <a:pt x="5836862" y="3654521"/>
                  <a:pt x="3297416" y="3591560"/>
                  <a:pt x="2180673" y="3508242"/>
                </a:cubicBezTo>
                <a:lnTo>
                  <a:pt x="2265916" y="412960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600" b="0" strike="noStrike" spc="-1">
                <a:solidFill>
                  <a:srgbClr val="000000"/>
                </a:solidFill>
                <a:latin typeface="Calibri"/>
                <a:ea typeface="Calibri"/>
              </a:rPr>
              <a:t>        Le pâtissier a préparé </a:t>
            </a:r>
            <a:endParaRPr lang="fr-FR" sz="2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600" b="0" strike="noStrike" spc="-1">
                <a:solidFill>
                  <a:srgbClr val="000000"/>
                </a:solidFill>
                <a:latin typeface="Calibri"/>
                <a:ea typeface="Calibri"/>
              </a:rPr>
              <a:t>    95 cookies. Il a déjà cuit 33    </a:t>
            </a:r>
            <a:endParaRPr lang="fr-FR" sz="2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600" b="0" strike="noStrike" spc="-1">
                <a:solidFill>
                  <a:srgbClr val="000000"/>
                </a:solidFill>
                <a:latin typeface="Calibri"/>
                <a:ea typeface="Calibri"/>
              </a:rPr>
              <a:t>   cookies.</a:t>
            </a:r>
            <a:endParaRPr lang="fr-FR" sz="2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600" b="1" strike="noStrike" spc="-1">
                <a:solidFill>
                  <a:srgbClr val="000000"/>
                </a:solidFill>
                <a:latin typeface="Calibri"/>
                <a:ea typeface="Calibri"/>
              </a:rPr>
              <a:t>     Combien de cookies </a:t>
            </a:r>
            <a:endParaRPr lang="fr-FR" sz="2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600" b="1" strike="noStrike" spc="-1">
                <a:solidFill>
                  <a:srgbClr val="000000"/>
                </a:solidFill>
                <a:latin typeface="Calibri"/>
                <a:ea typeface="Calibri"/>
              </a:rPr>
              <a:t>         reste-t-il à cuire ?</a:t>
            </a:r>
            <a:endParaRPr lang="fr-FR" sz="2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1" strike="noStrike" spc="-1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7" name="Bulle narrative : ronde 3"/>
          <p:cNvSpPr/>
          <p:nvPr/>
        </p:nvSpPr>
        <p:spPr>
          <a:xfrm>
            <a:off x="4500000" y="3060000"/>
            <a:ext cx="4643640" cy="3728160"/>
          </a:xfrm>
          <a:custGeom>
            <a:avLst/>
            <a:gdLst>
              <a:gd name="textAreaLeft" fmla="*/ 0 w 4643640"/>
              <a:gd name="textAreaRight" fmla="*/ 4644360 w 4643640"/>
              <a:gd name="textAreaTop" fmla="*/ 0 h 3728160"/>
              <a:gd name="textAreaBottom" fmla="*/ 3728880 h 3728160"/>
            </a:gdLst>
            <a:ahLst/>
            <a:cxnLst/>
            <a:rect l="textAreaLeft" t="textAreaTop" r="textAreaRight" b="textAreaBottom"/>
            <a:pathLst>
              <a:path w="7634464" h="4129607">
                <a:moveTo>
                  <a:pt x="2265916" y="4129607"/>
                </a:moveTo>
                <a:lnTo>
                  <a:pt x="1637754" y="3464505"/>
                </a:lnTo>
                <a:cubicBezTo>
                  <a:pt x="-781649" y="2771076"/>
                  <a:pt x="-15372" y="984739"/>
                  <a:pt x="756435" y="457654"/>
                </a:cubicBezTo>
                <a:cubicBezTo>
                  <a:pt x="1528242" y="-69431"/>
                  <a:pt x="5286935" y="-167708"/>
                  <a:pt x="6268599" y="301992"/>
                </a:cubicBezTo>
                <a:cubicBezTo>
                  <a:pt x="7250263" y="771692"/>
                  <a:pt x="8577772" y="2372467"/>
                  <a:pt x="6646418" y="3275853"/>
                </a:cubicBezTo>
                <a:cubicBezTo>
                  <a:pt x="5836862" y="3654521"/>
                  <a:pt x="3297416" y="3591560"/>
                  <a:pt x="2180673" y="3508242"/>
                </a:cubicBezTo>
                <a:lnTo>
                  <a:pt x="2265916" y="412960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600" b="0" strike="noStrike" spc="-1">
                <a:solidFill>
                  <a:srgbClr val="000000"/>
                </a:solidFill>
                <a:latin typeface="Calibri"/>
                <a:ea typeface="Calibri"/>
              </a:rPr>
              <a:t>        Le pâtissier a préparé 72    </a:t>
            </a:r>
            <a:endParaRPr lang="fr-FR" sz="2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600" b="0" strike="noStrike" spc="-1">
                <a:solidFill>
                  <a:srgbClr val="000000"/>
                </a:solidFill>
                <a:latin typeface="Calibri"/>
                <a:ea typeface="Calibri"/>
              </a:rPr>
              <a:t>    cookies. Il les vend par </a:t>
            </a:r>
            <a:endParaRPr lang="fr-FR" sz="2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600" b="0" strike="noStrike" spc="-1">
                <a:solidFill>
                  <a:srgbClr val="000000"/>
                </a:solidFill>
                <a:latin typeface="Calibri"/>
                <a:ea typeface="Calibri"/>
              </a:rPr>
              <a:t>     paquets de 8. </a:t>
            </a:r>
            <a:endParaRPr lang="fr-FR" sz="2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600" b="1" strike="noStrike" spc="-1">
                <a:solidFill>
                  <a:srgbClr val="000000"/>
                </a:solidFill>
                <a:latin typeface="Calibri"/>
                <a:ea typeface="Calibri"/>
              </a:rPr>
              <a:t>      Combien de paquets y a-t-il ? </a:t>
            </a:r>
            <a:endParaRPr lang="fr-FR" sz="2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1" strike="noStrike" spc="-1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8" name="Connecteur droit 87"/>
          <p:cNvSpPr/>
          <p:nvPr/>
        </p:nvSpPr>
        <p:spPr>
          <a:xfrm flipH="1">
            <a:off x="2160000" y="540000"/>
            <a:ext cx="4680000" cy="612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6120000" rIns="108000" bIns="6120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89" name="Rectangle 88"/>
          <p:cNvSpPr/>
          <p:nvPr/>
        </p:nvSpPr>
        <p:spPr>
          <a:xfrm>
            <a:off x="180000" y="5644800"/>
            <a:ext cx="1258920" cy="654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7740720" y="2103120"/>
            <a:ext cx="1258920" cy="654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CM1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1" name="Image 10"/>
          <p:cNvPicPr/>
          <p:nvPr/>
        </p:nvPicPr>
        <p:blipFill>
          <a:blip r:embed="rId2"/>
          <a:stretch/>
        </p:blipFill>
        <p:spPr>
          <a:xfrm>
            <a:off x="7560000" y="180000"/>
            <a:ext cx="1799640" cy="1799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6160" cy="758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81000"/>
          </a:bodyPr>
          <a:lstStyle/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3" name="ZoneTexte 7"/>
          <p:cNvSpPr/>
          <p:nvPr/>
        </p:nvSpPr>
        <p:spPr>
          <a:xfrm>
            <a:off x="18360" y="1080000"/>
            <a:ext cx="3221280" cy="881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6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cherche une partie des cookies.</a:t>
            </a:r>
            <a:endParaRPr lang="fr-FR" sz="2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4" name="ZoneTexte 8"/>
          <p:cNvSpPr/>
          <p:nvPr/>
        </p:nvSpPr>
        <p:spPr>
          <a:xfrm>
            <a:off x="51480" y="2234520"/>
            <a:ext cx="354816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représente le problème.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6" name="ZoneTexte 9"/>
          <p:cNvSpPr/>
          <p:nvPr/>
        </p:nvSpPr>
        <p:spPr>
          <a:xfrm>
            <a:off x="664920" y="4140000"/>
            <a:ext cx="29347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95 – 33 = …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7" name="ZoneTexte 10"/>
          <p:cNvSpPr/>
          <p:nvPr/>
        </p:nvSpPr>
        <p:spPr>
          <a:xfrm>
            <a:off x="2215080" y="4140000"/>
            <a:ext cx="89964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62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8" name="ZoneTexte 12"/>
          <p:cNvSpPr/>
          <p:nvPr/>
        </p:nvSpPr>
        <p:spPr>
          <a:xfrm>
            <a:off x="411480" y="5400000"/>
            <a:ext cx="3188160" cy="881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600" b="0" strike="noStrike" spc="-1">
                <a:solidFill>
                  <a:srgbClr val="C00000"/>
                </a:solidFill>
                <a:latin typeface="Cursive standard"/>
                <a:ea typeface="DejaVu Sans"/>
              </a:rPr>
              <a:t>Il reste 62 cookies à cuire.</a:t>
            </a:r>
            <a:endParaRPr lang="fr-FR" sz="2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9" name="Rectangle : coins arrondis 7"/>
          <p:cNvSpPr/>
          <p:nvPr/>
        </p:nvSpPr>
        <p:spPr>
          <a:xfrm>
            <a:off x="3358800" y="1240200"/>
            <a:ext cx="544320" cy="5443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0" name="Rectangle : coins arrondis 9"/>
          <p:cNvSpPr/>
          <p:nvPr/>
        </p:nvSpPr>
        <p:spPr>
          <a:xfrm>
            <a:off x="3420000" y="2690280"/>
            <a:ext cx="543960" cy="5443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1" name="Rectangle : coins arrondis 11"/>
          <p:cNvSpPr/>
          <p:nvPr/>
        </p:nvSpPr>
        <p:spPr>
          <a:xfrm>
            <a:off x="3420000" y="4213440"/>
            <a:ext cx="538920" cy="5389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2" name="Rectangle : coins arrondis 12"/>
          <p:cNvSpPr/>
          <p:nvPr/>
        </p:nvSpPr>
        <p:spPr>
          <a:xfrm>
            <a:off x="3420000" y="5586480"/>
            <a:ext cx="538920" cy="5389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" name="Connecteur droit 102"/>
          <p:cNvSpPr/>
          <p:nvPr/>
        </p:nvSpPr>
        <p:spPr>
          <a:xfrm>
            <a:off x="4500000" y="977040"/>
            <a:ext cx="360" cy="56829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5682960" rIns="108000" bIns="568296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pic>
        <p:nvPicPr>
          <p:cNvPr id="104" name="Image 11"/>
          <p:cNvPicPr/>
          <p:nvPr/>
        </p:nvPicPr>
        <p:blipFill>
          <a:blip r:embed="rId2"/>
          <a:srcRect r="33990" b="49780"/>
          <a:stretch/>
        </p:blipFill>
        <p:spPr>
          <a:xfrm>
            <a:off x="3904560" y="1080000"/>
            <a:ext cx="1674720" cy="862920"/>
          </a:xfrm>
          <a:prstGeom prst="rect">
            <a:avLst/>
          </a:prstGeom>
          <a:ln w="0">
            <a:noFill/>
          </a:ln>
        </p:spPr>
      </p:pic>
      <p:pic>
        <p:nvPicPr>
          <p:cNvPr id="105" name="Image 12"/>
          <p:cNvPicPr/>
          <p:nvPr/>
        </p:nvPicPr>
        <p:blipFill>
          <a:blip r:embed="rId3"/>
          <a:srcRect r="35587" b="49886"/>
          <a:stretch/>
        </p:blipFill>
        <p:spPr>
          <a:xfrm>
            <a:off x="3965040" y="2556000"/>
            <a:ext cx="1610280" cy="862920"/>
          </a:xfrm>
          <a:prstGeom prst="rect">
            <a:avLst/>
          </a:prstGeom>
          <a:ln w="0">
            <a:noFill/>
          </a:ln>
        </p:spPr>
      </p:pic>
      <p:pic>
        <p:nvPicPr>
          <p:cNvPr id="106" name="Image 13"/>
          <p:cNvPicPr/>
          <p:nvPr/>
        </p:nvPicPr>
        <p:blipFill>
          <a:blip r:embed="rId4"/>
          <a:srcRect l="20286" t="57748" r="42480" b="-71"/>
          <a:stretch/>
        </p:blipFill>
        <p:spPr>
          <a:xfrm>
            <a:off x="3996720" y="4140000"/>
            <a:ext cx="1582920" cy="862920"/>
          </a:xfrm>
          <a:prstGeom prst="rect">
            <a:avLst/>
          </a:prstGeom>
          <a:ln w="0">
            <a:noFill/>
          </a:ln>
        </p:spPr>
      </p:pic>
      <p:pic>
        <p:nvPicPr>
          <p:cNvPr id="107" name="Image 14"/>
          <p:cNvPicPr/>
          <p:nvPr/>
        </p:nvPicPr>
        <p:blipFill>
          <a:blip r:embed="rId5"/>
          <a:srcRect t="683" b="683"/>
          <a:stretch/>
        </p:blipFill>
        <p:spPr>
          <a:xfrm>
            <a:off x="3965760" y="5436000"/>
            <a:ext cx="1581120" cy="862920"/>
          </a:xfrm>
          <a:prstGeom prst="rect">
            <a:avLst/>
          </a:prstGeom>
          <a:ln w="0">
            <a:noFill/>
          </a:ln>
        </p:spPr>
      </p:pic>
      <p:sp>
        <p:nvSpPr>
          <p:cNvPr id="108" name="ZoneTexte 18"/>
          <p:cNvSpPr/>
          <p:nvPr/>
        </p:nvSpPr>
        <p:spPr>
          <a:xfrm>
            <a:off x="5580000" y="1080000"/>
            <a:ext cx="3563640" cy="973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6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cherche le nombre de parts que je peux faire</a:t>
            </a: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.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" name="ZoneTexte 19"/>
          <p:cNvSpPr/>
          <p:nvPr/>
        </p:nvSpPr>
        <p:spPr>
          <a:xfrm>
            <a:off x="6120000" y="4282920"/>
            <a:ext cx="19645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72 : 8 =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0" name="ZoneTexte 21"/>
          <p:cNvSpPr/>
          <p:nvPr/>
        </p:nvSpPr>
        <p:spPr>
          <a:xfrm>
            <a:off x="7380000" y="4282920"/>
            <a:ext cx="75384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9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1" name="ZoneTexte 23"/>
          <p:cNvSpPr/>
          <p:nvPr/>
        </p:nvSpPr>
        <p:spPr>
          <a:xfrm>
            <a:off x="5760000" y="5453640"/>
            <a:ext cx="2879640" cy="485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600" b="0" strike="noStrike" spc="-1">
                <a:solidFill>
                  <a:srgbClr val="C00000"/>
                </a:solidFill>
                <a:latin typeface="Cursive standard"/>
                <a:ea typeface="DejaVu Sans"/>
              </a:rPr>
              <a:t>Il y a 9 paquets.</a:t>
            </a:r>
            <a:endParaRPr lang="fr-FR" sz="2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2" name="ZoneTexte 24"/>
          <p:cNvSpPr/>
          <p:nvPr/>
        </p:nvSpPr>
        <p:spPr>
          <a:xfrm>
            <a:off x="5580000" y="2244240"/>
            <a:ext cx="354816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représente le problème.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3" name="Rectangle 112"/>
          <p:cNvSpPr/>
          <p:nvPr/>
        </p:nvSpPr>
        <p:spPr>
          <a:xfrm>
            <a:off x="1440000" y="6202800"/>
            <a:ext cx="1258920" cy="654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4" name="Rectangle 113"/>
          <p:cNvSpPr/>
          <p:nvPr/>
        </p:nvSpPr>
        <p:spPr>
          <a:xfrm>
            <a:off x="6120000" y="6300000"/>
            <a:ext cx="1258920" cy="654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CM1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5" name="Rectangle 6"/>
          <p:cNvSpPr/>
          <p:nvPr/>
        </p:nvSpPr>
        <p:spPr>
          <a:xfrm>
            <a:off x="405360" y="2740320"/>
            <a:ext cx="2654280" cy="42768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chemeClr val="lt1"/>
                </a:solidFill>
                <a:latin typeface="Calibri"/>
                <a:ea typeface="DejaVu Sans"/>
              </a:rPr>
              <a:t>95 cookies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6" name="Rectangle 7"/>
          <p:cNvSpPr/>
          <p:nvPr/>
        </p:nvSpPr>
        <p:spPr>
          <a:xfrm>
            <a:off x="1780920" y="3168720"/>
            <a:ext cx="1278720" cy="42768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2400" b="0" strike="noStrike" spc="-1">
                <a:solidFill>
                  <a:schemeClr val="lt1"/>
                </a:solidFill>
                <a:latin typeface="Calibri"/>
                <a:ea typeface="DejaVu Sans"/>
              </a:rPr>
              <a:t>Reste ?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7" name="Rectangle 8"/>
          <p:cNvSpPr/>
          <p:nvPr/>
        </p:nvSpPr>
        <p:spPr>
          <a:xfrm>
            <a:off x="405360" y="3168720"/>
            <a:ext cx="1374840" cy="430920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2400" b="0" strike="noStrike" spc="-1">
                <a:solidFill>
                  <a:schemeClr val="lt1"/>
                </a:solidFill>
                <a:latin typeface="Calibri"/>
                <a:ea typeface="DejaVu Sans"/>
              </a:rPr>
              <a:t>33 cuits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8" name="Rectangle 9"/>
          <p:cNvSpPr/>
          <p:nvPr/>
        </p:nvSpPr>
        <p:spPr>
          <a:xfrm>
            <a:off x="6366960" y="2700000"/>
            <a:ext cx="2086560" cy="46008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2800" b="0" strike="noStrike" spc="-1">
                <a:solidFill>
                  <a:schemeClr val="lt1"/>
                </a:solidFill>
                <a:latin typeface="Calibri"/>
                <a:ea typeface="DejaVu Sans"/>
              </a:rPr>
              <a:t>72 cookies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9" name="Rectangle 10"/>
          <p:cNvSpPr/>
          <p:nvPr/>
        </p:nvSpPr>
        <p:spPr>
          <a:xfrm>
            <a:off x="6366960" y="3139200"/>
            <a:ext cx="636120" cy="46368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2400" b="0" strike="noStrike" spc="-1">
                <a:solidFill>
                  <a:schemeClr val="lt1"/>
                </a:solidFill>
                <a:latin typeface="Calibri"/>
                <a:ea typeface="DejaVu Sans"/>
              </a:rPr>
              <a:t>8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0" name="Rectangle 14"/>
          <p:cNvSpPr/>
          <p:nvPr/>
        </p:nvSpPr>
        <p:spPr>
          <a:xfrm>
            <a:off x="7817400" y="3146760"/>
            <a:ext cx="636120" cy="46332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2400" b="0" strike="noStrike" spc="-1">
                <a:solidFill>
                  <a:schemeClr val="lt1"/>
                </a:solidFill>
                <a:latin typeface="Calibri"/>
                <a:ea typeface="DejaVu Sans"/>
              </a:rPr>
              <a:t>8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1" name="Rectangle 11"/>
          <p:cNvSpPr/>
          <p:nvPr/>
        </p:nvSpPr>
        <p:spPr>
          <a:xfrm>
            <a:off x="7088760" y="3160800"/>
            <a:ext cx="636120" cy="463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…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2" name="Accolade fermante 21"/>
          <p:cNvSpPr/>
          <p:nvPr/>
        </p:nvSpPr>
        <p:spPr>
          <a:xfrm rot="5400000">
            <a:off x="7291800" y="2829600"/>
            <a:ext cx="231120" cy="1855440"/>
          </a:xfrm>
          <a:prstGeom prst="rightBrace">
            <a:avLst>
              <a:gd name="adj1" fmla="val 38492"/>
              <a:gd name="adj2" fmla="val 50000"/>
            </a:avLst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123" name="Rectangle 22"/>
          <p:cNvSpPr/>
          <p:nvPr/>
        </p:nvSpPr>
        <p:spPr>
          <a:xfrm>
            <a:off x="6517440" y="3848400"/>
            <a:ext cx="1816560" cy="2912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7886160" cy="758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81000"/>
          </a:bodyPr>
          <a:lstStyle/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Cherchez la solution au problème :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5" name="Bulle narrative : ronde 4"/>
          <p:cNvSpPr/>
          <p:nvPr/>
        </p:nvSpPr>
        <p:spPr>
          <a:xfrm>
            <a:off x="129600" y="900000"/>
            <a:ext cx="4370040" cy="3599640"/>
          </a:xfrm>
          <a:custGeom>
            <a:avLst/>
            <a:gdLst>
              <a:gd name="textAreaLeft" fmla="*/ 0 w 4370040"/>
              <a:gd name="textAreaRight" fmla="*/ 4370760 w 4370040"/>
              <a:gd name="textAreaTop" fmla="*/ 0 h 3599640"/>
              <a:gd name="textAreaBottom" fmla="*/ 3600360 h 3599640"/>
            </a:gdLst>
            <a:ahLst/>
            <a:cxnLst/>
            <a:rect l="textAreaLeft" t="textAreaTop" r="textAreaRight" b="textAreaBottom"/>
            <a:pathLst>
              <a:path w="7634464" h="4129607">
                <a:moveTo>
                  <a:pt x="2265916" y="4129607"/>
                </a:moveTo>
                <a:lnTo>
                  <a:pt x="1637754" y="3464505"/>
                </a:lnTo>
                <a:cubicBezTo>
                  <a:pt x="-781649" y="2771076"/>
                  <a:pt x="-15372" y="984739"/>
                  <a:pt x="756435" y="457654"/>
                </a:cubicBezTo>
                <a:cubicBezTo>
                  <a:pt x="1528242" y="-69431"/>
                  <a:pt x="5286935" y="-167708"/>
                  <a:pt x="6268599" y="301992"/>
                </a:cubicBezTo>
                <a:cubicBezTo>
                  <a:pt x="7250263" y="771692"/>
                  <a:pt x="8577772" y="2372467"/>
                  <a:pt x="6646418" y="3275853"/>
                </a:cubicBezTo>
                <a:cubicBezTo>
                  <a:pt x="5836862" y="3654521"/>
                  <a:pt x="3297416" y="3591560"/>
                  <a:pt x="2180673" y="3508242"/>
                </a:cubicBezTo>
                <a:lnTo>
                  <a:pt x="2265916" y="412960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Calibri"/>
              </a:rPr>
              <a:t>           L’agricultrice a 84 kilos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Calibri"/>
              </a:rPr>
              <a:t>     de tomates, 17 kilos de 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Calibri"/>
              </a:rPr>
              <a:t>    tomates jaunes et le reste sont  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Calibri"/>
              </a:rPr>
              <a:t>   des tomates rouges. 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1" strike="noStrike" spc="-1">
                <a:solidFill>
                  <a:srgbClr val="000000"/>
                </a:solidFill>
                <a:latin typeface="Calibri"/>
                <a:ea typeface="Calibri"/>
              </a:rPr>
              <a:t>     Combien de kilos de tomates   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1" strike="noStrike" spc="-1">
                <a:solidFill>
                  <a:srgbClr val="000000"/>
                </a:solidFill>
                <a:latin typeface="Calibri"/>
                <a:ea typeface="Calibri"/>
              </a:rPr>
              <a:t>             rouges y a-t-il ?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1" strike="noStrike" spc="-1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6" name="Bulle narrative : ronde 5"/>
          <p:cNvSpPr/>
          <p:nvPr/>
        </p:nvSpPr>
        <p:spPr>
          <a:xfrm>
            <a:off x="4320000" y="3060000"/>
            <a:ext cx="4823640" cy="3728160"/>
          </a:xfrm>
          <a:custGeom>
            <a:avLst/>
            <a:gdLst>
              <a:gd name="textAreaLeft" fmla="*/ 0 w 4823640"/>
              <a:gd name="textAreaRight" fmla="*/ 4824360 w 4823640"/>
              <a:gd name="textAreaTop" fmla="*/ 0 h 3728160"/>
              <a:gd name="textAreaBottom" fmla="*/ 3728880 h 3728160"/>
            </a:gdLst>
            <a:ahLst/>
            <a:cxnLst/>
            <a:rect l="textAreaLeft" t="textAreaTop" r="textAreaRight" b="textAreaBottom"/>
            <a:pathLst>
              <a:path w="7634464" h="4129607">
                <a:moveTo>
                  <a:pt x="2265916" y="4129607"/>
                </a:moveTo>
                <a:lnTo>
                  <a:pt x="1637754" y="3464505"/>
                </a:lnTo>
                <a:cubicBezTo>
                  <a:pt x="-781649" y="2771076"/>
                  <a:pt x="-15372" y="984739"/>
                  <a:pt x="756435" y="457654"/>
                </a:cubicBezTo>
                <a:cubicBezTo>
                  <a:pt x="1528242" y="-69431"/>
                  <a:pt x="5286935" y="-167708"/>
                  <a:pt x="6268599" y="301992"/>
                </a:cubicBezTo>
                <a:cubicBezTo>
                  <a:pt x="7250263" y="771692"/>
                  <a:pt x="8577772" y="2372467"/>
                  <a:pt x="6646418" y="3275853"/>
                </a:cubicBezTo>
                <a:cubicBezTo>
                  <a:pt x="5836862" y="3654521"/>
                  <a:pt x="3297416" y="3591560"/>
                  <a:pt x="2180673" y="3508242"/>
                </a:cubicBezTo>
                <a:lnTo>
                  <a:pt x="2265916" y="412960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Calibri"/>
              </a:rPr>
              <a:t>      L’agricultrice a récolté 35 kilos 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Calibri"/>
              </a:rPr>
              <a:t>   de tomates rouges, 29 kilos de 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Calibri"/>
              </a:rPr>
              <a:t>  tomates jaunes. 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Calibri"/>
              </a:rPr>
              <a:t>     Elle les vend par cageots de 8 kg.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1" strike="noStrike" spc="-1">
                <a:solidFill>
                  <a:srgbClr val="000000"/>
                </a:solidFill>
                <a:latin typeface="Calibri"/>
                <a:ea typeface="Calibri"/>
              </a:rPr>
              <a:t>      Combien de cageots cela fait-il ? 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lang="fr-FR" sz="2400" b="1" strike="noStrike" spc="-1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7" name="Connecteur droit 126"/>
          <p:cNvSpPr/>
          <p:nvPr/>
        </p:nvSpPr>
        <p:spPr>
          <a:xfrm flipH="1">
            <a:off x="2160000" y="540000"/>
            <a:ext cx="4680000" cy="612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6120000" rIns="108000" bIns="6120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28" name="Rectangle 127"/>
          <p:cNvSpPr/>
          <p:nvPr/>
        </p:nvSpPr>
        <p:spPr>
          <a:xfrm>
            <a:off x="180000" y="5644800"/>
            <a:ext cx="1258920" cy="654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9" name="Rectangle 128"/>
          <p:cNvSpPr/>
          <p:nvPr/>
        </p:nvSpPr>
        <p:spPr>
          <a:xfrm>
            <a:off x="7740720" y="2103120"/>
            <a:ext cx="1258920" cy="654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CM1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30" name="Image 15"/>
          <p:cNvPicPr/>
          <p:nvPr/>
        </p:nvPicPr>
        <p:blipFill>
          <a:blip r:embed="rId2"/>
          <a:stretch/>
        </p:blipFill>
        <p:spPr>
          <a:xfrm>
            <a:off x="7945200" y="303120"/>
            <a:ext cx="1198440" cy="1799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6160" cy="758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81000"/>
          </a:bodyPr>
          <a:lstStyle/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2" name="ZoneTexte 20"/>
          <p:cNvSpPr/>
          <p:nvPr/>
        </p:nvSpPr>
        <p:spPr>
          <a:xfrm>
            <a:off x="18360" y="1080000"/>
            <a:ext cx="3221280" cy="881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6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cherche une partie des tomates.</a:t>
            </a:r>
            <a:endParaRPr lang="fr-FR" sz="2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3" name="ZoneTexte 25"/>
          <p:cNvSpPr/>
          <p:nvPr/>
        </p:nvSpPr>
        <p:spPr>
          <a:xfrm>
            <a:off x="51480" y="2234520"/>
            <a:ext cx="354816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représente le problème.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5" name="ZoneTexte 26"/>
          <p:cNvSpPr/>
          <p:nvPr/>
        </p:nvSpPr>
        <p:spPr>
          <a:xfrm>
            <a:off x="180000" y="4140000"/>
            <a:ext cx="29347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84 − 17 = …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6" name="ZoneTexte 27"/>
          <p:cNvSpPr/>
          <p:nvPr/>
        </p:nvSpPr>
        <p:spPr>
          <a:xfrm>
            <a:off x="1800000" y="4140000"/>
            <a:ext cx="89964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67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7" name="ZoneTexte 28"/>
          <p:cNvSpPr/>
          <p:nvPr/>
        </p:nvSpPr>
        <p:spPr>
          <a:xfrm>
            <a:off x="51480" y="5400000"/>
            <a:ext cx="3548160" cy="881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600" b="0" strike="noStrike" spc="-1">
                <a:solidFill>
                  <a:srgbClr val="C00000"/>
                </a:solidFill>
                <a:latin typeface="Cursive standard"/>
                <a:ea typeface="DejaVu Sans"/>
              </a:rPr>
              <a:t>Il y a 67 kilos de tomates rouges.</a:t>
            </a:r>
            <a:endParaRPr lang="fr-FR" sz="2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8" name="Rectangle : coins arrondis 13"/>
          <p:cNvSpPr/>
          <p:nvPr/>
        </p:nvSpPr>
        <p:spPr>
          <a:xfrm>
            <a:off x="3358800" y="1240200"/>
            <a:ext cx="544320" cy="5443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9" name="Rectangle : coins arrondis 14"/>
          <p:cNvSpPr/>
          <p:nvPr/>
        </p:nvSpPr>
        <p:spPr>
          <a:xfrm>
            <a:off x="3420000" y="2690280"/>
            <a:ext cx="543960" cy="5443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0" name="Rectangle : coins arrondis 15"/>
          <p:cNvSpPr/>
          <p:nvPr/>
        </p:nvSpPr>
        <p:spPr>
          <a:xfrm>
            <a:off x="3420000" y="4213440"/>
            <a:ext cx="538920" cy="5389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1" name="Rectangle : coins arrondis 16"/>
          <p:cNvSpPr/>
          <p:nvPr/>
        </p:nvSpPr>
        <p:spPr>
          <a:xfrm>
            <a:off x="3420000" y="5586480"/>
            <a:ext cx="538920" cy="5389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2" name="Connecteur droit 141"/>
          <p:cNvSpPr/>
          <p:nvPr/>
        </p:nvSpPr>
        <p:spPr>
          <a:xfrm>
            <a:off x="4500000" y="977040"/>
            <a:ext cx="360" cy="56829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5682960" rIns="108000" bIns="568296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pic>
        <p:nvPicPr>
          <p:cNvPr id="143" name="Image 4"/>
          <p:cNvPicPr/>
          <p:nvPr/>
        </p:nvPicPr>
        <p:blipFill>
          <a:blip r:embed="rId2"/>
          <a:srcRect r="33990" b="49780"/>
          <a:stretch/>
        </p:blipFill>
        <p:spPr>
          <a:xfrm>
            <a:off x="3904560" y="1080000"/>
            <a:ext cx="1674720" cy="862920"/>
          </a:xfrm>
          <a:prstGeom prst="rect">
            <a:avLst/>
          </a:prstGeom>
          <a:ln w="0">
            <a:noFill/>
          </a:ln>
        </p:spPr>
      </p:pic>
      <p:pic>
        <p:nvPicPr>
          <p:cNvPr id="144" name="Image 17"/>
          <p:cNvPicPr/>
          <p:nvPr/>
        </p:nvPicPr>
        <p:blipFill>
          <a:blip r:embed="rId3"/>
          <a:srcRect r="35587" b="49886"/>
          <a:stretch/>
        </p:blipFill>
        <p:spPr>
          <a:xfrm>
            <a:off x="3965040" y="2556000"/>
            <a:ext cx="1610280" cy="862920"/>
          </a:xfrm>
          <a:prstGeom prst="rect">
            <a:avLst/>
          </a:prstGeom>
          <a:ln w="0">
            <a:noFill/>
          </a:ln>
        </p:spPr>
      </p:pic>
      <p:pic>
        <p:nvPicPr>
          <p:cNvPr id="145" name="Image 18"/>
          <p:cNvPicPr/>
          <p:nvPr/>
        </p:nvPicPr>
        <p:blipFill>
          <a:blip r:embed="rId4"/>
          <a:srcRect l="20286" t="57748" r="42480" b="-71"/>
          <a:stretch/>
        </p:blipFill>
        <p:spPr>
          <a:xfrm>
            <a:off x="3996720" y="4140000"/>
            <a:ext cx="1582920" cy="862920"/>
          </a:xfrm>
          <a:prstGeom prst="rect">
            <a:avLst/>
          </a:prstGeom>
          <a:ln w="0">
            <a:noFill/>
          </a:ln>
        </p:spPr>
      </p:pic>
      <p:pic>
        <p:nvPicPr>
          <p:cNvPr id="146" name="Image 20"/>
          <p:cNvPicPr/>
          <p:nvPr/>
        </p:nvPicPr>
        <p:blipFill>
          <a:blip r:embed="rId5"/>
          <a:srcRect t="683" b="683"/>
          <a:stretch/>
        </p:blipFill>
        <p:spPr>
          <a:xfrm>
            <a:off x="3965760" y="5436000"/>
            <a:ext cx="1581120" cy="862920"/>
          </a:xfrm>
          <a:prstGeom prst="rect">
            <a:avLst/>
          </a:prstGeom>
          <a:ln w="0">
            <a:noFill/>
          </a:ln>
        </p:spPr>
      </p:pic>
      <p:sp>
        <p:nvSpPr>
          <p:cNvPr id="147" name="ZoneTexte 29"/>
          <p:cNvSpPr/>
          <p:nvPr/>
        </p:nvSpPr>
        <p:spPr>
          <a:xfrm>
            <a:off x="5580000" y="1080000"/>
            <a:ext cx="3563640" cy="881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6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cherche le nombre de cageots.</a:t>
            </a:r>
            <a:endParaRPr lang="fr-FR" sz="2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8" name="ZoneTexte 30"/>
          <p:cNvSpPr/>
          <p:nvPr/>
        </p:nvSpPr>
        <p:spPr>
          <a:xfrm>
            <a:off x="5760000" y="4282920"/>
            <a:ext cx="2339640" cy="106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35 + 29 = 64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64 : 8 = 8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9" name="ZoneTexte 32"/>
          <p:cNvSpPr/>
          <p:nvPr/>
        </p:nvSpPr>
        <p:spPr>
          <a:xfrm>
            <a:off x="5760000" y="5453640"/>
            <a:ext cx="3239640" cy="49098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600" b="0" strike="noStrike" spc="-1" dirty="0">
                <a:solidFill>
                  <a:srgbClr val="C00000"/>
                </a:solidFill>
                <a:latin typeface="Cursive standard"/>
                <a:ea typeface="DejaVu Sans"/>
              </a:rPr>
              <a:t>Il y a </a:t>
            </a:r>
            <a:r>
              <a:rPr lang="fr-FR" sz="2600" b="0" strike="noStrike" spc="-1">
                <a:solidFill>
                  <a:srgbClr val="C00000"/>
                </a:solidFill>
                <a:latin typeface="Cursive standard"/>
                <a:ea typeface="DejaVu Sans"/>
              </a:rPr>
              <a:t>8 cageots</a:t>
            </a:r>
            <a:r>
              <a:rPr lang="fr-FR" sz="2600" b="0" strike="noStrike" spc="-1" dirty="0">
                <a:solidFill>
                  <a:srgbClr val="C00000"/>
                </a:solidFill>
                <a:latin typeface="Cursive standard"/>
                <a:ea typeface="DejaVu Sans"/>
              </a:rPr>
              <a:t>.</a:t>
            </a:r>
            <a:endParaRPr lang="fr-FR" sz="26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0" name="ZoneTexte 33"/>
          <p:cNvSpPr/>
          <p:nvPr/>
        </p:nvSpPr>
        <p:spPr>
          <a:xfrm>
            <a:off x="5580000" y="2244240"/>
            <a:ext cx="354816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représente le problème.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1440000" y="6202800"/>
            <a:ext cx="1258920" cy="654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2" name="Rectangle 151"/>
          <p:cNvSpPr/>
          <p:nvPr/>
        </p:nvSpPr>
        <p:spPr>
          <a:xfrm>
            <a:off x="6120000" y="6300000"/>
            <a:ext cx="1258920" cy="654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CM1 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3" name="Rectangle 15"/>
          <p:cNvSpPr/>
          <p:nvPr/>
        </p:nvSpPr>
        <p:spPr>
          <a:xfrm>
            <a:off x="405360" y="2690280"/>
            <a:ext cx="2654280" cy="42768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chemeClr val="lt1"/>
                </a:solidFill>
                <a:latin typeface="Calibri"/>
                <a:ea typeface="DejaVu Sans"/>
              </a:rPr>
              <a:t>84 kilos 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4" name="Rectangle 16"/>
          <p:cNvSpPr/>
          <p:nvPr/>
        </p:nvSpPr>
        <p:spPr>
          <a:xfrm>
            <a:off x="1780920" y="3118680"/>
            <a:ext cx="1278720" cy="42768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2400" b="0" strike="noStrike" spc="-1">
                <a:solidFill>
                  <a:schemeClr val="lt1"/>
                </a:solidFill>
                <a:latin typeface="Calibri"/>
                <a:ea typeface="DejaVu Sans"/>
              </a:rPr>
              <a:t>Reste ?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5" name="Rectangle 19"/>
          <p:cNvSpPr/>
          <p:nvPr/>
        </p:nvSpPr>
        <p:spPr>
          <a:xfrm>
            <a:off x="405360" y="3118680"/>
            <a:ext cx="1374840" cy="43092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17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6" name="Rectangle 20"/>
          <p:cNvSpPr/>
          <p:nvPr/>
        </p:nvSpPr>
        <p:spPr>
          <a:xfrm>
            <a:off x="6300000" y="2783520"/>
            <a:ext cx="2080800" cy="36720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chemeClr val="lt1"/>
                </a:solidFill>
                <a:latin typeface="Calibri"/>
                <a:ea typeface="DejaVu Sans"/>
              </a:rPr>
              <a:t>35 + 29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7" name="Rectangle 23"/>
          <p:cNvSpPr/>
          <p:nvPr/>
        </p:nvSpPr>
        <p:spPr>
          <a:xfrm>
            <a:off x="6300000" y="3141720"/>
            <a:ext cx="634320" cy="4622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2400" b="0" strike="noStrike" spc="-1">
                <a:solidFill>
                  <a:schemeClr val="lt1"/>
                </a:solidFill>
                <a:latin typeface="Calibri"/>
                <a:ea typeface="DejaVu Sans"/>
              </a:rPr>
              <a:t>8</a:t>
            </a:r>
            <a:endParaRPr lang="fr-FR" sz="24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58" name="Rectangle 24"/>
          <p:cNvSpPr/>
          <p:nvPr/>
        </p:nvSpPr>
        <p:spPr>
          <a:xfrm>
            <a:off x="7746480" y="3149280"/>
            <a:ext cx="634320" cy="4622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2400" b="0" strike="noStrike" spc="-1">
                <a:solidFill>
                  <a:schemeClr val="lt1"/>
                </a:solidFill>
                <a:latin typeface="Calibri"/>
                <a:ea typeface="DejaVu Sans"/>
              </a:rPr>
              <a:t>8</a:t>
            </a:r>
            <a:endParaRPr lang="fr-FR" sz="24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59" name="Rectangle 25"/>
          <p:cNvSpPr/>
          <p:nvPr/>
        </p:nvSpPr>
        <p:spPr>
          <a:xfrm>
            <a:off x="7019640" y="3163320"/>
            <a:ext cx="634680" cy="462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…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0" name="Accolade fermante 18"/>
          <p:cNvSpPr/>
          <p:nvPr/>
        </p:nvSpPr>
        <p:spPr>
          <a:xfrm rot="5400000">
            <a:off x="7222320" y="2833200"/>
            <a:ext cx="230400" cy="1850400"/>
          </a:xfrm>
          <a:prstGeom prst="rightBrace">
            <a:avLst>
              <a:gd name="adj1" fmla="val 38492"/>
              <a:gd name="adj2" fmla="val 50000"/>
            </a:avLst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161" name="Rectangle 26"/>
          <p:cNvSpPr/>
          <p:nvPr/>
        </p:nvSpPr>
        <p:spPr>
          <a:xfrm>
            <a:off x="6450120" y="3849120"/>
            <a:ext cx="1811520" cy="2905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472</Words>
  <Application>Microsoft Office PowerPoint</Application>
  <PresentationFormat>Affichage à l'écran (4:3)</PresentationFormat>
  <Paragraphs>126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4" baseType="lpstr">
      <vt:lpstr>Arial</vt:lpstr>
      <vt:lpstr>Calibri</vt:lpstr>
      <vt:lpstr>Cursive standard</vt:lpstr>
      <vt:lpstr>Symbol</vt:lpstr>
      <vt:lpstr>Webdings</vt:lpstr>
      <vt:lpstr>Wingdings</vt:lpstr>
      <vt:lpstr>Thème Office</vt:lpstr>
      <vt:lpstr>Présentation PowerPoint</vt:lpstr>
      <vt:lpstr>Cherchez la solution au problème :</vt:lpstr>
      <vt:lpstr>Je cherche en suivant les 4 étapes :</vt:lpstr>
      <vt:lpstr>Cherchez la solution au problème :</vt:lpstr>
      <vt:lpstr>Je cherche en suivant les 4 étapes :</vt:lpstr>
      <vt:lpstr>Cherchez la solution au problème :</vt:lpstr>
      <vt:lpstr>Je cherche en suivant les 4 étapes 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MHM</dc:creator>
  <dc:description/>
  <cp:lastModifiedBy>Nicolas Pinel</cp:lastModifiedBy>
  <cp:revision>102</cp:revision>
  <dcterms:created xsi:type="dcterms:W3CDTF">2023-02-07T14:55:57Z</dcterms:created>
  <dcterms:modified xsi:type="dcterms:W3CDTF">2026-07-19T14:45:37Z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7</vt:i4>
  </property>
</Properties>
</file>