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16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16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19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ZoneTexte 13"/>
          <p:cNvSpPr/>
          <p:nvPr/>
        </p:nvSpPr>
        <p:spPr>
          <a:xfrm>
            <a:off x="1080000" y="2161440"/>
            <a:ext cx="6839640" cy="344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sais additionner, soustraire des centaines à un nombre.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Microsoft YaHei"/>
              </a:rPr>
              <a:t>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sais additionner, soustraire des dizaines, des centaines à un nombre.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8" name="Image 14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ZoneTexte 4"/>
          <p:cNvSpPr/>
          <p:nvPr/>
        </p:nvSpPr>
        <p:spPr>
          <a:xfrm>
            <a:off x="162360" y="1234440"/>
            <a:ext cx="5777280" cy="7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2 5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20 – </a:t>
            </a: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2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00 =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ZoneTexte 9"/>
          <p:cNvSpPr/>
          <p:nvPr/>
        </p:nvSpPr>
        <p:spPr>
          <a:xfrm>
            <a:off x="3191040" y="1229040"/>
            <a:ext cx="1848600" cy="730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c00000"/>
                </a:solidFill>
                <a:latin typeface="Calibri"/>
                <a:ea typeface="DejaVu Sans"/>
              </a:rPr>
              <a:t>2 320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Rectangle 13"/>
          <p:cNvSpPr/>
          <p:nvPr/>
        </p:nvSpPr>
        <p:spPr>
          <a:xfrm>
            <a:off x="2690280" y="227736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Rectangle 22"/>
          <p:cNvSpPr/>
          <p:nvPr/>
        </p:nvSpPr>
        <p:spPr>
          <a:xfrm>
            <a:off x="1596960" y="227736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Rectangle 23"/>
          <p:cNvSpPr/>
          <p:nvPr/>
        </p:nvSpPr>
        <p:spPr>
          <a:xfrm>
            <a:off x="2129400" y="227736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Rectangle 24"/>
          <p:cNvSpPr/>
          <p:nvPr/>
        </p:nvSpPr>
        <p:spPr>
          <a:xfrm>
            <a:off x="1596960" y="28249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Rectangle 30"/>
          <p:cNvSpPr/>
          <p:nvPr/>
        </p:nvSpPr>
        <p:spPr>
          <a:xfrm>
            <a:off x="2763000" y="227736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Rectangle 35"/>
          <p:cNvSpPr/>
          <p:nvPr/>
        </p:nvSpPr>
        <p:spPr>
          <a:xfrm>
            <a:off x="1596960" y="33724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Cube 5"/>
          <p:cNvSpPr/>
          <p:nvPr/>
        </p:nvSpPr>
        <p:spPr>
          <a:xfrm>
            <a:off x="866160" y="22388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Cube 3"/>
          <p:cNvSpPr/>
          <p:nvPr/>
        </p:nvSpPr>
        <p:spPr>
          <a:xfrm>
            <a:off x="818640" y="287748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Rectangle 11"/>
          <p:cNvSpPr/>
          <p:nvPr/>
        </p:nvSpPr>
        <p:spPr>
          <a:xfrm>
            <a:off x="2129400" y="28249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Signe de multiplication 12"/>
          <p:cNvSpPr/>
          <p:nvPr/>
        </p:nvSpPr>
        <p:spPr>
          <a:xfrm>
            <a:off x="1608120" y="336276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Signe de multiplication 14"/>
          <p:cNvSpPr/>
          <p:nvPr/>
        </p:nvSpPr>
        <p:spPr>
          <a:xfrm>
            <a:off x="2140560" y="283608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ZoneTexte 15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1 872 – 30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ZoneTexte 16"/>
          <p:cNvSpPr/>
          <p:nvPr/>
        </p:nvSpPr>
        <p:spPr>
          <a:xfrm>
            <a:off x="7380000" y="1085040"/>
            <a:ext cx="161964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1 842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4" dur="indefinite" restart="never" nodeType="tmRoot">
          <p:childTnLst>
            <p:seq>
              <p:cTn id="195" dur="indefinite" nodeType="mainSeq">
                <p:childTnLst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0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3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ZoneTexte 4"/>
          <p:cNvSpPr/>
          <p:nvPr/>
        </p:nvSpPr>
        <p:spPr>
          <a:xfrm>
            <a:off x="180000" y="1229040"/>
            <a:ext cx="52916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5 234 + 400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ZoneTexte 17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2 913 – 50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ZoneTexte 4"/>
          <p:cNvSpPr/>
          <p:nvPr/>
        </p:nvSpPr>
        <p:spPr>
          <a:xfrm>
            <a:off x="180000" y="1229040"/>
            <a:ext cx="5291640" cy="7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5 2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34 + </a:t>
            </a: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4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00 = …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265104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ZoneTexte 9"/>
          <p:cNvSpPr/>
          <p:nvPr/>
        </p:nvSpPr>
        <p:spPr>
          <a:xfrm>
            <a:off x="3191040" y="1223640"/>
            <a:ext cx="1848600" cy="730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c00000"/>
                </a:solidFill>
                <a:latin typeface="Calibri"/>
                <a:ea typeface="DejaVu Sans"/>
              </a:rPr>
              <a:t>5 634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Rectangle 13"/>
          <p:cNvSpPr/>
          <p:nvPr/>
        </p:nvSpPr>
        <p:spPr>
          <a:xfrm>
            <a:off x="2043360" y="233280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Rectangle 23"/>
          <p:cNvSpPr/>
          <p:nvPr/>
        </p:nvSpPr>
        <p:spPr>
          <a:xfrm>
            <a:off x="1482480" y="233280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Rectangle 24"/>
          <p:cNvSpPr/>
          <p:nvPr/>
        </p:nvSpPr>
        <p:spPr>
          <a:xfrm>
            <a:off x="1482480" y="286920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Rectangle 29"/>
          <p:cNvSpPr/>
          <p:nvPr/>
        </p:nvSpPr>
        <p:spPr>
          <a:xfrm>
            <a:off x="2847240" y="23659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Rectangle 30"/>
          <p:cNvSpPr/>
          <p:nvPr/>
        </p:nvSpPr>
        <p:spPr>
          <a:xfrm>
            <a:off x="2115720" y="233280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Rectangle 31"/>
          <p:cNvSpPr/>
          <p:nvPr/>
        </p:nvSpPr>
        <p:spPr>
          <a:xfrm>
            <a:off x="2409120" y="247644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Rectangle 33"/>
          <p:cNvSpPr/>
          <p:nvPr/>
        </p:nvSpPr>
        <p:spPr>
          <a:xfrm>
            <a:off x="2409120" y="263268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Rectangle 35"/>
          <p:cNvSpPr/>
          <p:nvPr/>
        </p:nvSpPr>
        <p:spPr>
          <a:xfrm>
            <a:off x="2847240" y="29491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Cube 5"/>
          <p:cNvSpPr/>
          <p:nvPr/>
        </p:nvSpPr>
        <p:spPr>
          <a:xfrm>
            <a:off x="218880" y="22946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Rectangle 6"/>
          <p:cNvSpPr/>
          <p:nvPr/>
        </p:nvSpPr>
        <p:spPr>
          <a:xfrm>
            <a:off x="2187360" y="233280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Rectangle 10"/>
          <p:cNvSpPr/>
          <p:nvPr/>
        </p:nvSpPr>
        <p:spPr>
          <a:xfrm>
            <a:off x="3435120" y="23659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Rectangle 3"/>
          <p:cNvSpPr/>
          <p:nvPr/>
        </p:nvSpPr>
        <p:spPr>
          <a:xfrm>
            <a:off x="2289600" y="247644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Rectangle 11"/>
          <p:cNvSpPr/>
          <p:nvPr/>
        </p:nvSpPr>
        <p:spPr>
          <a:xfrm>
            <a:off x="2289600" y="263268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Cube 12"/>
          <p:cNvSpPr/>
          <p:nvPr/>
        </p:nvSpPr>
        <p:spPr>
          <a:xfrm>
            <a:off x="833040" y="22946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Cube 14"/>
          <p:cNvSpPr/>
          <p:nvPr/>
        </p:nvSpPr>
        <p:spPr>
          <a:xfrm>
            <a:off x="180000" y="29426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Cube 15"/>
          <p:cNvSpPr/>
          <p:nvPr/>
        </p:nvSpPr>
        <p:spPr>
          <a:xfrm>
            <a:off x="793800" y="29426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Cube 16"/>
          <p:cNvSpPr/>
          <p:nvPr/>
        </p:nvSpPr>
        <p:spPr>
          <a:xfrm>
            <a:off x="389520" y="359028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Rectangle 18"/>
          <p:cNvSpPr/>
          <p:nvPr/>
        </p:nvSpPr>
        <p:spPr>
          <a:xfrm>
            <a:off x="3444480" y="29491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ZoneTexte 18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2 913 – 50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ZoneTexte 19"/>
          <p:cNvSpPr/>
          <p:nvPr/>
        </p:nvSpPr>
        <p:spPr>
          <a:xfrm>
            <a:off x="7380000" y="1085040"/>
            <a:ext cx="161964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2 863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3" dur="indefinite" restart="never" nodeType="tmRoot">
          <p:childTnLst>
            <p:seq>
              <p:cTn id="234" dur="indefinite" nodeType="mainSeq">
                <p:childTnLst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9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8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0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3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6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9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5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6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9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ZoneTexte 4"/>
          <p:cNvSpPr/>
          <p:nvPr/>
        </p:nvSpPr>
        <p:spPr>
          <a:xfrm>
            <a:off x="180000" y="1260000"/>
            <a:ext cx="41248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6 350 – 300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ZoneTexte 20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4 800 + 300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ZoneTexte 4"/>
          <p:cNvSpPr/>
          <p:nvPr/>
        </p:nvSpPr>
        <p:spPr>
          <a:xfrm>
            <a:off x="180000" y="1229040"/>
            <a:ext cx="5777280" cy="7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6 3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50 – </a:t>
            </a: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3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00 =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6/8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4" name="ZoneTexte 9"/>
          <p:cNvSpPr/>
          <p:nvPr/>
        </p:nvSpPr>
        <p:spPr>
          <a:xfrm>
            <a:off x="3191040" y="1223640"/>
            <a:ext cx="1848600" cy="730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c00000"/>
                </a:solidFill>
                <a:latin typeface="Calibri"/>
                <a:ea typeface="DejaVu Sans"/>
              </a:rPr>
              <a:t>6 050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Rectangle 13"/>
          <p:cNvSpPr/>
          <p:nvPr/>
        </p:nvSpPr>
        <p:spPr>
          <a:xfrm>
            <a:off x="2707920" y="227196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Rectangle 22"/>
          <p:cNvSpPr/>
          <p:nvPr/>
        </p:nvSpPr>
        <p:spPr>
          <a:xfrm>
            <a:off x="1614600" y="227196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Rectangle 23"/>
          <p:cNvSpPr/>
          <p:nvPr/>
        </p:nvSpPr>
        <p:spPr>
          <a:xfrm>
            <a:off x="2147040" y="227196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Rectangle 24"/>
          <p:cNvSpPr/>
          <p:nvPr/>
        </p:nvSpPr>
        <p:spPr>
          <a:xfrm>
            <a:off x="1614600" y="28195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Rectangle 30"/>
          <p:cNvSpPr/>
          <p:nvPr/>
        </p:nvSpPr>
        <p:spPr>
          <a:xfrm>
            <a:off x="2780640" y="227196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Cube 5"/>
          <p:cNvSpPr/>
          <p:nvPr/>
        </p:nvSpPr>
        <p:spPr>
          <a:xfrm>
            <a:off x="883800" y="22334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1" name="Cube 3"/>
          <p:cNvSpPr/>
          <p:nvPr/>
        </p:nvSpPr>
        <p:spPr>
          <a:xfrm>
            <a:off x="883800" y="285408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Signe de multiplication 12"/>
          <p:cNvSpPr/>
          <p:nvPr/>
        </p:nvSpPr>
        <p:spPr>
          <a:xfrm>
            <a:off x="2125440" y="229068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Signe de multiplication 14"/>
          <p:cNvSpPr/>
          <p:nvPr/>
        </p:nvSpPr>
        <p:spPr>
          <a:xfrm>
            <a:off x="1614600" y="230508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Cube 6"/>
          <p:cNvSpPr/>
          <p:nvPr/>
        </p:nvSpPr>
        <p:spPr>
          <a:xfrm>
            <a:off x="222120" y="22334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5" name="Cube 7"/>
          <p:cNvSpPr/>
          <p:nvPr/>
        </p:nvSpPr>
        <p:spPr>
          <a:xfrm>
            <a:off x="222120" y="285408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6" name="Cube 8"/>
          <p:cNvSpPr/>
          <p:nvPr/>
        </p:nvSpPr>
        <p:spPr>
          <a:xfrm>
            <a:off x="883800" y="35060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7" name="Cube 10"/>
          <p:cNvSpPr/>
          <p:nvPr/>
        </p:nvSpPr>
        <p:spPr>
          <a:xfrm>
            <a:off x="222120" y="35060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8" name="Rectangle 15"/>
          <p:cNvSpPr/>
          <p:nvPr/>
        </p:nvSpPr>
        <p:spPr>
          <a:xfrm>
            <a:off x="2853360" y="227196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Rectangle 16"/>
          <p:cNvSpPr/>
          <p:nvPr/>
        </p:nvSpPr>
        <p:spPr>
          <a:xfrm>
            <a:off x="2925720" y="227196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0" name="Rectangle 17"/>
          <p:cNvSpPr/>
          <p:nvPr/>
        </p:nvSpPr>
        <p:spPr>
          <a:xfrm>
            <a:off x="2998440" y="226908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1" name="Signe de multiplication 18"/>
          <p:cNvSpPr/>
          <p:nvPr/>
        </p:nvSpPr>
        <p:spPr>
          <a:xfrm>
            <a:off x="1625760" y="280836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3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4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5" name="ZoneTexte 21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4 800 + 300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ZoneTexte 22"/>
          <p:cNvSpPr/>
          <p:nvPr/>
        </p:nvSpPr>
        <p:spPr>
          <a:xfrm>
            <a:off x="7380000" y="1085040"/>
            <a:ext cx="161964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5 100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8" dur="indefinite" restart="never" nodeType="tmRoot">
          <p:childTnLst>
            <p:seq>
              <p:cTn id="299" dur="indefinite" nodeType="mainSeq">
                <p:childTnLst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4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7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0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3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6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9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2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5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8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4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3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8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4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ZoneTexte 4"/>
          <p:cNvSpPr/>
          <p:nvPr/>
        </p:nvSpPr>
        <p:spPr>
          <a:xfrm>
            <a:off x="180000" y="1229040"/>
            <a:ext cx="52916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4 015 + 500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0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1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2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3" name="ZoneTexte 23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2 025 – 100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ZoneTexte 4"/>
          <p:cNvSpPr/>
          <p:nvPr/>
        </p:nvSpPr>
        <p:spPr>
          <a:xfrm>
            <a:off x="180000" y="1229040"/>
            <a:ext cx="5291640" cy="7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4 0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15 + </a:t>
            </a: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5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00 = …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7/8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7" name="ZoneTexte 9"/>
          <p:cNvSpPr/>
          <p:nvPr/>
        </p:nvSpPr>
        <p:spPr>
          <a:xfrm>
            <a:off x="3171600" y="1229040"/>
            <a:ext cx="1508040" cy="730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c00000"/>
                </a:solidFill>
                <a:latin typeface="Calibri"/>
                <a:ea typeface="DejaVu Sans"/>
              </a:rPr>
              <a:t>4 515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Rectangle 13"/>
          <p:cNvSpPr/>
          <p:nvPr/>
        </p:nvSpPr>
        <p:spPr>
          <a:xfrm>
            <a:off x="1626840" y="233820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Rectangle 29"/>
          <p:cNvSpPr/>
          <p:nvPr/>
        </p:nvSpPr>
        <p:spPr>
          <a:xfrm>
            <a:off x="2430720" y="23713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Rectangle 31"/>
          <p:cNvSpPr/>
          <p:nvPr/>
        </p:nvSpPr>
        <p:spPr>
          <a:xfrm>
            <a:off x="1757160" y="249840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Rectangle 33"/>
          <p:cNvSpPr/>
          <p:nvPr/>
        </p:nvSpPr>
        <p:spPr>
          <a:xfrm>
            <a:off x="1757160" y="265464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Rectangle 35"/>
          <p:cNvSpPr/>
          <p:nvPr/>
        </p:nvSpPr>
        <p:spPr>
          <a:xfrm>
            <a:off x="2430720" y="29545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" name="Cube 5"/>
          <p:cNvSpPr/>
          <p:nvPr/>
        </p:nvSpPr>
        <p:spPr>
          <a:xfrm>
            <a:off x="122040" y="23000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Rectangle 10"/>
          <p:cNvSpPr/>
          <p:nvPr/>
        </p:nvSpPr>
        <p:spPr>
          <a:xfrm>
            <a:off x="3018600" y="23713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Cube 3"/>
          <p:cNvSpPr/>
          <p:nvPr/>
        </p:nvSpPr>
        <p:spPr>
          <a:xfrm>
            <a:off x="761760" y="23000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Cube 11"/>
          <p:cNvSpPr/>
          <p:nvPr/>
        </p:nvSpPr>
        <p:spPr>
          <a:xfrm>
            <a:off x="122040" y="295452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7" name="Cube 12"/>
          <p:cNvSpPr/>
          <p:nvPr/>
        </p:nvSpPr>
        <p:spPr>
          <a:xfrm>
            <a:off x="761760" y="295452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Rectangle 14"/>
          <p:cNvSpPr/>
          <p:nvPr/>
        </p:nvSpPr>
        <p:spPr>
          <a:xfrm>
            <a:off x="1931040" y="249840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Rectangle 15"/>
          <p:cNvSpPr/>
          <p:nvPr/>
        </p:nvSpPr>
        <p:spPr>
          <a:xfrm>
            <a:off x="1931040" y="265464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Rectangle 16"/>
          <p:cNvSpPr/>
          <p:nvPr/>
        </p:nvSpPr>
        <p:spPr>
          <a:xfrm>
            <a:off x="1841040" y="258732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1" name="Rectangle 17"/>
          <p:cNvSpPr/>
          <p:nvPr/>
        </p:nvSpPr>
        <p:spPr>
          <a:xfrm>
            <a:off x="3027960" y="29545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Rectangle 18"/>
          <p:cNvSpPr/>
          <p:nvPr/>
        </p:nvSpPr>
        <p:spPr>
          <a:xfrm>
            <a:off x="2721600" y="35380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3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4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5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ZoneTexte 24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2 025 – 100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7" name="ZoneTexte 25"/>
          <p:cNvSpPr/>
          <p:nvPr/>
        </p:nvSpPr>
        <p:spPr>
          <a:xfrm>
            <a:off x="7380000" y="1085040"/>
            <a:ext cx="161964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1 925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55" dur="indefinite" restart="never" nodeType="tmRoot">
          <p:childTnLst>
            <p:seq>
              <p:cTn id="356" dur="indefinite" nodeType="mainSeq">
                <p:childTnLst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1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4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7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3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6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9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2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5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8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3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6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9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2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5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0" name="ZoneTexte 4"/>
          <p:cNvSpPr/>
          <p:nvPr/>
        </p:nvSpPr>
        <p:spPr>
          <a:xfrm>
            <a:off x="180000" y="1260000"/>
            <a:ext cx="52916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4 160 – 600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2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3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4" name="ZoneTexte 26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6 725 + 400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ZoneTexte 4"/>
          <p:cNvSpPr/>
          <p:nvPr/>
        </p:nvSpPr>
        <p:spPr>
          <a:xfrm>
            <a:off x="360000" y="1227600"/>
            <a:ext cx="5777280" cy="7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4 1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60 – </a:t>
            </a: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6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00 =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6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8" name="Rectangle 13"/>
          <p:cNvSpPr/>
          <p:nvPr/>
        </p:nvSpPr>
        <p:spPr>
          <a:xfrm>
            <a:off x="239508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9" name="Rectangle 22"/>
          <p:cNvSpPr/>
          <p:nvPr/>
        </p:nvSpPr>
        <p:spPr>
          <a:xfrm>
            <a:off x="1794600" y="22705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0" name="Rectangle 30"/>
          <p:cNvSpPr/>
          <p:nvPr/>
        </p:nvSpPr>
        <p:spPr>
          <a:xfrm>
            <a:off x="246780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1" name="Cube 5"/>
          <p:cNvSpPr/>
          <p:nvPr/>
        </p:nvSpPr>
        <p:spPr>
          <a:xfrm>
            <a:off x="1063800" y="223200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2" name="Cube 3"/>
          <p:cNvSpPr/>
          <p:nvPr/>
        </p:nvSpPr>
        <p:spPr>
          <a:xfrm>
            <a:off x="1063800" y="28526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3" name="Cube 6"/>
          <p:cNvSpPr/>
          <p:nvPr/>
        </p:nvSpPr>
        <p:spPr>
          <a:xfrm>
            <a:off x="402120" y="223200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4" name="Cube 7"/>
          <p:cNvSpPr/>
          <p:nvPr/>
        </p:nvSpPr>
        <p:spPr>
          <a:xfrm>
            <a:off x="402120" y="28526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5" name="Rectangle 15"/>
          <p:cNvSpPr/>
          <p:nvPr/>
        </p:nvSpPr>
        <p:spPr>
          <a:xfrm>
            <a:off x="254016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6" name="Rectangle 16"/>
          <p:cNvSpPr/>
          <p:nvPr/>
        </p:nvSpPr>
        <p:spPr>
          <a:xfrm>
            <a:off x="261288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7" name="Rectangle 17"/>
          <p:cNvSpPr/>
          <p:nvPr/>
        </p:nvSpPr>
        <p:spPr>
          <a:xfrm>
            <a:off x="268560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Rectangle 11"/>
          <p:cNvSpPr/>
          <p:nvPr/>
        </p:nvSpPr>
        <p:spPr>
          <a:xfrm>
            <a:off x="275796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Rectangle 25"/>
          <p:cNvSpPr/>
          <p:nvPr/>
        </p:nvSpPr>
        <p:spPr>
          <a:xfrm>
            <a:off x="1135080" y="28882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Rectangle 26"/>
          <p:cNvSpPr/>
          <p:nvPr/>
        </p:nvSpPr>
        <p:spPr>
          <a:xfrm>
            <a:off x="1794600" y="28882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Rectangle 27"/>
          <p:cNvSpPr/>
          <p:nvPr/>
        </p:nvSpPr>
        <p:spPr>
          <a:xfrm>
            <a:off x="1135080" y="350604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Rectangle 28"/>
          <p:cNvSpPr/>
          <p:nvPr/>
        </p:nvSpPr>
        <p:spPr>
          <a:xfrm>
            <a:off x="1794600" y="350604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3" name="Rectangle 29"/>
          <p:cNvSpPr/>
          <p:nvPr/>
        </p:nvSpPr>
        <p:spPr>
          <a:xfrm>
            <a:off x="1135080" y="40885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4" name="Rectangle 31"/>
          <p:cNvSpPr/>
          <p:nvPr/>
        </p:nvSpPr>
        <p:spPr>
          <a:xfrm>
            <a:off x="1794600" y="40885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Rectangle 32"/>
          <p:cNvSpPr/>
          <p:nvPr/>
        </p:nvSpPr>
        <p:spPr>
          <a:xfrm>
            <a:off x="1135080" y="467064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6" name="Rectangle 33"/>
          <p:cNvSpPr/>
          <p:nvPr/>
        </p:nvSpPr>
        <p:spPr>
          <a:xfrm>
            <a:off x="1794600" y="467064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7" name="Rectangle 34"/>
          <p:cNvSpPr/>
          <p:nvPr/>
        </p:nvSpPr>
        <p:spPr>
          <a:xfrm>
            <a:off x="1135080" y="525276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8" name="Rectangle 35"/>
          <p:cNvSpPr/>
          <p:nvPr/>
        </p:nvSpPr>
        <p:spPr>
          <a:xfrm>
            <a:off x="1794600" y="525276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9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0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1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2" name="ZoneTexte 27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6 725 + 400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3" name="ZoneTexte 28"/>
          <p:cNvSpPr/>
          <p:nvPr/>
        </p:nvSpPr>
        <p:spPr>
          <a:xfrm>
            <a:off x="7380000" y="1085040"/>
            <a:ext cx="161964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7 125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06" dur="indefinite" restart="never" nodeType="tmRoot">
          <p:childTnLst>
            <p:seq>
              <p:cTn id="407" dur="indefinite" nodeType="mainSeq">
                <p:childTnLst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nodeType="clickEffect" fill="hold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411" dur="5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12" dur="5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8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1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4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7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0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5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ZoneTexte 4"/>
          <p:cNvSpPr/>
          <p:nvPr/>
        </p:nvSpPr>
        <p:spPr>
          <a:xfrm>
            <a:off x="360000" y="1227600"/>
            <a:ext cx="3419640" cy="7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4 1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60 – </a:t>
            </a: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6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00 =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5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Rectangle 13"/>
          <p:cNvSpPr/>
          <p:nvPr/>
        </p:nvSpPr>
        <p:spPr>
          <a:xfrm>
            <a:off x="239508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8" name="Rectangle 22"/>
          <p:cNvSpPr/>
          <p:nvPr/>
        </p:nvSpPr>
        <p:spPr>
          <a:xfrm>
            <a:off x="1794600" y="22705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9" name="Rectangle 30"/>
          <p:cNvSpPr/>
          <p:nvPr/>
        </p:nvSpPr>
        <p:spPr>
          <a:xfrm>
            <a:off x="246780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0" name="Cube 5"/>
          <p:cNvSpPr/>
          <p:nvPr/>
        </p:nvSpPr>
        <p:spPr>
          <a:xfrm>
            <a:off x="1063800" y="223200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1" name="Cube 6"/>
          <p:cNvSpPr/>
          <p:nvPr/>
        </p:nvSpPr>
        <p:spPr>
          <a:xfrm>
            <a:off x="402120" y="223200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2" name="Cube 7"/>
          <p:cNvSpPr/>
          <p:nvPr/>
        </p:nvSpPr>
        <p:spPr>
          <a:xfrm>
            <a:off x="402120" y="28526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3" name="Rectangle 15"/>
          <p:cNvSpPr/>
          <p:nvPr/>
        </p:nvSpPr>
        <p:spPr>
          <a:xfrm>
            <a:off x="254016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4" name="Rectangle 16"/>
          <p:cNvSpPr/>
          <p:nvPr/>
        </p:nvSpPr>
        <p:spPr>
          <a:xfrm>
            <a:off x="261288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" name="Rectangle 17"/>
          <p:cNvSpPr/>
          <p:nvPr/>
        </p:nvSpPr>
        <p:spPr>
          <a:xfrm>
            <a:off x="268560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Rectangle 11"/>
          <p:cNvSpPr/>
          <p:nvPr/>
        </p:nvSpPr>
        <p:spPr>
          <a:xfrm>
            <a:off x="2757960" y="22705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7" name="Rectangle 25"/>
          <p:cNvSpPr/>
          <p:nvPr/>
        </p:nvSpPr>
        <p:spPr>
          <a:xfrm>
            <a:off x="1135080" y="28882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8" name="Rectangle 26"/>
          <p:cNvSpPr/>
          <p:nvPr/>
        </p:nvSpPr>
        <p:spPr>
          <a:xfrm>
            <a:off x="1794600" y="28882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9" name="Rectangle 27"/>
          <p:cNvSpPr/>
          <p:nvPr/>
        </p:nvSpPr>
        <p:spPr>
          <a:xfrm>
            <a:off x="1135080" y="350604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0" name="Rectangle 28"/>
          <p:cNvSpPr/>
          <p:nvPr/>
        </p:nvSpPr>
        <p:spPr>
          <a:xfrm>
            <a:off x="1794600" y="350604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1" name="Rectangle 29"/>
          <p:cNvSpPr/>
          <p:nvPr/>
        </p:nvSpPr>
        <p:spPr>
          <a:xfrm>
            <a:off x="1135080" y="40885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2" name="Rectangle 31"/>
          <p:cNvSpPr/>
          <p:nvPr/>
        </p:nvSpPr>
        <p:spPr>
          <a:xfrm>
            <a:off x="1794600" y="40885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3" name="Rectangle 32"/>
          <p:cNvSpPr/>
          <p:nvPr/>
        </p:nvSpPr>
        <p:spPr>
          <a:xfrm>
            <a:off x="1135080" y="467064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4" name="Rectangle 33"/>
          <p:cNvSpPr/>
          <p:nvPr/>
        </p:nvSpPr>
        <p:spPr>
          <a:xfrm>
            <a:off x="1794600" y="467064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5" name="Rectangle 34"/>
          <p:cNvSpPr/>
          <p:nvPr/>
        </p:nvSpPr>
        <p:spPr>
          <a:xfrm>
            <a:off x="1135080" y="525276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6" name="Rectangle 35"/>
          <p:cNvSpPr/>
          <p:nvPr/>
        </p:nvSpPr>
        <p:spPr>
          <a:xfrm>
            <a:off x="1794600" y="525276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7" name="Signe de multiplication 8"/>
          <p:cNvSpPr/>
          <p:nvPr/>
        </p:nvSpPr>
        <p:spPr>
          <a:xfrm>
            <a:off x="1783440" y="527832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" name="Signe de multiplication 10"/>
          <p:cNvSpPr/>
          <p:nvPr/>
        </p:nvSpPr>
        <p:spPr>
          <a:xfrm>
            <a:off x="1135080" y="527832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Signe de multiplication 12"/>
          <p:cNvSpPr/>
          <p:nvPr/>
        </p:nvSpPr>
        <p:spPr>
          <a:xfrm>
            <a:off x="1794600" y="467064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0" name="Signe de multiplication 14"/>
          <p:cNvSpPr/>
          <p:nvPr/>
        </p:nvSpPr>
        <p:spPr>
          <a:xfrm>
            <a:off x="1146240" y="467064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1" name="Signe de multiplication 18"/>
          <p:cNvSpPr/>
          <p:nvPr/>
        </p:nvSpPr>
        <p:spPr>
          <a:xfrm>
            <a:off x="1794600" y="411336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Signe de multiplication 19"/>
          <p:cNvSpPr/>
          <p:nvPr/>
        </p:nvSpPr>
        <p:spPr>
          <a:xfrm>
            <a:off x="1146240" y="411336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4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5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6" name="ZoneTexte 29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3 501 – 600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46" dur="indefinite" restart="never" nodeType="tmRoot">
          <p:childTnLst>
            <p:seq>
              <p:cTn id="447" dur="indefinite" nodeType="mainSeq">
                <p:childTnLst>
                  <p:par>
                    <p:cTn id="448" fill="hold">
                      <p:stCondLst>
                        <p:cond delay="indefinite"/>
                      </p:stCondLst>
                      <p:childTnLst>
                        <p:par>
                          <p:cTn id="449" fill="hold">
                            <p:stCondLst>
                              <p:cond delay="0"/>
                            </p:stCondLst>
                            <p:childTnLst>
                              <p:par>
                                <p:cTn id="4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2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5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8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1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4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" descr=""/>
          <p:cNvPicPr/>
          <p:nvPr/>
        </p:nvPicPr>
        <p:blipFill>
          <a:blip r:embed="rId1"/>
          <a:stretch/>
        </p:blipFill>
        <p:spPr>
          <a:xfrm>
            <a:off x="2340360" y="421560"/>
            <a:ext cx="4139280" cy="6238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ZoneTexte 4"/>
          <p:cNvSpPr/>
          <p:nvPr/>
        </p:nvSpPr>
        <p:spPr>
          <a:xfrm>
            <a:off x="180000" y="1229400"/>
            <a:ext cx="5777280" cy="7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4 1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60 – </a:t>
            </a: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6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00 =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0" name="ZoneTexte 9"/>
          <p:cNvSpPr/>
          <p:nvPr/>
        </p:nvSpPr>
        <p:spPr>
          <a:xfrm>
            <a:off x="3178080" y="1224000"/>
            <a:ext cx="1848600" cy="730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c00000"/>
                </a:solidFill>
                <a:latin typeface="Calibri"/>
                <a:ea typeface="DejaVu Sans"/>
              </a:rPr>
              <a:t>3 560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1" name="Rectangle 13"/>
          <p:cNvSpPr/>
          <p:nvPr/>
        </p:nvSpPr>
        <p:spPr>
          <a:xfrm>
            <a:off x="239508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2" name="Rectangle 22"/>
          <p:cNvSpPr/>
          <p:nvPr/>
        </p:nvSpPr>
        <p:spPr>
          <a:xfrm>
            <a:off x="1794600" y="22723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3" name="Rectangle 30"/>
          <p:cNvSpPr/>
          <p:nvPr/>
        </p:nvSpPr>
        <p:spPr>
          <a:xfrm>
            <a:off x="246780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4" name="Cube 5"/>
          <p:cNvSpPr/>
          <p:nvPr/>
        </p:nvSpPr>
        <p:spPr>
          <a:xfrm>
            <a:off x="1063800" y="223380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5" name="Cube 3"/>
          <p:cNvSpPr/>
          <p:nvPr/>
        </p:nvSpPr>
        <p:spPr>
          <a:xfrm>
            <a:off x="1063800" y="28544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6" name="Cube 6"/>
          <p:cNvSpPr/>
          <p:nvPr/>
        </p:nvSpPr>
        <p:spPr>
          <a:xfrm>
            <a:off x="402120" y="223380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7" name="Cube 7"/>
          <p:cNvSpPr/>
          <p:nvPr/>
        </p:nvSpPr>
        <p:spPr>
          <a:xfrm>
            <a:off x="402120" y="28544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8" name="Rectangle 15"/>
          <p:cNvSpPr/>
          <p:nvPr/>
        </p:nvSpPr>
        <p:spPr>
          <a:xfrm>
            <a:off x="254016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9" name="Rectangle 16"/>
          <p:cNvSpPr/>
          <p:nvPr/>
        </p:nvSpPr>
        <p:spPr>
          <a:xfrm>
            <a:off x="261288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0" name="Rectangle 17"/>
          <p:cNvSpPr/>
          <p:nvPr/>
        </p:nvSpPr>
        <p:spPr>
          <a:xfrm>
            <a:off x="268560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1" name="Rectangle 11"/>
          <p:cNvSpPr/>
          <p:nvPr/>
        </p:nvSpPr>
        <p:spPr>
          <a:xfrm>
            <a:off x="275796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2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3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4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5" name="ZoneTexte 30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3 501 – 600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6" name="ZoneTexte 31"/>
          <p:cNvSpPr/>
          <p:nvPr/>
        </p:nvSpPr>
        <p:spPr>
          <a:xfrm>
            <a:off x="7380000" y="1085040"/>
            <a:ext cx="161964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2 901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ZoneTexte 36"/>
          <p:cNvSpPr/>
          <p:nvPr/>
        </p:nvSpPr>
        <p:spPr>
          <a:xfrm>
            <a:off x="180000" y="1229400"/>
            <a:ext cx="5777280" cy="7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4 1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60 – </a:t>
            </a: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6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00 =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0" name="ZoneTexte 37"/>
          <p:cNvSpPr/>
          <p:nvPr/>
        </p:nvSpPr>
        <p:spPr>
          <a:xfrm>
            <a:off x="3153240" y="1248840"/>
            <a:ext cx="1848600" cy="730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c00000"/>
                </a:solidFill>
                <a:latin typeface="Calibri"/>
                <a:ea typeface="DejaVu Sans"/>
              </a:rPr>
              <a:t>3 560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1" name="Rectangle 42"/>
          <p:cNvSpPr/>
          <p:nvPr/>
        </p:nvSpPr>
        <p:spPr>
          <a:xfrm>
            <a:off x="239508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2" name="Rectangle 43"/>
          <p:cNvSpPr/>
          <p:nvPr/>
        </p:nvSpPr>
        <p:spPr>
          <a:xfrm>
            <a:off x="1794600" y="22723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3" name="Rectangle 44"/>
          <p:cNvSpPr/>
          <p:nvPr/>
        </p:nvSpPr>
        <p:spPr>
          <a:xfrm>
            <a:off x="246780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4" name="Cube 19"/>
          <p:cNvSpPr/>
          <p:nvPr/>
        </p:nvSpPr>
        <p:spPr>
          <a:xfrm>
            <a:off x="1063800" y="223380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Cube 20"/>
          <p:cNvSpPr/>
          <p:nvPr/>
        </p:nvSpPr>
        <p:spPr>
          <a:xfrm>
            <a:off x="1063800" y="28544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6" name="Cube 21"/>
          <p:cNvSpPr/>
          <p:nvPr/>
        </p:nvSpPr>
        <p:spPr>
          <a:xfrm>
            <a:off x="402120" y="223380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7" name="Cube 22"/>
          <p:cNvSpPr/>
          <p:nvPr/>
        </p:nvSpPr>
        <p:spPr>
          <a:xfrm>
            <a:off x="402120" y="28544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8" name="Rectangle 45"/>
          <p:cNvSpPr/>
          <p:nvPr/>
        </p:nvSpPr>
        <p:spPr>
          <a:xfrm>
            <a:off x="254016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9" name="Rectangle 46"/>
          <p:cNvSpPr/>
          <p:nvPr/>
        </p:nvSpPr>
        <p:spPr>
          <a:xfrm>
            <a:off x="261288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Rectangle 47"/>
          <p:cNvSpPr/>
          <p:nvPr/>
        </p:nvSpPr>
        <p:spPr>
          <a:xfrm>
            <a:off x="268560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1" name="Rectangle 48"/>
          <p:cNvSpPr/>
          <p:nvPr/>
        </p:nvSpPr>
        <p:spPr>
          <a:xfrm>
            <a:off x="275796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2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3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4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5" name="ZoneTexte 38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8 981 + 300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ZoneTexte 32"/>
          <p:cNvSpPr/>
          <p:nvPr/>
        </p:nvSpPr>
        <p:spPr>
          <a:xfrm>
            <a:off x="180000" y="1229400"/>
            <a:ext cx="5777280" cy="7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4 1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60 – </a:t>
            </a: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6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00 =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7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8/8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9" name="ZoneTexte 33"/>
          <p:cNvSpPr/>
          <p:nvPr/>
        </p:nvSpPr>
        <p:spPr>
          <a:xfrm>
            <a:off x="3153600" y="1224000"/>
            <a:ext cx="1848600" cy="730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c00000"/>
                </a:solidFill>
                <a:latin typeface="Calibri"/>
                <a:ea typeface="DejaVu Sans"/>
              </a:rPr>
              <a:t>3 560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0" name="Rectangle 9"/>
          <p:cNvSpPr/>
          <p:nvPr/>
        </p:nvSpPr>
        <p:spPr>
          <a:xfrm>
            <a:off x="239508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Rectangle 12"/>
          <p:cNvSpPr/>
          <p:nvPr/>
        </p:nvSpPr>
        <p:spPr>
          <a:xfrm>
            <a:off x="1794600" y="22723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2" name="Rectangle 37"/>
          <p:cNvSpPr/>
          <p:nvPr/>
        </p:nvSpPr>
        <p:spPr>
          <a:xfrm>
            <a:off x="246780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3" name="Cube 9"/>
          <p:cNvSpPr/>
          <p:nvPr/>
        </p:nvSpPr>
        <p:spPr>
          <a:xfrm>
            <a:off x="1063800" y="223380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4" name="Cube 13"/>
          <p:cNvSpPr/>
          <p:nvPr/>
        </p:nvSpPr>
        <p:spPr>
          <a:xfrm>
            <a:off x="1063800" y="28544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5" name="Cube 17"/>
          <p:cNvSpPr/>
          <p:nvPr/>
        </p:nvSpPr>
        <p:spPr>
          <a:xfrm>
            <a:off x="402120" y="223380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6" name="Cube 18"/>
          <p:cNvSpPr/>
          <p:nvPr/>
        </p:nvSpPr>
        <p:spPr>
          <a:xfrm>
            <a:off x="402120" y="285444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7" name="Rectangle 38"/>
          <p:cNvSpPr/>
          <p:nvPr/>
        </p:nvSpPr>
        <p:spPr>
          <a:xfrm>
            <a:off x="254016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8" name="Rectangle 39"/>
          <p:cNvSpPr/>
          <p:nvPr/>
        </p:nvSpPr>
        <p:spPr>
          <a:xfrm>
            <a:off x="261288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9" name="Rectangle 40"/>
          <p:cNvSpPr/>
          <p:nvPr/>
        </p:nvSpPr>
        <p:spPr>
          <a:xfrm>
            <a:off x="268560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0" name="Rectangle 41"/>
          <p:cNvSpPr/>
          <p:nvPr/>
        </p:nvSpPr>
        <p:spPr>
          <a:xfrm>
            <a:off x="275796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1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2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3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4" name="ZoneTexte 34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8 981 + 300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5" name="ZoneTexte 35"/>
          <p:cNvSpPr/>
          <p:nvPr/>
        </p:nvSpPr>
        <p:spPr>
          <a:xfrm>
            <a:off x="7380000" y="1085040"/>
            <a:ext cx="161964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9 281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ZoneTexte 4"/>
          <p:cNvSpPr/>
          <p:nvPr/>
        </p:nvSpPr>
        <p:spPr>
          <a:xfrm>
            <a:off x="288000" y="1206000"/>
            <a:ext cx="52916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725 + 200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"/>
          <p:cNvSpPr/>
          <p:nvPr/>
        </p:nvSpPr>
        <p:spPr>
          <a:xfrm flipV="1">
            <a:off x="450180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ZoneTexte 1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5 013 + 40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ZoneTexte 3"/>
          <p:cNvSpPr/>
          <p:nvPr/>
        </p:nvSpPr>
        <p:spPr>
          <a:xfrm>
            <a:off x="180000" y="1159200"/>
            <a:ext cx="52916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7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25 +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2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00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ZoneTexte 9"/>
          <p:cNvSpPr/>
          <p:nvPr/>
        </p:nvSpPr>
        <p:spPr>
          <a:xfrm>
            <a:off x="3060000" y="1159200"/>
            <a:ext cx="136476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925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Rectangle 13"/>
          <p:cNvSpPr/>
          <p:nvPr/>
        </p:nvSpPr>
        <p:spPr>
          <a:xfrm>
            <a:off x="1341360" y="238680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Rectangle 20"/>
          <p:cNvSpPr/>
          <p:nvPr/>
        </p:nvSpPr>
        <p:spPr>
          <a:xfrm>
            <a:off x="1533240" y="253044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Rectangle 22"/>
          <p:cNvSpPr/>
          <p:nvPr/>
        </p:nvSpPr>
        <p:spPr>
          <a:xfrm>
            <a:off x="248040" y="238680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Rectangle 23"/>
          <p:cNvSpPr/>
          <p:nvPr/>
        </p:nvSpPr>
        <p:spPr>
          <a:xfrm>
            <a:off x="780480" y="238680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Rectangle 24"/>
          <p:cNvSpPr/>
          <p:nvPr/>
        </p:nvSpPr>
        <p:spPr>
          <a:xfrm>
            <a:off x="248040" y="29347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Rectangle 26"/>
          <p:cNvSpPr/>
          <p:nvPr/>
        </p:nvSpPr>
        <p:spPr>
          <a:xfrm>
            <a:off x="780480" y="29347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Rectangle 27"/>
          <p:cNvSpPr/>
          <p:nvPr/>
        </p:nvSpPr>
        <p:spPr>
          <a:xfrm>
            <a:off x="248040" y="34714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Rectangle 28"/>
          <p:cNvSpPr/>
          <p:nvPr/>
        </p:nvSpPr>
        <p:spPr>
          <a:xfrm>
            <a:off x="780480" y="34714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Rectangle 29"/>
          <p:cNvSpPr/>
          <p:nvPr/>
        </p:nvSpPr>
        <p:spPr>
          <a:xfrm>
            <a:off x="2145240" y="24199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Rectangle 30"/>
          <p:cNvSpPr/>
          <p:nvPr/>
        </p:nvSpPr>
        <p:spPr>
          <a:xfrm>
            <a:off x="1413720" y="238680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Rectangle 31"/>
          <p:cNvSpPr/>
          <p:nvPr/>
        </p:nvSpPr>
        <p:spPr>
          <a:xfrm>
            <a:off x="1638360" y="253044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Rectangle 32"/>
          <p:cNvSpPr/>
          <p:nvPr/>
        </p:nvSpPr>
        <p:spPr>
          <a:xfrm>
            <a:off x="1533240" y="268668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Rectangle 33"/>
          <p:cNvSpPr/>
          <p:nvPr/>
        </p:nvSpPr>
        <p:spPr>
          <a:xfrm>
            <a:off x="1638360" y="268668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Rectangle 34"/>
          <p:cNvSpPr/>
          <p:nvPr/>
        </p:nvSpPr>
        <p:spPr>
          <a:xfrm>
            <a:off x="1596240" y="260856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Rectangle 35"/>
          <p:cNvSpPr/>
          <p:nvPr/>
        </p:nvSpPr>
        <p:spPr>
          <a:xfrm>
            <a:off x="2145240" y="30031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Rectangle 36"/>
          <p:cNvSpPr/>
          <p:nvPr/>
        </p:nvSpPr>
        <p:spPr>
          <a:xfrm>
            <a:off x="248040" y="400860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ZoneTexte 2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5 013 + 40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ZoneTexte 5"/>
          <p:cNvSpPr/>
          <p:nvPr/>
        </p:nvSpPr>
        <p:spPr>
          <a:xfrm>
            <a:off x="7293240" y="1122120"/>
            <a:ext cx="161964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5 053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ZoneTexte 4"/>
          <p:cNvSpPr/>
          <p:nvPr/>
        </p:nvSpPr>
        <p:spPr>
          <a:xfrm>
            <a:off x="360000" y="1227600"/>
            <a:ext cx="37796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984 – 400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ZoneTexte 6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7 258 - 200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ZoneTexte 4"/>
          <p:cNvSpPr/>
          <p:nvPr/>
        </p:nvSpPr>
        <p:spPr>
          <a:xfrm>
            <a:off x="360000" y="1227600"/>
            <a:ext cx="577728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9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84 – </a:t>
            </a:r>
            <a:r>
              <a:rPr b="0" lang="fr-FR" sz="4800" spc="-1" strike="noStrike">
                <a:solidFill>
                  <a:srgbClr val="00b050"/>
                </a:solidFill>
                <a:latin typeface="Calibri"/>
                <a:ea typeface="DejaVu Sans"/>
              </a:rPr>
              <a:t>4</a:t>
            </a: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00 =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ZoneTexte 9"/>
          <p:cNvSpPr/>
          <p:nvPr/>
        </p:nvSpPr>
        <p:spPr>
          <a:xfrm>
            <a:off x="3371040" y="1224000"/>
            <a:ext cx="184860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584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Rectangle 13"/>
          <p:cNvSpPr/>
          <p:nvPr/>
        </p:nvSpPr>
        <p:spPr>
          <a:xfrm>
            <a:off x="310752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Rectangle 22"/>
          <p:cNvSpPr/>
          <p:nvPr/>
        </p:nvSpPr>
        <p:spPr>
          <a:xfrm>
            <a:off x="2014200" y="22723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Rectangle 23"/>
          <p:cNvSpPr/>
          <p:nvPr/>
        </p:nvSpPr>
        <p:spPr>
          <a:xfrm>
            <a:off x="2546640" y="22723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Rectangle 24"/>
          <p:cNvSpPr/>
          <p:nvPr/>
        </p:nvSpPr>
        <p:spPr>
          <a:xfrm>
            <a:off x="2014200" y="28198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Rectangle 30"/>
          <p:cNvSpPr/>
          <p:nvPr/>
        </p:nvSpPr>
        <p:spPr>
          <a:xfrm>
            <a:off x="318024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Rectangle 35"/>
          <p:cNvSpPr/>
          <p:nvPr/>
        </p:nvSpPr>
        <p:spPr>
          <a:xfrm>
            <a:off x="360000" y="252396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Rectangle 11"/>
          <p:cNvSpPr/>
          <p:nvPr/>
        </p:nvSpPr>
        <p:spPr>
          <a:xfrm>
            <a:off x="2546640" y="28198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Signe de multiplication 12"/>
          <p:cNvSpPr/>
          <p:nvPr/>
        </p:nvSpPr>
        <p:spPr>
          <a:xfrm>
            <a:off x="2014560" y="281988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Signe de multiplication 14"/>
          <p:cNvSpPr/>
          <p:nvPr/>
        </p:nvSpPr>
        <p:spPr>
          <a:xfrm>
            <a:off x="2014560" y="232776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Rectangle 6"/>
          <p:cNvSpPr/>
          <p:nvPr/>
        </p:nvSpPr>
        <p:spPr>
          <a:xfrm>
            <a:off x="920880" y="22723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Rectangle 7"/>
          <p:cNvSpPr/>
          <p:nvPr/>
        </p:nvSpPr>
        <p:spPr>
          <a:xfrm>
            <a:off x="1453320" y="227232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Rectangle 8"/>
          <p:cNvSpPr/>
          <p:nvPr/>
        </p:nvSpPr>
        <p:spPr>
          <a:xfrm>
            <a:off x="920880" y="28198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Rectangle 10"/>
          <p:cNvSpPr/>
          <p:nvPr/>
        </p:nvSpPr>
        <p:spPr>
          <a:xfrm>
            <a:off x="1453320" y="28198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Rectangle 15"/>
          <p:cNvSpPr/>
          <p:nvPr/>
        </p:nvSpPr>
        <p:spPr>
          <a:xfrm>
            <a:off x="325296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Rectangle 16"/>
          <p:cNvSpPr/>
          <p:nvPr/>
        </p:nvSpPr>
        <p:spPr>
          <a:xfrm>
            <a:off x="3325320" y="227232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Rectangle 17"/>
          <p:cNvSpPr/>
          <p:nvPr/>
        </p:nvSpPr>
        <p:spPr>
          <a:xfrm>
            <a:off x="3107520" y="281988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Rectangle 18"/>
          <p:cNvSpPr/>
          <p:nvPr/>
        </p:nvSpPr>
        <p:spPr>
          <a:xfrm>
            <a:off x="3180240" y="281988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Rectangle 19"/>
          <p:cNvSpPr/>
          <p:nvPr/>
        </p:nvSpPr>
        <p:spPr>
          <a:xfrm>
            <a:off x="3252960" y="281988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Rectangle 20"/>
          <p:cNvSpPr/>
          <p:nvPr/>
        </p:nvSpPr>
        <p:spPr>
          <a:xfrm>
            <a:off x="3325320" y="281988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Rectangle 21"/>
          <p:cNvSpPr/>
          <p:nvPr/>
        </p:nvSpPr>
        <p:spPr>
          <a:xfrm>
            <a:off x="3447360" y="246096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Rectangle 25"/>
          <p:cNvSpPr/>
          <p:nvPr/>
        </p:nvSpPr>
        <p:spPr>
          <a:xfrm>
            <a:off x="3447360" y="261720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Rectangle 26"/>
          <p:cNvSpPr/>
          <p:nvPr/>
        </p:nvSpPr>
        <p:spPr>
          <a:xfrm>
            <a:off x="3586680" y="246096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Rectangle 27"/>
          <p:cNvSpPr/>
          <p:nvPr/>
        </p:nvSpPr>
        <p:spPr>
          <a:xfrm>
            <a:off x="3586680" y="261720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Signe de multiplication 28"/>
          <p:cNvSpPr/>
          <p:nvPr/>
        </p:nvSpPr>
        <p:spPr>
          <a:xfrm>
            <a:off x="2557800" y="281988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Signe de multiplication 29"/>
          <p:cNvSpPr/>
          <p:nvPr/>
        </p:nvSpPr>
        <p:spPr>
          <a:xfrm>
            <a:off x="2557800" y="2327760"/>
            <a:ext cx="491760" cy="491760"/>
          </a:xfrm>
          <a:prstGeom prst="mathMultiply">
            <a:avLst>
              <a:gd name="adj1" fmla="val 11428"/>
            </a:avLst>
          </a:prstGeom>
          <a:solidFill>
            <a:srgbClr val="7030a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ZoneTexte 7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7 258 - 200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ZoneTexte 8"/>
          <p:cNvSpPr/>
          <p:nvPr/>
        </p:nvSpPr>
        <p:spPr>
          <a:xfrm>
            <a:off x="7380000" y="1085040"/>
            <a:ext cx="161964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7 058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5" dur="indefinite" restart="never" nodeType="tmRoot">
          <p:childTnLst>
            <p:seq>
              <p:cTn id="56" dur="indefinite" nodeType="mainSeq">
                <p:childTnLst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ZoneTexte 4"/>
          <p:cNvSpPr/>
          <p:nvPr/>
        </p:nvSpPr>
        <p:spPr>
          <a:xfrm>
            <a:off x="86760" y="1260000"/>
            <a:ext cx="4052880" cy="7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1 352 + 300 = …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ZoneTexte 10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9 325 + 50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ZoneTexte 4"/>
          <p:cNvSpPr/>
          <p:nvPr/>
        </p:nvSpPr>
        <p:spPr>
          <a:xfrm>
            <a:off x="108000" y="1270800"/>
            <a:ext cx="5291640" cy="73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1 3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52+ </a:t>
            </a:r>
            <a:r>
              <a:rPr b="0" lang="fr-FR" sz="4200" spc="-1" strike="noStrike">
                <a:solidFill>
                  <a:srgbClr val="00b050"/>
                </a:solidFill>
                <a:latin typeface="Calibri"/>
                <a:ea typeface="DejaVu Sans"/>
              </a:rPr>
              <a:t>3</a:t>
            </a:r>
            <a:r>
              <a:rPr b="0" lang="fr-FR" sz="4200" spc="-1" strike="noStrike">
                <a:solidFill>
                  <a:srgbClr val="000000"/>
                </a:solidFill>
                <a:latin typeface="Calibri"/>
                <a:ea typeface="DejaVu Sans"/>
              </a:rPr>
              <a:t>00 = …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ZoneTexte 9"/>
          <p:cNvSpPr/>
          <p:nvPr/>
        </p:nvSpPr>
        <p:spPr>
          <a:xfrm>
            <a:off x="2979720" y="1253160"/>
            <a:ext cx="1436040" cy="730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200" spc="-1" strike="noStrike">
                <a:solidFill>
                  <a:srgbClr val="c00000"/>
                </a:solidFill>
                <a:latin typeface="Calibri"/>
                <a:ea typeface="DejaVu Sans"/>
              </a:rPr>
              <a:t>1 652</a:t>
            </a:r>
            <a:endParaRPr b="0" lang="fr-FR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Rectangle 13"/>
          <p:cNvSpPr/>
          <p:nvPr/>
        </p:nvSpPr>
        <p:spPr>
          <a:xfrm>
            <a:off x="1986840" y="236916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Rectangle 22"/>
          <p:cNvSpPr/>
          <p:nvPr/>
        </p:nvSpPr>
        <p:spPr>
          <a:xfrm>
            <a:off x="893520" y="236916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Rectangle 23"/>
          <p:cNvSpPr/>
          <p:nvPr/>
        </p:nvSpPr>
        <p:spPr>
          <a:xfrm>
            <a:off x="1425960" y="236916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Rectangle 24"/>
          <p:cNvSpPr/>
          <p:nvPr/>
        </p:nvSpPr>
        <p:spPr>
          <a:xfrm>
            <a:off x="893520" y="29170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Rectangle 29"/>
          <p:cNvSpPr/>
          <p:nvPr/>
        </p:nvSpPr>
        <p:spPr>
          <a:xfrm>
            <a:off x="2790720" y="24022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Rectangle 30"/>
          <p:cNvSpPr/>
          <p:nvPr/>
        </p:nvSpPr>
        <p:spPr>
          <a:xfrm>
            <a:off x="2059200" y="236916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Rectangle 31"/>
          <p:cNvSpPr/>
          <p:nvPr/>
        </p:nvSpPr>
        <p:spPr>
          <a:xfrm>
            <a:off x="2352600" y="251280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Rectangle 33"/>
          <p:cNvSpPr/>
          <p:nvPr/>
        </p:nvSpPr>
        <p:spPr>
          <a:xfrm>
            <a:off x="2352600" y="2669040"/>
            <a:ext cx="62280" cy="62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90000" bIns="90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Rectangle 35"/>
          <p:cNvSpPr/>
          <p:nvPr/>
        </p:nvSpPr>
        <p:spPr>
          <a:xfrm>
            <a:off x="2790720" y="29854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Cube 5"/>
          <p:cNvSpPr/>
          <p:nvPr/>
        </p:nvSpPr>
        <p:spPr>
          <a:xfrm>
            <a:off x="162360" y="2331000"/>
            <a:ext cx="574200" cy="5742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6f54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Rectangle 6"/>
          <p:cNvSpPr/>
          <p:nvPr/>
        </p:nvSpPr>
        <p:spPr>
          <a:xfrm>
            <a:off x="2130840" y="236916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Rectangle 7"/>
          <p:cNvSpPr/>
          <p:nvPr/>
        </p:nvSpPr>
        <p:spPr>
          <a:xfrm>
            <a:off x="2203560" y="236916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Rectangle 8"/>
          <p:cNvSpPr/>
          <p:nvPr/>
        </p:nvSpPr>
        <p:spPr>
          <a:xfrm>
            <a:off x="2275920" y="2369160"/>
            <a:ext cx="45000" cy="5029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Rectangle 10"/>
          <p:cNvSpPr/>
          <p:nvPr/>
        </p:nvSpPr>
        <p:spPr>
          <a:xfrm>
            <a:off x="3378600" y="2402280"/>
            <a:ext cx="502920" cy="502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ZoneTexte 11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9 325 + 50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ZoneTexte 12"/>
          <p:cNvSpPr/>
          <p:nvPr/>
        </p:nvSpPr>
        <p:spPr>
          <a:xfrm>
            <a:off x="7380000" y="1085040"/>
            <a:ext cx="1619640" cy="820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4800" spc="-1" strike="noStrike">
                <a:solidFill>
                  <a:srgbClr val="c00000"/>
                </a:solidFill>
                <a:latin typeface="Calibri"/>
                <a:ea typeface="DejaVu Sans"/>
              </a:rPr>
              <a:t>9 375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1" dur="indefinite" restart="never" nodeType="tmRoot">
          <p:childTnLst>
            <p:seq>
              <p:cTn id="142" dur="indefinite" nodeType="mainSeq">
                <p:childTnLst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3" dur="500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1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Calcule.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4/8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ZoneTexte 4"/>
          <p:cNvSpPr/>
          <p:nvPr/>
        </p:nvSpPr>
        <p:spPr>
          <a:xfrm>
            <a:off x="180000" y="1229040"/>
            <a:ext cx="52916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800" spc="-1" strike="noStrike">
                <a:solidFill>
                  <a:srgbClr val="000000"/>
                </a:solidFill>
                <a:latin typeface="Calibri"/>
                <a:ea typeface="DejaVu Sans"/>
              </a:rPr>
              <a:t>2 520 – 200 = …</a:t>
            </a:r>
            <a:endParaRPr b="0" lang="fr-FR" sz="4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"/>
          <p:cNvSpPr/>
          <p:nvPr/>
        </p:nvSpPr>
        <p:spPr>
          <a:xfrm>
            <a:off x="3384000" y="324000"/>
            <a:ext cx="1078560" cy="53856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"/>
          <p:cNvSpPr/>
          <p:nvPr/>
        </p:nvSpPr>
        <p:spPr>
          <a:xfrm>
            <a:off x="7871760" y="33264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"/>
          <p:cNvSpPr/>
          <p:nvPr/>
        </p:nvSpPr>
        <p:spPr>
          <a:xfrm flipV="1">
            <a:off x="450216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90000" bIns="90000" anchor="t" anchorCtr="1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ZoneTexte 14"/>
          <p:cNvSpPr/>
          <p:nvPr/>
        </p:nvSpPr>
        <p:spPr>
          <a:xfrm>
            <a:off x="4608000" y="1206000"/>
            <a:ext cx="52916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0000"/>
                </a:solidFill>
                <a:latin typeface="Calibri"/>
                <a:ea typeface="DejaVu Sans"/>
              </a:rPr>
              <a:t>1 872 – 30 = …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511</TotalTime>
  <Application>LibreOffice/7.4.3.2$Windows_X86_64 LibreOffice_project/1048a8393ae2eeec98dff31b5c133c5f1d08b890</Application>
  <AppVersion>15.0000</AppVersion>
  <Words>147</Words>
  <Paragraphs>64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</dc:creator>
  <dc:description/>
  <dc:language>fr-FR</dc:language>
  <cp:lastModifiedBy/>
  <dcterms:modified xsi:type="dcterms:W3CDTF">2026-07-20T12:43:36Z</dcterms:modified>
  <cp:revision>48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19</vt:i4>
  </property>
</Properties>
</file>