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7"/>
          <p:cNvCxnSpPr/>
          <p:nvPr/>
        </p:nvCxnSpPr>
        <p:spPr>
          <a:xfrm flipV="1">
            <a:off x="0" y="0"/>
            <a:ext cx="3240" cy="68612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" name="ZoneTexte 8"/>
          <p:cNvSpPr/>
          <p:nvPr/>
        </p:nvSpPr>
        <p:spPr>
          <a:xfrm>
            <a:off x="39240" y="346320"/>
            <a:ext cx="84787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888320" y="0"/>
            <a:ext cx="1253160" cy="3214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20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6560" cy="3214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240" cy="3567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3240" cy="68612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787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888320" y="0"/>
            <a:ext cx="1253160" cy="3214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20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6560" cy="3214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240" cy="35676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Connecteur droit 7"/>
          <p:cNvCxnSpPr/>
          <p:nvPr/>
        </p:nvCxnSpPr>
        <p:spPr>
          <a:xfrm flipV="1">
            <a:off x="0" y="0"/>
            <a:ext cx="3240" cy="68612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87" name="ZoneTexte 8"/>
          <p:cNvSpPr/>
          <p:nvPr/>
        </p:nvSpPr>
        <p:spPr>
          <a:xfrm>
            <a:off x="39240" y="346320"/>
            <a:ext cx="84787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888320" y="0"/>
            <a:ext cx="1253160" cy="3214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chemeClr val="lt1"/>
                </a:solidFill>
                <a:latin typeface="Calibri"/>
                <a:ea typeface="DejaVu Sans"/>
              </a:rPr>
              <a:t>Séance 20</a:t>
            </a:r>
            <a:endParaRPr lang="fr-FR" sz="1800" b="0" strike="noStrike" spc="-1"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39240" y="0"/>
            <a:ext cx="7846560" cy="3214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0" name="Image 1"/>
          <p:cNvPicPr/>
          <p:nvPr/>
        </p:nvPicPr>
        <p:blipFill>
          <a:blip r:embed="rId14"/>
          <a:stretch/>
        </p:blipFill>
        <p:spPr>
          <a:xfrm>
            <a:off x="39240" y="6498000"/>
            <a:ext cx="516240" cy="35676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3640" cy="538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indent="0" algn="ctr">
              <a:buNone/>
            </a:pPr>
            <a:endParaRPr lang="fr-FR" sz="4400" b="0" strike="noStrike" spc="-1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fr-FR" sz="3200" b="0" strike="noStrike" spc="-1">
              <a:latin typeface="Arial"/>
            </a:endParaRPr>
          </a:p>
        </p:txBody>
      </p:sp>
      <p:sp>
        <p:nvSpPr>
          <p:cNvPr id="131" name="Rectangle 5"/>
          <p:cNvSpPr/>
          <p:nvPr/>
        </p:nvSpPr>
        <p:spPr>
          <a:xfrm>
            <a:off x="0" y="317880"/>
            <a:ext cx="9140760" cy="65246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ZoneTexte 6"/>
          <p:cNvSpPr/>
          <p:nvPr/>
        </p:nvSpPr>
        <p:spPr>
          <a:xfrm>
            <a:off x="987120" y="2340000"/>
            <a:ext cx="7381800" cy="149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fr-FR" sz="2800" b="0" strike="noStrike" spc="-1"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lang="fr-FR" sz="3200" b="1" strike="noStrike" spc="-1">
                <a:solidFill>
                  <a:srgbClr val="FFFFFF"/>
                </a:solidFill>
                <a:latin typeface="Calibri"/>
                <a:ea typeface="DejaVu Sans"/>
              </a:rPr>
              <a:t>Je résous des problèmes additifs et multiplicatifs.</a:t>
            </a:r>
            <a:endParaRPr lang="fr-FR" sz="3200" b="0" strike="noStrike" spc="-1">
              <a:latin typeface="Arial"/>
            </a:endParaRPr>
          </a:p>
        </p:txBody>
      </p:sp>
      <p:pic>
        <p:nvPicPr>
          <p:cNvPr id="133" name="Image 7"/>
          <p:cNvPicPr/>
          <p:nvPr/>
        </p:nvPicPr>
        <p:blipFill>
          <a:blip r:embed="rId2"/>
          <a:stretch/>
        </p:blipFill>
        <p:spPr>
          <a:xfrm>
            <a:off x="3654360" y="558720"/>
            <a:ext cx="1832040" cy="1262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3640" cy="756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248" name="Image 5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2800" cy="968760"/>
          </a:xfrm>
          <a:prstGeom prst="rect">
            <a:avLst/>
          </a:prstGeom>
          <a:ln w="0">
            <a:noFill/>
          </a:ln>
        </p:spPr>
      </p:pic>
      <p:sp>
        <p:nvSpPr>
          <p:cNvPr id="249" name="Rectangle : coins arrondis 25"/>
          <p:cNvSpPr/>
          <p:nvPr/>
        </p:nvSpPr>
        <p:spPr>
          <a:xfrm>
            <a:off x="368280" y="1377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50" name="Rectangle : coins arrondis 26"/>
          <p:cNvSpPr/>
          <p:nvPr/>
        </p:nvSpPr>
        <p:spPr>
          <a:xfrm>
            <a:off x="368280" y="2781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51" name="Rectangle : coins arrondis 27"/>
          <p:cNvSpPr/>
          <p:nvPr/>
        </p:nvSpPr>
        <p:spPr>
          <a:xfrm>
            <a:off x="368280" y="4184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52" name="Rectangle : coins arrondis 28"/>
          <p:cNvSpPr/>
          <p:nvPr/>
        </p:nvSpPr>
        <p:spPr>
          <a:xfrm>
            <a:off x="368280" y="5588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53" name="ZoneTexte 27"/>
          <p:cNvSpPr/>
          <p:nvPr/>
        </p:nvSpPr>
        <p:spPr>
          <a:xfrm>
            <a:off x="3402000" y="1064520"/>
            <a:ext cx="57499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nombre total de cahiers.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54" name="ZoneTexte 28"/>
          <p:cNvSpPr/>
          <p:nvPr/>
        </p:nvSpPr>
        <p:spPr>
          <a:xfrm>
            <a:off x="3314880" y="5400000"/>
            <a:ext cx="5864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faut 104 cahiers.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255" name="Image 25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240" cy="968760"/>
          </a:xfrm>
          <a:prstGeom prst="rect">
            <a:avLst/>
          </a:prstGeom>
          <a:ln w="0">
            <a:noFill/>
          </a:ln>
        </p:spPr>
      </p:pic>
      <p:pic>
        <p:nvPicPr>
          <p:cNvPr id="256" name="Image 26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89920" cy="1101960"/>
          </a:xfrm>
          <a:prstGeom prst="rect">
            <a:avLst/>
          </a:prstGeom>
          <a:ln w="0">
            <a:noFill/>
          </a:ln>
        </p:spPr>
      </p:pic>
      <p:pic>
        <p:nvPicPr>
          <p:cNvPr id="257" name="Image 27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080" cy="968760"/>
          </a:xfrm>
          <a:prstGeom prst="rect">
            <a:avLst/>
          </a:prstGeom>
          <a:ln w="0">
            <a:noFill/>
          </a:ln>
        </p:spPr>
      </p:pic>
      <p:sp>
        <p:nvSpPr>
          <p:cNvPr id="258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59" name="ZoneTexte 29"/>
          <p:cNvSpPr/>
          <p:nvPr/>
        </p:nvSpPr>
        <p:spPr>
          <a:xfrm>
            <a:off x="3420000" y="2520000"/>
            <a:ext cx="26622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60" name="Rectangle : coins arrondis 259"/>
          <p:cNvSpPr/>
          <p:nvPr/>
        </p:nvSpPr>
        <p:spPr>
          <a:xfrm>
            <a:off x="7920000" y="361080"/>
            <a:ext cx="121788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61" name="ZoneTexte 30"/>
          <p:cNvSpPr/>
          <p:nvPr/>
        </p:nvSpPr>
        <p:spPr>
          <a:xfrm>
            <a:off x="3420000" y="4221720"/>
            <a:ext cx="56322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26 × 4 = 104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62" name="Rectangle 11"/>
          <p:cNvSpPr/>
          <p:nvPr/>
        </p:nvSpPr>
        <p:spPr>
          <a:xfrm>
            <a:off x="6084360" y="2700360"/>
            <a:ext cx="2877840" cy="3574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63" name="Rectangle 12"/>
          <p:cNvSpPr/>
          <p:nvPr/>
        </p:nvSpPr>
        <p:spPr>
          <a:xfrm>
            <a:off x="7524000" y="3060000"/>
            <a:ext cx="719640" cy="35964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26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64" name="Rectangle 13"/>
          <p:cNvSpPr/>
          <p:nvPr/>
        </p:nvSpPr>
        <p:spPr>
          <a:xfrm>
            <a:off x="6084360" y="3060360"/>
            <a:ext cx="719640" cy="359640"/>
          </a:xfrm>
          <a:prstGeom prst="rect">
            <a:avLst/>
          </a:prstGeom>
          <a:solidFill>
            <a:srgbClr val="36A9F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26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65" name="Rectangle 14"/>
          <p:cNvSpPr/>
          <p:nvPr/>
        </p:nvSpPr>
        <p:spPr>
          <a:xfrm>
            <a:off x="6804000" y="3058200"/>
            <a:ext cx="719640" cy="359640"/>
          </a:xfrm>
          <a:prstGeom prst="rect">
            <a:avLst/>
          </a:prstGeom>
          <a:solidFill>
            <a:srgbClr val="14061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 dirty="0">
                <a:solidFill>
                  <a:schemeClr val="bg1"/>
                </a:solidFill>
                <a:latin typeface="Calibri"/>
                <a:ea typeface="DejaVu Sans"/>
              </a:rPr>
              <a:t>26</a:t>
            </a:r>
            <a:endParaRPr lang="fr-FR" sz="1600" b="0" strike="noStrike" spc="-1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66" name="Rectangle 15"/>
          <p:cNvSpPr/>
          <p:nvPr/>
        </p:nvSpPr>
        <p:spPr>
          <a:xfrm>
            <a:off x="8242560" y="3060000"/>
            <a:ext cx="719640" cy="35964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26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040" cy="756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5" name="ZoneTexte 8"/>
          <p:cNvSpPr/>
          <p:nvPr/>
        </p:nvSpPr>
        <p:spPr>
          <a:xfrm>
            <a:off x="180000" y="996480"/>
            <a:ext cx="8836200" cy="2284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Une semaine au camping coûte 650 € pour une famille de 4 personnes. 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coûtent deux semaines au camping 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37" name="ZoneTexte 13"/>
          <p:cNvSpPr/>
          <p:nvPr/>
        </p:nvSpPr>
        <p:spPr>
          <a:xfrm>
            <a:off x="207720" y="3960000"/>
            <a:ext cx="872568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Une semaine au camping coûte 820 € pour une famille de 4 personnes. 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coute une semaine au camping pour une seule personne 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38" name="Rectangle : coins arrondis 137"/>
          <p:cNvSpPr/>
          <p:nvPr/>
        </p:nvSpPr>
        <p:spPr>
          <a:xfrm>
            <a:off x="8064720" y="360720"/>
            <a:ext cx="107280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39" name="Rectangle : coins arrondis 138"/>
          <p:cNvSpPr/>
          <p:nvPr/>
        </p:nvSpPr>
        <p:spPr>
          <a:xfrm>
            <a:off x="7884720" y="3600720"/>
            <a:ext cx="125280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0" name="Connecteur droit 139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3640" cy="756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142" name="Image 2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2800" cy="968760"/>
          </a:xfrm>
          <a:prstGeom prst="rect">
            <a:avLst/>
          </a:prstGeom>
          <a:ln w="0">
            <a:noFill/>
          </a:ln>
        </p:spPr>
      </p:pic>
      <p:sp>
        <p:nvSpPr>
          <p:cNvPr id="143" name="Rectangle : coins arrondis 5"/>
          <p:cNvSpPr/>
          <p:nvPr/>
        </p:nvSpPr>
        <p:spPr>
          <a:xfrm>
            <a:off x="368280" y="1377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4" name="Rectangle : coins arrondis 6"/>
          <p:cNvSpPr/>
          <p:nvPr/>
        </p:nvSpPr>
        <p:spPr>
          <a:xfrm>
            <a:off x="368280" y="2781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5" name="Rectangle : coins arrondis 8"/>
          <p:cNvSpPr/>
          <p:nvPr/>
        </p:nvSpPr>
        <p:spPr>
          <a:xfrm>
            <a:off x="368280" y="4184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6" name="Rectangle : coins arrondis 10"/>
          <p:cNvSpPr/>
          <p:nvPr/>
        </p:nvSpPr>
        <p:spPr>
          <a:xfrm>
            <a:off x="368280" y="5588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47" name="ZoneTexte 11"/>
          <p:cNvSpPr/>
          <p:nvPr/>
        </p:nvSpPr>
        <p:spPr>
          <a:xfrm>
            <a:off x="3402000" y="1064520"/>
            <a:ext cx="57499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coût de 2 semaines.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48" name="ZoneTexte 17"/>
          <p:cNvSpPr/>
          <p:nvPr/>
        </p:nvSpPr>
        <p:spPr>
          <a:xfrm>
            <a:off x="3287880" y="5760000"/>
            <a:ext cx="58640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Deux semaines coûtent 1 300€.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149" name="Image 7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240" cy="968760"/>
          </a:xfrm>
          <a:prstGeom prst="rect">
            <a:avLst/>
          </a:prstGeom>
          <a:ln w="0">
            <a:noFill/>
          </a:ln>
        </p:spPr>
      </p:pic>
      <p:pic>
        <p:nvPicPr>
          <p:cNvPr id="150" name="Image 19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89920" cy="1101960"/>
          </a:xfrm>
          <a:prstGeom prst="rect">
            <a:avLst/>
          </a:prstGeom>
          <a:ln w="0">
            <a:noFill/>
          </a:ln>
        </p:spPr>
      </p:pic>
      <p:pic>
        <p:nvPicPr>
          <p:cNvPr id="151" name="Image 9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080" cy="968760"/>
          </a:xfrm>
          <a:prstGeom prst="rect">
            <a:avLst/>
          </a:prstGeom>
          <a:ln w="0">
            <a:noFill/>
          </a:ln>
        </p:spPr>
      </p:pic>
      <p:sp>
        <p:nvSpPr>
          <p:cNvPr id="152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53" name="ZoneTexte 14"/>
          <p:cNvSpPr/>
          <p:nvPr/>
        </p:nvSpPr>
        <p:spPr>
          <a:xfrm>
            <a:off x="3420000" y="2520000"/>
            <a:ext cx="26622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54" name="Rectangle 3"/>
          <p:cNvSpPr/>
          <p:nvPr/>
        </p:nvSpPr>
        <p:spPr>
          <a:xfrm>
            <a:off x="6084360" y="2700360"/>
            <a:ext cx="2877840" cy="3574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55" name="ZoneTexte 9"/>
          <p:cNvSpPr/>
          <p:nvPr/>
        </p:nvSpPr>
        <p:spPr>
          <a:xfrm>
            <a:off x="3420000" y="4500000"/>
            <a:ext cx="56322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650 + 650 = 1 300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56" name="Rectangle 2"/>
          <p:cNvSpPr/>
          <p:nvPr/>
        </p:nvSpPr>
        <p:spPr>
          <a:xfrm>
            <a:off x="7524000" y="3060000"/>
            <a:ext cx="1438920" cy="35892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650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57" name="Rectangle 6"/>
          <p:cNvSpPr/>
          <p:nvPr/>
        </p:nvSpPr>
        <p:spPr>
          <a:xfrm>
            <a:off x="6084360" y="3060360"/>
            <a:ext cx="1438920" cy="35892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650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58" name="Rectangle : coins arrondis 157"/>
          <p:cNvSpPr/>
          <p:nvPr/>
        </p:nvSpPr>
        <p:spPr>
          <a:xfrm>
            <a:off x="8065080" y="361080"/>
            <a:ext cx="107280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3640" cy="756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160" name="Image 16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2800" cy="968760"/>
          </a:xfrm>
          <a:prstGeom prst="rect">
            <a:avLst/>
          </a:prstGeom>
          <a:ln w="0">
            <a:noFill/>
          </a:ln>
        </p:spPr>
      </p:pic>
      <p:sp>
        <p:nvSpPr>
          <p:cNvPr id="161" name="Rectangle : coins arrondis 17"/>
          <p:cNvSpPr/>
          <p:nvPr/>
        </p:nvSpPr>
        <p:spPr>
          <a:xfrm>
            <a:off x="368280" y="1377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2" name="Rectangle : coins arrondis 18"/>
          <p:cNvSpPr/>
          <p:nvPr/>
        </p:nvSpPr>
        <p:spPr>
          <a:xfrm>
            <a:off x="368280" y="2781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3" name="Rectangle : coins arrondis 19"/>
          <p:cNvSpPr/>
          <p:nvPr/>
        </p:nvSpPr>
        <p:spPr>
          <a:xfrm>
            <a:off x="368280" y="4184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4" name="Rectangle : coins arrondis 20"/>
          <p:cNvSpPr/>
          <p:nvPr/>
        </p:nvSpPr>
        <p:spPr>
          <a:xfrm>
            <a:off x="368280" y="5588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65" name="ZoneTexte 20"/>
          <p:cNvSpPr/>
          <p:nvPr/>
        </p:nvSpPr>
        <p:spPr>
          <a:xfrm>
            <a:off x="3402000" y="1064520"/>
            <a:ext cx="57499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le coût pour une personne.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66" name="ZoneTexte 31"/>
          <p:cNvSpPr/>
          <p:nvPr/>
        </p:nvSpPr>
        <p:spPr>
          <a:xfrm>
            <a:off x="3279960" y="5400000"/>
            <a:ext cx="586404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Pour une personne, la semaine coute 205 €.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167" name="Image 17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240" cy="968760"/>
          </a:xfrm>
          <a:prstGeom prst="rect">
            <a:avLst/>
          </a:prstGeom>
          <a:ln w="0">
            <a:noFill/>
          </a:ln>
        </p:spPr>
      </p:pic>
      <p:pic>
        <p:nvPicPr>
          <p:cNvPr id="168" name="Image 18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89920" cy="1101960"/>
          </a:xfrm>
          <a:prstGeom prst="rect">
            <a:avLst/>
          </a:prstGeom>
          <a:ln w="0">
            <a:noFill/>
          </a:ln>
        </p:spPr>
      </p:pic>
      <p:pic>
        <p:nvPicPr>
          <p:cNvPr id="169" name="Image 20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080" cy="968760"/>
          </a:xfrm>
          <a:prstGeom prst="rect">
            <a:avLst/>
          </a:prstGeom>
          <a:ln w="0">
            <a:noFill/>
          </a:ln>
        </p:spPr>
      </p:pic>
      <p:sp>
        <p:nvSpPr>
          <p:cNvPr id="17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1/3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71" name="ZoneTexte 32"/>
          <p:cNvSpPr/>
          <p:nvPr/>
        </p:nvSpPr>
        <p:spPr>
          <a:xfrm>
            <a:off x="3420000" y="2520000"/>
            <a:ext cx="26622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2" name="Rectangle 16"/>
          <p:cNvSpPr/>
          <p:nvPr/>
        </p:nvSpPr>
        <p:spPr>
          <a:xfrm>
            <a:off x="6084360" y="2702880"/>
            <a:ext cx="2877840" cy="3574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820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73" name="ZoneTexte 33"/>
          <p:cNvSpPr/>
          <p:nvPr/>
        </p:nvSpPr>
        <p:spPr>
          <a:xfrm>
            <a:off x="3420000" y="4500000"/>
            <a:ext cx="56322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820 : 4 = 205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74" name="Rectangle 21"/>
          <p:cNvSpPr/>
          <p:nvPr/>
        </p:nvSpPr>
        <p:spPr>
          <a:xfrm>
            <a:off x="6084360" y="3060360"/>
            <a:ext cx="72000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75" name="Rectangle : coins arrondis 174"/>
          <p:cNvSpPr/>
          <p:nvPr/>
        </p:nvSpPr>
        <p:spPr>
          <a:xfrm>
            <a:off x="7961040" y="361080"/>
            <a:ext cx="121788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76" name="Rectangle 20"/>
          <p:cNvSpPr/>
          <p:nvPr/>
        </p:nvSpPr>
        <p:spPr>
          <a:xfrm>
            <a:off x="6804360" y="3060000"/>
            <a:ext cx="72000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77" name="Rectangle 22"/>
          <p:cNvSpPr/>
          <p:nvPr/>
        </p:nvSpPr>
        <p:spPr>
          <a:xfrm>
            <a:off x="7524000" y="3060000"/>
            <a:ext cx="72000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178" name="Rectangle 23"/>
          <p:cNvSpPr/>
          <p:nvPr/>
        </p:nvSpPr>
        <p:spPr>
          <a:xfrm>
            <a:off x="8244000" y="3060000"/>
            <a:ext cx="720000" cy="35964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040" cy="756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0" name="ZoneTexte 5"/>
          <p:cNvSpPr/>
          <p:nvPr/>
        </p:nvSpPr>
        <p:spPr>
          <a:xfrm>
            <a:off x="180000" y="996480"/>
            <a:ext cx="883620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Pour chauffer sa maison pendant un an, M. Martin a besoin de 1 400 kg de granulés de bois. À la fin de l’hiver, il a utilisé 800 kg de granulés.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lui en reste-t-il 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82" name="ZoneTexte 7"/>
          <p:cNvSpPr/>
          <p:nvPr/>
        </p:nvSpPr>
        <p:spPr>
          <a:xfrm>
            <a:off x="94320" y="3647160"/>
            <a:ext cx="8725680" cy="28328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Pour chauffer sa maison l’année dernière,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 M. Martin a eu besoin de 1 400 kg de granulés de bois. Cette année il a consommé 139 kg de plus. </a:t>
            </a: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de kg de granulés 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a-t-il consommés 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3" name="Rectangle : coins arrondis 182"/>
          <p:cNvSpPr/>
          <p:nvPr/>
        </p:nvSpPr>
        <p:spPr>
          <a:xfrm>
            <a:off x="8064720" y="360720"/>
            <a:ext cx="107280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84" name="Rectangle : coins arrondis 183"/>
          <p:cNvSpPr/>
          <p:nvPr/>
        </p:nvSpPr>
        <p:spPr>
          <a:xfrm>
            <a:off x="7884720" y="3600720"/>
            <a:ext cx="125280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85" name="Connecteur droit 184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3640" cy="756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187" name="Image 6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2800" cy="968760"/>
          </a:xfrm>
          <a:prstGeom prst="rect">
            <a:avLst/>
          </a:prstGeom>
          <a:ln w="0">
            <a:noFill/>
          </a:ln>
        </p:spPr>
      </p:pic>
      <p:sp>
        <p:nvSpPr>
          <p:cNvPr id="188" name="Rectangle : coins arrondis 7"/>
          <p:cNvSpPr/>
          <p:nvPr/>
        </p:nvSpPr>
        <p:spPr>
          <a:xfrm>
            <a:off x="368280" y="1377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89" name="Rectangle : coins arrondis 9"/>
          <p:cNvSpPr/>
          <p:nvPr/>
        </p:nvSpPr>
        <p:spPr>
          <a:xfrm>
            <a:off x="368280" y="2781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90" name="Rectangle : coins arrondis 11"/>
          <p:cNvSpPr/>
          <p:nvPr/>
        </p:nvSpPr>
        <p:spPr>
          <a:xfrm>
            <a:off x="368280" y="4184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91" name="Rectangle : coins arrondis 12"/>
          <p:cNvSpPr/>
          <p:nvPr/>
        </p:nvSpPr>
        <p:spPr>
          <a:xfrm>
            <a:off x="368280" y="5588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192" name="ZoneTexte 10"/>
          <p:cNvSpPr/>
          <p:nvPr/>
        </p:nvSpPr>
        <p:spPr>
          <a:xfrm>
            <a:off x="3402000" y="1064520"/>
            <a:ext cx="57499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la masse qu’il reste.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3" name="ZoneTexte 12"/>
          <p:cNvSpPr/>
          <p:nvPr/>
        </p:nvSpPr>
        <p:spPr>
          <a:xfrm>
            <a:off x="3287880" y="5400000"/>
            <a:ext cx="586404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lui reste 600 kilos de granulés.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194" name="Image 8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240" cy="968760"/>
          </a:xfrm>
          <a:prstGeom prst="rect">
            <a:avLst/>
          </a:prstGeom>
          <a:ln w="0">
            <a:noFill/>
          </a:ln>
        </p:spPr>
      </p:pic>
      <p:pic>
        <p:nvPicPr>
          <p:cNvPr id="195" name="Image 10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89920" cy="1101960"/>
          </a:xfrm>
          <a:prstGeom prst="rect">
            <a:avLst/>
          </a:prstGeom>
          <a:ln w="0">
            <a:noFill/>
          </a:ln>
        </p:spPr>
      </p:pic>
      <p:pic>
        <p:nvPicPr>
          <p:cNvPr id="196" name="Image 11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080" cy="968760"/>
          </a:xfrm>
          <a:prstGeom prst="rect">
            <a:avLst/>
          </a:prstGeom>
          <a:ln w="0">
            <a:noFill/>
          </a:ln>
        </p:spPr>
      </p:pic>
      <p:sp>
        <p:nvSpPr>
          <p:cNvPr id="197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198" name="ZoneTexte 15"/>
          <p:cNvSpPr/>
          <p:nvPr/>
        </p:nvSpPr>
        <p:spPr>
          <a:xfrm>
            <a:off x="3420000" y="2520000"/>
            <a:ext cx="26622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199" name="Rectangle 8"/>
          <p:cNvSpPr/>
          <p:nvPr/>
        </p:nvSpPr>
        <p:spPr>
          <a:xfrm>
            <a:off x="5940000" y="2700360"/>
            <a:ext cx="2879280" cy="35928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1 400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00" name="Rectangle : coins arrondis 199"/>
          <p:cNvSpPr/>
          <p:nvPr/>
        </p:nvSpPr>
        <p:spPr>
          <a:xfrm>
            <a:off x="8065080" y="361080"/>
            <a:ext cx="107280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01" name="ZoneTexte 16"/>
          <p:cNvSpPr/>
          <p:nvPr/>
        </p:nvSpPr>
        <p:spPr>
          <a:xfrm>
            <a:off x="3420000" y="4500000"/>
            <a:ext cx="56322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1 400 – 800 = 600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2" name="Rectangle 9"/>
          <p:cNvSpPr/>
          <p:nvPr/>
        </p:nvSpPr>
        <p:spPr>
          <a:xfrm>
            <a:off x="7380000" y="3058560"/>
            <a:ext cx="1439280" cy="35928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03" name="Rectangle 10"/>
          <p:cNvSpPr/>
          <p:nvPr/>
        </p:nvSpPr>
        <p:spPr>
          <a:xfrm>
            <a:off x="5940000" y="3060360"/>
            <a:ext cx="1439280" cy="359280"/>
          </a:xfrm>
          <a:prstGeom prst="rect">
            <a:avLst/>
          </a:prstGeom>
          <a:solidFill>
            <a:srgbClr val="F6EB3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800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3640" cy="756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205" name="Image 15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2800" cy="968760"/>
          </a:xfrm>
          <a:prstGeom prst="rect">
            <a:avLst/>
          </a:prstGeom>
          <a:ln w="0">
            <a:noFill/>
          </a:ln>
        </p:spPr>
      </p:pic>
      <p:sp>
        <p:nvSpPr>
          <p:cNvPr id="206" name="Rectangle : coins arrondis 21"/>
          <p:cNvSpPr/>
          <p:nvPr/>
        </p:nvSpPr>
        <p:spPr>
          <a:xfrm>
            <a:off x="368280" y="1377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7" name="Rectangle : coins arrondis 22"/>
          <p:cNvSpPr/>
          <p:nvPr/>
        </p:nvSpPr>
        <p:spPr>
          <a:xfrm>
            <a:off x="368280" y="2781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8" name="Rectangle : coins arrondis 23"/>
          <p:cNvSpPr/>
          <p:nvPr/>
        </p:nvSpPr>
        <p:spPr>
          <a:xfrm>
            <a:off x="368280" y="4184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09" name="Rectangle : coins arrondis 24"/>
          <p:cNvSpPr/>
          <p:nvPr/>
        </p:nvSpPr>
        <p:spPr>
          <a:xfrm>
            <a:off x="368280" y="5588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10" name="ZoneTexte 23"/>
          <p:cNvSpPr/>
          <p:nvPr/>
        </p:nvSpPr>
        <p:spPr>
          <a:xfrm>
            <a:off x="3402000" y="1064520"/>
            <a:ext cx="574992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la masse consommée.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1" name="ZoneTexte 24"/>
          <p:cNvSpPr/>
          <p:nvPr/>
        </p:nvSpPr>
        <p:spPr>
          <a:xfrm>
            <a:off x="3287880" y="5760000"/>
            <a:ext cx="5864040" cy="88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Il a consommé 1 539 kilos de granulés.</a:t>
            </a:r>
            <a:endParaRPr lang="fr-FR" sz="2600" b="0" strike="noStrike" spc="-1">
              <a:latin typeface="Arial"/>
            </a:endParaRPr>
          </a:p>
        </p:txBody>
      </p:sp>
      <p:pic>
        <p:nvPicPr>
          <p:cNvPr id="212" name="Image 21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240" cy="968760"/>
          </a:xfrm>
          <a:prstGeom prst="rect">
            <a:avLst/>
          </a:prstGeom>
          <a:ln w="0">
            <a:noFill/>
          </a:ln>
        </p:spPr>
      </p:pic>
      <p:pic>
        <p:nvPicPr>
          <p:cNvPr id="213" name="Image 22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89920" cy="1101960"/>
          </a:xfrm>
          <a:prstGeom prst="rect">
            <a:avLst/>
          </a:prstGeom>
          <a:ln w="0">
            <a:noFill/>
          </a:ln>
        </p:spPr>
      </p:pic>
      <p:pic>
        <p:nvPicPr>
          <p:cNvPr id="214" name="Image 23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080" cy="968760"/>
          </a:xfrm>
          <a:prstGeom prst="rect">
            <a:avLst/>
          </a:prstGeom>
          <a:ln w="0">
            <a:noFill/>
          </a:ln>
        </p:spPr>
      </p:pic>
      <p:sp>
        <p:nvSpPr>
          <p:cNvPr id="215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2/3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16" name="ZoneTexte 25"/>
          <p:cNvSpPr/>
          <p:nvPr/>
        </p:nvSpPr>
        <p:spPr>
          <a:xfrm>
            <a:off x="3420000" y="2520000"/>
            <a:ext cx="26622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7" name="Rectangle : coins arrondis 216"/>
          <p:cNvSpPr/>
          <p:nvPr/>
        </p:nvSpPr>
        <p:spPr>
          <a:xfrm>
            <a:off x="7961040" y="361080"/>
            <a:ext cx="121788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18" name="ZoneTexte 26"/>
          <p:cNvSpPr/>
          <p:nvPr/>
        </p:nvSpPr>
        <p:spPr>
          <a:xfrm>
            <a:off x="3420000" y="4500000"/>
            <a:ext cx="56322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1 400 + 139 = 1 539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19" name="Rectangle 1"/>
          <p:cNvSpPr/>
          <p:nvPr/>
        </p:nvSpPr>
        <p:spPr>
          <a:xfrm>
            <a:off x="5940000" y="2700360"/>
            <a:ext cx="2879280" cy="35928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20" name="Rectangle 4"/>
          <p:cNvSpPr/>
          <p:nvPr/>
        </p:nvSpPr>
        <p:spPr>
          <a:xfrm>
            <a:off x="7380000" y="3058560"/>
            <a:ext cx="1439280" cy="35928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139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21" name="Rectangle 7"/>
          <p:cNvSpPr/>
          <p:nvPr/>
        </p:nvSpPr>
        <p:spPr>
          <a:xfrm>
            <a:off x="5940000" y="3060360"/>
            <a:ext cx="1439280" cy="359280"/>
          </a:xfrm>
          <a:prstGeom prst="rect">
            <a:avLst/>
          </a:prstGeom>
          <a:solidFill>
            <a:srgbClr val="F6EB3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1 400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533160" y="198360"/>
            <a:ext cx="5657040" cy="756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0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Cherchez la solution au problème.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23" name="ZoneTexte 3"/>
          <p:cNvSpPr/>
          <p:nvPr/>
        </p:nvSpPr>
        <p:spPr>
          <a:xfrm>
            <a:off x="180000" y="996480"/>
            <a:ext cx="8836200" cy="2039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Calibri"/>
                <a:ea typeface="Calibri"/>
              </a:rPr>
              <a:t>La distance du Havre à Strasbourg est de 700 km en voiture. Pour ensuite aller à Colmar en partant de Strasbourg, il faut faire 56 km de plus. </a:t>
            </a:r>
            <a:endParaRPr lang="fr-FR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Calibri"/>
                <a:ea typeface="Calibri"/>
              </a:rPr>
              <a:t>Quelle est la distance Strasbourg-Colmar ?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25" name="ZoneTexte 4"/>
          <p:cNvSpPr/>
          <p:nvPr/>
        </p:nvSpPr>
        <p:spPr>
          <a:xfrm>
            <a:off x="207720" y="4136400"/>
            <a:ext cx="8725680" cy="22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 La maîtresse a 26 élèves dans la classe. Il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faut pour chaque élève, un cahier bleu, un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noir, un rouge et un vert. </a:t>
            </a:r>
            <a:endParaRPr lang="fr-FR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3600" b="1" strike="noStrike" spc="-1">
                <a:solidFill>
                  <a:srgbClr val="000000"/>
                </a:solidFill>
                <a:latin typeface="Calibri"/>
                <a:ea typeface="Calibri"/>
              </a:rPr>
              <a:t>Combien faut-il de cahiers au total ?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26" name="Rectangle : coins arrondis 225"/>
          <p:cNvSpPr/>
          <p:nvPr/>
        </p:nvSpPr>
        <p:spPr>
          <a:xfrm>
            <a:off x="8064720" y="360720"/>
            <a:ext cx="107280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27" name="Rectangle : coins arrondis 226"/>
          <p:cNvSpPr/>
          <p:nvPr/>
        </p:nvSpPr>
        <p:spPr>
          <a:xfrm>
            <a:off x="7884720" y="3600720"/>
            <a:ext cx="125280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28" name="Connecteur droit 227"/>
          <p:cNvSpPr/>
          <p:nvPr/>
        </p:nvSpPr>
        <p:spPr>
          <a:xfrm flipH="1">
            <a:off x="0" y="3421440"/>
            <a:ext cx="9144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537120" y="217800"/>
            <a:ext cx="7883640" cy="756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81000"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</a:rPr>
              <a:t>Je cherche en suivant les 4 étapes :</a:t>
            </a:r>
            <a:endParaRPr lang="fr-FR" sz="3600" b="0" strike="noStrike" spc="-1">
              <a:latin typeface="Arial"/>
            </a:endParaRPr>
          </a:p>
        </p:txBody>
      </p:sp>
      <p:pic>
        <p:nvPicPr>
          <p:cNvPr id="230" name="Image 12"/>
          <p:cNvPicPr/>
          <p:nvPr/>
        </p:nvPicPr>
        <p:blipFill>
          <a:blip r:embed="rId2"/>
          <a:srcRect r="33990" b="49780"/>
          <a:stretch/>
        </p:blipFill>
        <p:spPr>
          <a:xfrm>
            <a:off x="1248840" y="1197720"/>
            <a:ext cx="1882800" cy="968760"/>
          </a:xfrm>
          <a:prstGeom prst="rect">
            <a:avLst/>
          </a:prstGeom>
          <a:ln w="0">
            <a:noFill/>
          </a:ln>
        </p:spPr>
      </p:pic>
      <p:sp>
        <p:nvSpPr>
          <p:cNvPr id="231" name="Rectangle : coins arrondis 13"/>
          <p:cNvSpPr/>
          <p:nvPr/>
        </p:nvSpPr>
        <p:spPr>
          <a:xfrm>
            <a:off x="368280" y="1377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2" name="Rectangle : coins arrondis 14"/>
          <p:cNvSpPr/>
          <p:nvPr/>
        </p:nvSpPr>
        <p:spPr>
          <a:xfrm>
            <a:off x="368280" y="278100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3" name="Rectangle : coins arrondis 15"/>
          <p:cNvSpPr/>
          <p:nvPr/>
        </p:nvSpPr>
        <p:spPr>
          <a:xfrm>
            <a:off x="368280" y="4184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4" name="Rectangle : coins arrondis 16"/>
          <p:cNvSpPr/>
          <p:nvPr/>
        </p:nvSpPr>
        <p:spPr>
          <a:xfrm>
            <a:off x="368280" y="5588640"/>
            <a:ext cx="610560" cy="61056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600" b="0" strike="noStrike" spc="-1">
                <a:solidFill>
                  <a:srgbClr val="000000"/>
                </a:solidFill>
                <a:latin typeface="Calibri"/>
                <a:ea typeface="DejaVu Sans"/>
              </a:rPr>
              <a:t>4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35" name="ZoneTexte 18"/>
          <p:cNvSpPr/>
          <p:nvPr/>
        </p:nvSpPr>
        <p:spPr>
          <a:xfrm>
            <a:off x="3402000" y="1064520"/>
            <a:ext cx="574992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cherche la distance Strasbourg – Colmar.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36" name="ZoneTexte 19"/>
          <p:cNvSpPr/>
          <p:nvPr/>
        </p:nvSpPr>
        <p:spPr>
          <a:xfrm>
            <a:off x="3314880" y="5400000"/>
            <a:ext cx="586404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800" b="0" strike="noStrike" spc="-1">
                <a:solidFill>
                  <a:srgbClr val="C00000"/>
                </a:solidFill>
                <a:latin typeface="Cursive standard"/>
                <a:ea typeface="DejaVu Sans"/>
              </a:rPr>
              <a:t>La distance Strasbourg – Colmar est de 756 km.</a:t>
            </a:r>
            <a:endParaRPr lang="fr-FR" sz="2800" b="0" strike="noStrike" spc="-1">
              <a:latin typeface="Arial"/>
            </a:endParaRPr>
          </a:p>
        </p:txBody>
      </p:sp>
      <p:pic>
        <p:nvPicPr>
          <p:cNvPr id="237" name="Image 13"/>
          <p:cNvPicPr/>
          <p:nvPr/>
        </p:nvPicPr>
        <p:blipFill>
          <a:blip r:embed="rId3"/>
          <a:srcRect t="683" b="683"/>
          <a:stretch/>
        </p:blipFill>
        <p:spPr>
          <a:xfrm>
            <a:off x="1248840" y="5409360"/>
            <a:ext cx="1776240" cy="968760"/>
          </a:xfrm>
          <a:prstGeom prst="rect">
            <a:avLst/>
          </a:prstGeom>
          <a:ln w="0">
            <a:noFill/>
          </a:ln>
        </p:spPr>
      </p:pic>
      <p:pic>
        <p:nvPicPr>
          <p:cNvPr id="238" name="Image 14"/>
          <p:cNvPicPr/>
          <p:nvPr/>
        </p:nvPicPr>
        <p:blipFill>
          <a:blip r:embed="rId4"/>
          <a:srcRect l="20286" t="57748" r="42480" b="-71"/>
          <a:stretch/>
        </p:blipFill>
        <p:spPr>
          <a:xfrm>
            <a:off x="1248840" y="3938760"/>
            <a:ext cx="1789920" cy="1101960"/>
          </a:xfrm>
          <a:prstGeom prst="rect">
            <a:avLst/>
          </a:prstGeom>
          <a:ln w="0">
            <a:noFill/>
          </a:ln>
        </p:spPr>
      </p:pic>
      <p:pic>
        <p:nvPicPr>
          <p:cNvPr id="239" name="Image 24"/>
          <p:cNvPicPr/>
          <p:nvPr/>
        </p:nvPicPr>
        <p:blipFill>
          <a:blip r:embed="rId5"/>
          <a:srcRect r="35587" b="49886"/>
          <a:stretch/>
        </p:blipFill>
        <p:spPr>
          <a:xfrm>
            <a:off x="1248840" y="2601720"/>
            <a:ext cx="1810080" cy="968760"/>
          </a:xfrm>
          <a:prstGeom prst="rect">
            <a:avLst/>
          </a:prstGeom>
          <a:ln w="0">
            <a:noFill/>
          </a:ln>
        </p:spPr>
      </p:pic>
      <p:sp>
        <p:nvSpPr>
          <p:cNvPr id="240" name="PlaceHolder 2"/>
          <p:cNvSpPr>
            <a:spLocks noGrp="1"/>
          </p:cNvSpPr>
          <p:nvPr>
            <p:ph/>
          </p:nvPr>
        </p:nvSpPr>
        <p:spPr>
          <a:xfrm>
            <a:off x="8372160" y="6490080"/>
            <a:ext cx="76860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rgbClr val="000000"/>
                </a:solidFill>
                <a:latin typeface="Calibri"/>
              </a:rPr>
              <a:t>3/3</a:t>
            </a:r>
            <a:endParaRPr lang="fr-FR" sz="2000" b="0" strike="noStrike" spc="-1">
              <a:latin typeface="Arial"/>
            </a:endParaRPr>
          </a:p>
        </p:txBody>
      </p:sp>
      <p:sp>
        <p:nvSpPr>
          <p:cNvPr id="241" name="ZoneTexte 21"/>
          <p:cNvSpPr/>
          <p:nvPr/>
        </p:nvSpPr>
        <p:spPr>
          <a:xfrm>
            <a:off x="3420000" y="2520000"/>
            <a:ext cx="26622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Je représente le problème : 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2" name="Rectangle 17"/>
          <p:cNvSpPr/>
          <p:nvPr/>
        </p:nvSpPr>
        <p:spPr>
          <a:xfrm>
            <a:off x="6084360" y="2700360"/>
            <a:ext cx="2877840" cy="3574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43" name="Rectangle : coins arrondis 242"/>
          <p:cNvSpPr/>
          <p:nvPr/>
        </p:nvSpPr>
        <p:spPr>
          <a:xfrm>
            <a:off x="8065080" y="361080"/>
            <a:ext cx="1072800" cy="53280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lang="fr-FR" sz="3200" b="0" strike="noStrike" spc="-1">
              <a:latin typeface="Arial"/>
            </a:endParaRPr>
          </a:p>
        </p:txBody>
      </p:sp>
      <p:sp>
        <p:nvSpPr>
          <p:cNvPr id="244" name="ZoneTexte 22"/>
          <p:cNvSpPr/>
          <p:nvPr/>
        </p:nvSpPr>
        <p:spPr>
          <a:xfrm>
            <a:off x="3420000" y="4221720"/>
            <a:ext cx="56322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fr-FR" sz="3600" b="0" strike="noStrike" spc="-1">
                <a:solidFill>
                  <a:srgbClr val="C00000"/>
                </a:solidFill>
                <a:latin typeface="Calibri"/>
                <a:ea typeface="DejaVu Sans"/>
              </a:rPr>
              <a:t>700 + 56 = 756</a:t>
            </a:r>
            <a:endParaRPr lang="fr-FR" sz="3600" b="0" strike="noStrike" spc="-1">
              <a:latin typeface="Arial"/>
            </a:endParaRPr>
          </a:p>
        </p:txBody>
      </p:sp>
      <p:sp>
        <p:nvSpPr>
          <p:cNvPr id="245" name="Rectangle 18"/>
          <p:cNvSpPr/>
          <p:nvPr/>
        </p:nvSpPr>
        <p:spPr>
          <a:xfrm>
            <a:off x="7524000" y="3060000"/>
            <a:ext cx="1438920" cy="358920"/>
          </a:xfrm>
          <a:prstGeom prst="rect">
            <a:avLst/>
          </a:prstGeom>
          <a:solidFill>
            <a:srgbClr val="5EF182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56</a:t>
            </a:r>
            <a:endParaRPr lang="fr-FR" sz="1600" b="0" strike="noStrike" spc="-1">
              <a:latin typeface="Arial"/>
            </a:endParaRPr>
          </a:p>
        </p:txBody>
      </p:sp>
      <p:sp>
        <p:nvSpPr>
          <p:cNvPr id="246" name="Rectangle 19"/>
          <p:cNvSpPr/>
          <p:nvPr/>
        </p:nvSpPr>
        <p:spPr>
          <a:xfrm>
            <a:off x="6084360" y="3060360"/>
            <a:ext cx="1438920" cy="358920"/>
          </a:xfrm>
          <a:prstGeom prst="rect">
            <a:avLst/>
          </a:prstGeom>
          <a:solidFill>
            <a:srgbClr val="F436CD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600" b="1" strike="noStrike" spc="-1">
                <a:solidFill>
                  <a:srgbClr val="000000"/>
                </a:solidFill>
                <a:latin typeface="Calibri"/>
                <a:ea typeface="DejaVu Sans"/>
              </a:rPr>
              <a:t>700</a:t>
            </a:r>
            <a:endParaRPr lang="fr-FR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502</Words>
  <Application>Microsoft Office PowerPoint</Application>
  <PresentationFormat>Affichage à l'écran (4:3)</PresentationFormat>
  <Paragraphs>116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Cursive standard</vt:lpstr>
      <vt:lpstr>Symbol</vt:lpstr>
      <vt:lpstr>Webdings</vt:lpstr>
      <vt:lpstr>Wingdings</vt:lpstr>
      <vt:lpstr>Thème Office</vt:lpstr>
      <vt:lpstr>Office Theme</vt:lpstr>
      <vt:lpstr>Office Theme</vt:lpstr>
      <vt:lpstr>Présentation PowerPoint</vt:lpstr>
      <vt:lpstr>Cherchez la solution au problème.</vt:lpstr>
      <vt:lpstr>Je cherche en suivant les 4 étapes :</vt:lpstr>
      <vt:lpstr>Je cherche en suivant les 4 étapes :</vt:lpstr>
      <vt:lpstr>Cherchez la solution au problème.</vt:lpstr>
      <vt:lpstr>Je cherche en suivant les 4 étapes :</vt:lpstr>
      <vt:lpstr>Je cherche en suivant les 4 étapes :</vt:lpstr>
      <vt:lpstr>Cherchez la solution au problème.</vt:lpstr>
      <vt:lpstr>Je cherche en suivant les 4 étapes :</vt:lpstr>
      <vt:lpstr>Je cherche en suivant les 4 étapes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MHM</dc:creator>
  <dc:description/>
  <cp:lastModifiedBy>Nicolas Pinel</cp:lastModifiedBy>
  <cp:revision>126</cp:revision>
  <dcterms:created xsi:type="dcterms:W3CDTF">2023-02-07T14:55:57Z</dcterms:created>
  <dcterms:modified xsi:type="dcterms:W3CDTF">2026-07-19T16:37:32Z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5</vt:i4>
  </property>
</Properties>
</file>