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8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9"/>
          <p:cNvSpPr/>
          <p:nvPr/>
        </p:nvSpPr>
        <p:spPr>
          <a:xfrm>
            <a:off x="0" y="330120"/>
            <a:ext cx="9143280" cy="65271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4" name="ZoneTexte 13"/>
          <p:cNvSpPr/>
          <p:nvPr/>
        </p:nvSpPr>
        <p:spPr>
          <a:xfrm>
            <a:off x="2063880" y="3009960"/>
            <a:ext cx="5015880" cy="149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ajouter 9, 19 ou 29  à un nombre.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5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ZoneTexte 5"/>
          <p:cNvSpPr/>
          <p:nvPr/>
        </p:nvSpPr>
        <p:spPr>
          <a:xfrm>
            <a:off x="720720" y="2586960"/>
            <a:ext cx="30589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54 + 19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38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ZoneTexte 11"/>
          <p:cNvSpPr/>
          <p:nvPr/>
        </p:nvSpPr>
        <p:spPr>
          <a:xfrm>
            <a:off x="5040000" y="2595960"/>
            <a:ext cx="34189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534 + 19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ZoneTexte 5"/>
          <p:cNvSpPr/>
          <p:nvPr/>
        </p:nvSpPr>
        <p:spPr>
          <a:xfrm>
            <a:off x="360000" y="2175840"/>
            <a:ext cx="30589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54 + 19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ZoneTexte 8"/>
          <p:cNvSpPr/>
          <p:nvPr/>
        </p:nvSpPr>
        <p:spPr>
          <a:xfrm>
            <a:off x="3364200" y="2160000"/>
            <a:ext cx="111276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73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ZoneTexte 9"/>
          <p:cNvSpPr/>
          <p:nvPr/>
        </p:nvSpPr>
        <p:spPr>
          <a:xfrm>
            <a:off x="1439640" y="3410280"/>
            <a:ext cx="19792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+20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Accolade fermante 10"/>
          <p:cNvSpPr/>
          <p:nvPr/>
        </p:nvSpPr>
        <p:spPr>
          <a:xfrm rot="16200000">
            <a:off x="2189160" y="249516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46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7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ZoneTexte 12"/>
          <p:cNvSpPr/>
          <p:nvPr/>
        </p:nvSpPr>
        <p:spPr>
          <a:xfrm>
            <a:off x="5040000" y="2489760"/>
            <a:ext cx="34743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534 + 19 = 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ZoneTexte 14"/>
          <p:cNvSpPr/>
          <p:nvPr/>
        </p:nvSpPr>
        <p:spPr>
          <a:xfrm>
            <a:off x="7920000" y="2489760"/>
            <a:ext cx="110808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ff0000"/>
                </a:solidFill>
                <a:latin typeface="Calibri"/>
                <a:ea typeface="DejaVu Sans"/>
              </a:rPr>
              <a:t>553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ZoneTexte 37"/>
          <p:cNvSpPr/>
          <p:nvPr/>
        </p:nvSpPr>
        <p:spPr>
          <a:xfrm>
            <a:off x="6147000" y="3740040"/>
            <a:ext cx="19792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+20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Accolade fermante 4"/>
          <p:cNvSpPr/>
          <p:nvPr/>
        </p:nvSpPr>
        <p:spPr>
          <a:xfrm rot="16200000">
            <a:off x="6896520" y="282492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4" dur="indefinite" restart="never" nodeType="tmRoot">
          <p:childTnLst>
            <p:seq>
              <p:cTn id="145" dur="indefinite" nodeType="mainSeq">
                <p:childTnLst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1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ZoneTexte 5"/>
          <p:cNvSpPr/>
          <p:nvPr/>
        </p:nvSpPr>
        <p:spPr>
          <a:xfrm>
            <a:off x="720000" y="2700000"/>
            <a:ext cx="34189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152 + 19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56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ZoneTexte 16"/>
          <p:cNvSpPr/>
          <p:nvPr/>
        </p:nvSpPr>
        <p:spPr>
          <a:xfrm>
            <a:off x="4680000" y="2789640"/>
            <a:ext cx="3991320" cy="100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1 052 + 19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ZoneTexte 5"/>
          <p:cNvSpPr/>
          <p:nvPr/>
        </p:nvSpPr>
        <p:spPr>
          <a:xfrm>
            <a:off x="49320" y="2343240"/>
            <a:ext cx="340308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152 + 19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ZoneTexte 8"/>
          <p:cNvSpPr/>
          <p:nvPr/>
        </p:nvSpPr>
        <p:spPr>
          <a:xfrm>
            <a:off x="3260520" y="2343240"/>
            <a:ext cx="141912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171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ZoneTexte 9"/>
          <p:cNvSpPr/>
          <p:nvPr/>
        </p:nvSpPr>
        <p:spPr>
          <a:xfrm>
            <a:off x="1494720" y="3459240"/>
            <a:ext cx="19735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+20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Accolade fermante 10"/>
          <p:cNvSpPr/>
          <p:nvPr/>
        </p:nvSpPr>
        <p:spPr>
          <a:xfrm rot="16200000">
            <a:off x="2244240" y="254412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64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65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ZoneTexte 18"/>
          <p:cNvSpPr/>
          <p:nvPr/>
        </p:nvSpPr>
        <p:spPr>
          <a:xfrm>
            <a:off x="4624200" y="2633040"/>
            <a:ext cx="39038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1 052 + 19 = 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ZoneTexte 38"/>
          <p:cNvSpPr/>
          <p:nvPr/>
        </p:nvSpPr>
        <p:spPr>
          <a:xfrm>
            <a:off x="7704000" y="2633040"/>
            <a:ext cx="1561320" cy="8215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ff0000"/>
                </a:solidFill>
                <a:latin typeface="Calibri"/>
                <a:ea typeface="DejaVu Sans"/>
              </a:rPr>
              <a:t>1 071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ZoneTexte 39"/>
          <p:cNvSpPr/>
          <p:nvPr/>
        </p:nvSpPr>
        <p:spPr>
          <a:xfrm>
            <a:off x="5946120" y="3702960"/>
            <a:ext cx="19735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+20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Accolade fermante 5"/>
          <p:cNvSpPr/>
          <p:nvPr/>
        </p:nvSpPr>
        <p:spPr>
          <a:xfrm rot="16200000">
            <a:off x="6695640" y="278784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2" dur="indefinite" restart="never" nodeType="tmRoot">
          <p:childTnLst>
            <p:seq>
              <p:cTn id="163" dur="indefinite" nodeType="mainSeq">
                <p:childTnLst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6" dur="500"/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ZoneTexte 5"/>
          <p:cNvSpPr/>
          <p:nvPr/>
        </p:nvSpPr>
        <p:spPr>
          <a:xfrm>
            <a:off x="360000" y="2595960"/>
            <a:ext cx="487296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350 + 19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74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ZoneTexte 19"/>
          <p:cNvSpPr/>
          <p:nvPr/>
        </p:nvSpPr>
        <p:spPr>
          <a:xfrm>
            <a:off x="4860720" y="2700000"/>
            <a:ext cx="4021200" cy="100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8 350 + 19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ZoneTexte 5"/>
          <p:cNvSpPr/>
          <p:nvPr/>
        </p:nvSpPr>
        <p:spPr>
          <a:xfrm>
            <a:off x="180720" y="2520000"/>
            <a:ext cx="34030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350 + 19 = 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ZoneTexte 8"/>
          <p:cNvSpPr/>
          <p:nvPr/>
        </p:nvSpPr>
        <p:spPr>
          <a:xfrm>
            <a:off x="2864160" y="2523240"/>
            <a:ext cx="127548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ff0000"/>
                </a:solidFill>
                <a:latin typeface="Calibri"/>
                <a:ea typeface="DejaVu Sans"/>
              </a:rPr>
              <a:t>369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ZoneTexte 9"/>
          <p:cNvSpPr/>
          <p:nvPr/>
        </p:nvSpPr>
        <p:spPr>
          <a:xfrm>
            <a:off x="1080000" y="3642120"/>
            <a:ext cx="1965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+20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Accolade fermante 10"/>
          <p:cNvSpPr/>
          <p:nvPr/>
        </p:nvSpPr>
        <p:spPr>
          <a:xfrm rot="16200000">
            <a:off x="1829520" y="272700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82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83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ZoneTexte 20"/>
          <p:cNvSpPr/>
          <p:nvPr/>
        </p:nvSpPr>
        <p:spPr>
          <a:xfrm>
            <a:off x="4581000" y="2414880"/>
            <a:ext cx="487296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8 350 + 19 =</a:t>
            </a: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 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ZoneTexte 40"/>
          <p:cNvSpPr/>
          <p:nvPr/>
        </p:nvSpPr>
        <p:spPr>
          <a:xfrm>
            <a:off x="7663320" y="2585160"/>
            <a:ext cx="1577160" cy="8215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ff0000"/>
                </a:solidFill>
                <a:latin typeface="Calibri"/>
                <a:ea typeface="DejaVu Sans"/>
              </a:rPr>
              <a:t>8 369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ZoneTexte 41"/>
          <p:cNvSpPr/>
          <p:nvPr/>
        </p:nvSpPr>
        <p:spPr>
          <a:xfrm>
            <a:off x="5985000" y="3560040"/>
            <a:ext cx="19346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+20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Accolade fermante 6"/>
          <p:cNvSpPr/>
          <p:nvPr/>
        </p:nvSpPr>
        <p:spPr>
          <a:xfrm rot="16200000">
            <a:off x="6734520" y="264492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77" dur="indefinite" restart="never" nodeType="tmRoot">
          <p:childTnLst>
            <p:seq>
              <p:cTn id="178" dur="indefinite" nodeType="mainSeq">
                <p:childTnLst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6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4" dur="500"/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848592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9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Observe la stratégie pour ajouter 29 à un nombre.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Zone de texte 2"/>
          <p:cNvSpPr/>
          <p:nvPr/>
        </p:nvSpPr>
        <p:spPr>
          <a:xfrm>
            <a:off x="4572000" y="1280160"/>
            <a:ext cx="3972960" cy="62460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53 </a:t>
            </a:r>
            <a:r>
              <a:rPr b="0" lang="fr-FR" sz="3600" spc="-1" strike="noStrike">
                <a:solidFill>
                  <a:srgbClr val="0070c0"/>
                </a:solidFill>
                <a:latin typeface="Calibri"/>
                <a:ea typeface="Calibri"/>
              </a:rPr>
              <a:t>+ 30 – 1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 =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Calibri"/>
              </a:rPr>
              <a:t>82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ZoneTexte 9"/>
          <p:cNvSpPr/>
          <p:nvPr/>
        </p:nvSpPr>
        <p:spPr>
          <a:xfrm>
            <a:off x="2719080" y="1288440"/>
            <a:ext cx="22006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53+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29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ZoneTexte 10"/>
          <p:cNvSpPr/>
          <p:nvPr/>
        </p:nvSpPr>
        <p:spPr>
          <a:xfrm>
            <a:off x="5914080" y="3252600"/>
            <a:ext cx="91044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2400" spc="-1" strike="noStrike">
                <a:solidFill>
                  <a:srgbClr val="808080"/>
                </a:solidFill>
                <a:latin typeface="Calibri"/>
                <a:ea typeface="DejaVu Sans"/>
              </a:rPr>
              <a:t>83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Flèche : courbe vers le haut 11"/>
          <p:cNvSpPr/>
          <p:nvPr/>
        </p:nvSpPr>
        <p:spPr>
          <a:xfrm>
            <a:off x="2689560" y="3937320"/>
            <a:ext cx="3506400" cy="733680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93" name="Flèche : courbe vers le haut 12"/>
          <p:cNvSpPr/>
          <p:nvPr/>
        </p:nvSpPr>
        <p:spPr>
          <a:xfrm flipH="1">
            <a:off x="5587560" y="3933720"/>
            <a:ext cx="568440" cy="276480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94" name="ZoneTexte 13"/>
          <p:cNvSpPr/>
          <p:nvPr/>
        </p:nvSpPr>
        <p:spPr>
          <a:xfrm flipH="1" flipV="1" rot="10800000">
            <a:off x="3722760" y="4303800"/>
            <a:ext cx="13032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>
              <a:lnSpc>
                <a:spcPct val="100000"/>
              </a:lnSpc>
            </a:pPr>
            <a:r>
              <a:rPr b="0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+ 30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ZoneTexte 15"/>
          <p:cNvSpPr/>
          <p:nvPr/>
        </p:nvSpPr>
        <p:spPr>
          <a:xfrm>
            <a:off x="5402160" y="3263760"/>
            <a:ext cx="53604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82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ZoneTexte 17"/>
          <p:cNvSpPr/>
          <p:nvPr/>
        </p:nvSpPr>
        <p:spPr>
          <a:xfrm flipV="1" rot="10800000">
            <a:off x="5727960" y="3862440"/>
            <a:ext cx="4687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- 1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97" name="Connecteur droit 23"/>
          <p:cNvCxnSpPr/>
          <p:nvPr/>
        </p:nvCxnSpPr>
        <p:spPr>
          <a:xfrm>
            <a:off x="2719080" y="3502440"/>
            <a:ext cx="720" cy="36072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198" name="ZoneTexte 24"/>
          <p:cNvSpPr/>
          <p:nvPr/>
        </p:nvSpPr>
        <p:spPr>
          <a:xfrm>
            <a:off x="2460600" y="3264480"/>
            <a:ext cx="51696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53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Flèche : courbe vers le haut 25"/>
          <p:cNvSpPr/>
          <p:nvPr/>
        </p:nvSpPr>
        <p:spPr>
          <a:xfrm flipV="1">
            <a:off x="2719080" y="2551320"/>
            <a:ext cx="2941200" cy="716760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200" name="ZoneTexte 26"/>
          <p:cNvSpPr/>
          <p:nvPr/>
        </p:nvSpPr>
        <p:spPr>
          <a:xfrm flipH="1" flipV="1" rot="10800000">
            <a:off x="3925440" y="2203560"/>
            <a:ext cx="74556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fr-FR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+ 29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01" name="Connecteur droit 27"/>
          <p:cNvCxnSpPr/>
          <p:nvPr/>
        </p:nvCxnSpPr>
        <p:spPr>
          <a:xfrm>
            <a:off x="5670360" y="3682440"/>
            <a:ext cx="720" cy="18072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202" name="Connecteur droit 28"/>
          <p:cNvCxnSpPr/>
          <p:nvPr/>
        </p:nvCxnSpPr>
        <p:spPr>
          <a:xfrm>
            <a:off x="6157440" y="3694320"/>
            <a:ext cx="720" cy="18072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203" name="Connecteur droit 29"/>
          <p:cNvCxnSpPr/>
          <p:nvPr/>
        </p:nvCxnSpPr>
        <p:spPr>
          <a:xfrm>
            <a:off x="2346840" y="3855240"/>
            <a:ext cx="4275360" cy="72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204" name="ZoneTexte 32"/>
          <p:cNvSpPr/>
          <p:nvPr/>
        </p:nvSpPr>
        <p:spPr>
          <a:xfrm>
            <a:off x="1275480" y="5100840"/>
            <a:ext cx="675072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Pour ajouter 29 à un nombre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, on ajoute 30, c’est-à-dire trois dizaines, puis on soustrait 1.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5" dur="indefinite" restart="never" nodeType="tmRoot">
          <p:childTnLst>
            <p:seq>
              <p:cTn id="196" dur="indefinite" nodeType="mainSeq">
                <p:childTnLst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9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0" dur="500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0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7" name="ZoneTexte 5"/>
          <p:cNvSpPr/>
          <p:nvPr/>
        </p:nvSpPr>
        <p:spPr>
          <a:xfrm>
            <a:off x="720000" y="2700000"/>
            <a:ext cx="30589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35 + 29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09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ZoneTexte 21"/>
          <p:cNvSpPr/>
          <p:nvPr/>
        </p:nvSpPr>
        <p:spPr>
          <a:xfrm>
            <a:off x="4860720" y="2700000"/>
            <a:ext cx="34189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365 + 29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ZoneTexte 5"/>
          <p:cNvSpPr/>
          <p:nvPr/>
        </p:nvSpPr>
        <p:spPr>
          <a:xfrm>
            <a:off x="456120" y="2355840"/>
            <a:ext cx="30589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35 + 29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ZoneTexte 8"/>
          <p:cNvSpPr/>
          <p:nvPr/>
        </p:nvSpPr>
        <p:spPr>
          <a:xfrm>
            <a:off x="3460320" y="2340000"/>
            <a:ext cx="111276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64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ZoneTexte 9"/>
          <p:cNvSpPr/>
          <p:nvPr/>
        </p:nvSpPr>
        <p:spPr>
          <a:xfrm>
            <a:off x="1535760" y="3590280"/>
            <a:ext cx="19792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Accolade fermante 10"/>
          <p:cNvSpPr/>
          <p:nvPr/>
        </p:nvSpPr>
        <p:spPr>
          <a:xfrm rot="16200000">
            <a:off x="2285280" y="267516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217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8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ZoneTexte 22"/>
          <p:cNvSpPr/>
          <p:nvPr/>
        </p:nvSpPr>
        <p:spPr>
          <a:xfrm>
            <a:off x="4729320" y="2340000"/>
            <a:ext cx="28303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365 + 29 =</a:t>
            </a: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ZoneTexte 23"/>
          <p:cNvSpPr/>
          <p:nvPr/>
        </p:nvSpPr>
        <p:spPr>
          <a:xfrm>
            <a:off x="7380000" y="2415960"/>
            <a:ext cx="145764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394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1" name="ZoneTexte 42"/>
          <p:cNvSpPr/>
          <p:nvPr/>
        </p:nvSpPr>
        <p:spPr>
          <a:xfrm>
            <a:off x="5760360" y="3590280"/>
            <a:ext cx="197928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2" name="Accolade fermante 7"/>
          <p:cNvSpPr/>
          <p:nvPr/>
        </p:nvSpPr>
        <p:spPr>
          <a:xfrm rot="16200000">
            <a:off x="6509880" y="267516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41" dur="indefinite" restart="never" nodeType="tmRoot">
          <p:childTnLst>
            <p:seq>
              <p:cTn id="242" dur="indefinite" nodeType="mainSeq">
                <p:childTnLst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0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5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8" dur="500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ZoneTexte 5"/>
          <p:cNvSpPr/>
          <p:nvPr/>
        </p:nvSpPr>
        <p:spPr>
          <a:xfrm>
            <a:off x="540000" y="2415960"/>
            <a:ext cx="34189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202 + 29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27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ZoneTexte 25"/>
          <p:cNvSpPr/>
          <p:nvPr/>
        </p:nvSpPr>
        <p:spPr>
          <a:xfrm>
            <a:off x="4860720" y="2415960"/>
            <a:ext cx="39589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4 823 + 29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836388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Observe la stratégie pour ajouter 9 à un nombre.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Zone de texte 2"/>
          <p:cNvSpPr/>
          <p:nvPr/>
        </p:nvSpPr>
        <p:spPr>
          <a:xfrm>
            <a:off x="4572000" y="1280160"/>
            <a:ext cx="3972960" cy="62460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36 </a:t>
            </a:r>
            <a:r>
              <a:rPr b="0" lang="fr-FR" sz="3600" spc="-1" strike="noStrike">
                <a:solidFill>
                  <a:srgbClr val="0070c0"/>
                </a:solidFill>
                <a:latin typeface="Calibri"/>
                <a:ea typeface="Calibri"/>
              </a:rPr>
              <a:t>+ 10 – 1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 =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Calibri"/>
              </a:rPr>
              <a:t>45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ZoneTexte 9"/>
          <p:cNvSpPr/>
          <p:nvPr/>
        </p:nvSpPr>
        <p:spPr>
          <a:xfrm>
            <a:off x="2926080" y="1274400"/>
            <a:ext cx="16452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36 +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9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ZoneTexte 10"/>
          <p:cNvSpPr/>
          <p:nvPr/>
        </p:nvSpPr>
        <p:spPr>
          <a:xfrm>
            <a:off x="5914080" y="3252600"/>
            <a:ext cx="91044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2400" spc="-1" strike="noStrike">
                <a:solidFill>
                  <a:srgbClr val="808080"/>
                </a:solidFill>
                <a:latin typeface="Calibri"/>
                <a:ea typeface="DejaVu Sans"/>
              </a:rPr>
              <a:t>46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Flèche : courbe vers le haut 11"/>
          <p:cNvSpPr/>
          <p:nvPr/>
        </p:nvSpPr>
        <p:spPr>
          <a:xfrm>
            <a:off x="2689560" y="3937320"/>
            <a:ext cx="3506400" cy="733680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51" name="Flèche : courbe vers le haut 12"/>
          <p:cNvSpPr/>
          <p:nvPr/>
        </p:nvSpPr>
        <p:spPr>
          <a:xfrm flipH="1">
            <a:off x="5587560" y="3933720"/>
            <a:ext cx="568440" cy="276480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52" name="ZoneTexte 13"/>
          <p:cNvSpPr/>
          <p:nvPr/>
        </p:nvSpPr>
        <p:spPr>
          <a:xfrm flipH="1" flipV="1" rot="10800000">
            <a:off x="3722760" y="4303800"/>
            <a:ext cx="13032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>
              <a:lnSpc>
                <a:spcPct val="100000"/>
              </a:lnSpc>
            </a:pPr>
            <a:r>
              <a:rPr b="0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+ 10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ZoneTexte 15"/>
          <p:cNvSpPr/>
          <p:nvPr/>
        </p:nvSpPr>
        <p:spPr>
          <a:xfrm>
            <a:off x="5402160" y="3263760"/>
            <a:ext cx="53604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45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ZoneTexte 17"/>
          <p:cNvSpPr/>
          <p:nvPr/>
        </p:nvSpPr>
        <p:spPr>
          <a:xfrm flipV="1" rot="10800000">
            <a:off x="5727960" y="3862440"/>
            <a:ext cx="4687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- 1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55" name="Connecteur droit 23"/>
          <p:cNvCxnSpPr/>
          <p:nvPr/>
        </p:nvCxnSpPr>
        <p:spPr>
          <a:xfrm>
            <a:off x="2719080" y="3502440"/>
            <a:ext cx="720" cy="36072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56" name="ZoneTexte 24"/>
          <p:cNvSpPr/>
          <p:nvPr/>
        </p:nvSpPr>
        <p:spPr>
          <a:xfrm>
            <a:off x="2460600" y="3264480"/>
            <a:ext cx="51696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36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Flèche : courbe vers le haut 25"/>
          <p:cNvSpPr/>
          <p:nvPr/>
        </p:nvSpPr>
        <p:spPr>
          <a:xfrm flipV="1">
            <a:off x="2719080" y="2551320"/>
            <a:ext cx="2941200" cy="716760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58" name="ZoneTexte 26"/>
          <p:cNvSpPr/>
          <p:nvPr/>
        </p:nvSpPr>
        <p:spPr>
          <a:xfrm flipH="1" flipV="1" rot="10800000">
            <a:off x="3925440" y="2203560"/>
            <a:ext cx="74556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fr-FR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+ 9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59" name="Connecteur droit 27"/>
          <p:cNvCxnSpPr/>
          <p:nvPr/>
        </p:nvCxnSpPr>
        <p:spPr>
          <a:xfrm>
            <a:off x="5670360" y="3682440"/>
            <a:ext cx="720" cy="18072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60" name="Connecteur droit 28"/>
          <p:cNvCxnSpPr/>
          <p:nvPr/>
        </p:nvCxnSpPr>
        <p:spPr>
          <a:xfrm>
            <a:off x="6157440" y="3694320"/>
            <a:ext cx="720" cy="18072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61" name="Connecteur droit 29"/>
          <p:cNvCxnSpPr/>
          <p:nvPr/>
        </p:nvCxnSpPr>
        <p:spPr>
          <a:xfrm>
            <a:off x="2346840" y="3855240"/>
            <a:ext cx="4275360" cy="72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62" name="ZoneTexte 32"/>
          <p:cNvSpPr/>
          <p:nvPr/>
        </p:nvSpPr>
        <p:spPr>
          <a:xfrm>
            <a:off x="1275480" y="5100840"/>
            <a:ext cx="675072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Pour ajouter 9 à un nombre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, on ajoute 10, c’est-à-dire une dizaine, puis on soustrait 1.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ZoneTexte 5"/>
          <p:cNvSpPr/>
          <p:nvPr/>
        </p:nvSpPr>
        <p:spPr>
          <a:xfrm>
            <a:off x="180000" y="2455560"/>
            <a:ext cx="28796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202 + 29 = 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ZoneTexte 8"/>
          <p:cNvSpPr/>
          <p:nvPr/>
        </p:nvSpPr>
        <p:spPr>
          <a:xfrm>
            <a:off x="2732760" y="2340000"/>
            <a:ext cx="158688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231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ZoneTexte 9"/>
          <p:cNvSpPr/>
          <p:nvPr/>
        </p:nvSpPr>
        <p:spPr>
          <a:xfrm>
            <a:off x="1625400" y="3560040"/>
            <a:ext cx="19735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Accolade fermante 10"/>
          <p:cNvSpPr/>
          <p:nvPr/>
        </p:nvSpPr>
        <p:spPr>
          <a:xfrm rot="16200000">
            <a:off x="2374920" y="264492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235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36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7" name="ZoneTexte 27"/>
          <p:cNvSpPr/>
          <p:nvPr/>
        </p:nvSpPr>
        <p:spPr>
          <a:xfrm>
            <a:off x="4573080" y="2352240"/>
            <a:ext cx="3257280" cy="100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4 823 + 29 =</a:t>
            </a: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ZoneTexte 43"/>
          <p:cNvSpPr/>
          <p:nvPr/>
        </p:nvSpPr>
        <p:spPr>
          <a:xfrm>
            <a:off x="7607160" y="2534760"/>
            <a:ext cx="163548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ff0000"/>
                </a:solidFill>
                <a:latin typeface="Calibri"/>
                <a:ea typeface="DejaVu Sans"/>
              </a:rPr>
              <a:t>4 852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9" name="ZoneTexte 44"/>
          <p:cNvSpPr/>
          <p:nvPr/>
        </p:nvSpPr>
        <p:spPr>
          <a:xfrm>
            <a:off x="5766120" y="3459240"/>
            <a:ext cx="19735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Accolade fermante 8"/>
          <p:cNvSpPr/>
          <p:nvPr/>
        </p:nvSpPr>
        <p:spPr>
          <a:xfrm rot="16200000">
            <a:off x="6515640" y="254412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59" dur="indefinite" restart="never" nodeType="tmRoot">
          <p:childTnLst>
            <p:seq>
              <p:cTn id="260" dur="indefinite" nodeType="mainSeq">
                <p:childTnLst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5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3" dur="500"/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3" name="ZoneTexte 5"/>
          <p:cNvSpPr/>
          <p:nvPr/>
        </p:nvSpPr>
        <p:spPr>
          <a:xfrm>
            <a:off x="540000" y="2595960"/>
            <a:ext cx="34189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716 + 29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45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ZoneTexte 28"/>
          <p:cNvSpPr/>
          <p:nvPr/>
        </p:nvSpPr>
        <p:spPr>
          <a:xfrm>
            <a:off x="4860000" y="2595960"/>
            <a:ext cx="4046400" cy="100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7 316 + 29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9" name="ZoneTexte 5"/>
          <p:cNvSpPr/>
          <p:nvPr/>
        </p:nvSpPr>
        <p:spPr>
          <a:xfrm>
            <a:off x="0" y="2437920"/>
            <a:ext cx="340308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716 + 29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0" name="ZoneTexte 8"/>
          <p:cNvSpPr/>
          <p:nvPr/>
        </p:nvSpPr>
        <p:spPr>
          <a:xfrm>
            <a:off x="3239280" y="2437920"/>
            <a:ext cx="143964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745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ZoneTexte 9"/>
          <p:cNvSpPr/>
          <p:nvPr/>
        </p:nvSpPr>
        <p:spPr>
          <a:xfrm>
            <a:off x="1452960" y="3560040"/>
            <a:ext cx="1965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Accolade fermante 10"/>
          <p:cNvSpPr/>
          <p:nvPr/>
        </p:nvSpPr>
        <p:spPr>
          <a:xfrm rot="16200000">
            <a:off x="2202480" y="264492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253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4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ZoneTexte 29"/>
          <p:cNvSpPr/>
          <p:nvPr/>
        </p:nvSpPr>
        <p:spPr>
          <a:xfrm>
            <a:off x="4552200" y="2340000"/>
            <a:ext cx="3201480" cy="100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7 316 + 29 =</a:t>
            </a: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ZoneTexte 45"/>
          <p:cNvSpPr/>
          <p:nvPr/>
        </p:nvSpPr>
        <p:spPr>
          <a:xfrm>
            <a:off x="7646400" y="2522520"/>
            <a:ext cx="1556640" cy="8215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ff0000"/>
                </a:solidFill>
                <a:latin typeface="Calibri"/>
                <a:ea typeface="DejaVu Sans"/>
              </a:rPr>
              <a:t>7 345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7" name="ZoneTexte 46"/>
          <p:cNvSpPr/>
          <p:nvPr/>
        </p:nvSpPr>
        <p:spPr>
          <a:xfrm>
            <a:off x="5953680" y="3450240"/>
            <a:ext cx="1965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+30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Accolade fermante 9"/>
          <p:cNvSpPr/>
          <p:nvPr/>
        </p:nvSpPr>
        <p:spPr>
          <a:xfrm rot="16200000">
            <a:off x="6703200" y="253512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74" dur="indefinite" restart="never" nodeType="tmRoot">
          <p:childTnLst>
            <p:seq>
              <p:cTn id="275" dur="indefinite" nodeType="mainSeq">
                <p:childTnLst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3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1" dur="500"/>
                                        <p:tgtEl>
                                          <p:spTgt spid="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ZoneTexte 5"/>
          <p:cNvSpPr/>
          <p:nvPr/>
        </p:nvSpPr>
        <p:spPr>
          <a:xfrm>
            <a:off x="900000" y="2595960"/>
            <a:ext cx="269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73 + 9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"/>
          <p:cNvSpPr/>
          <p:nvPr/>
        </p:nvSpPr>
        <p:spPr>
          <a:xfrm>
            <a:off x="4573080" y="1089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67" name=""/>
          <p:cNvSpPr/>
          <p:nvPr/>
        </p:nvSpPr>
        <p:spPr>
          <a:xfrm>
            <a:off x="1620000" y="918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ZoneTexte 1"/>
          <p:cNvSpPr/>
          <p:nvPr/>
        </p:nvSpPr>
        <p:spPr>
          <a:xfrm>
            <a:off x="5040000" y="2700000"/>
            <a:ext cx="305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773 + 9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ZoneTexte 5"/>
          <p:cNvSpPr/>
          <p:nvPr/>
        </p:nvSpPr>
        <p:spPr>
          <a:xfrm>
            <a:off x="540000" y="2181600"/>
            <a:ext cx="269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73 + 9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ZoneTexte 8"/>
          <p:cNvSpPr/>
          <p:nvPr/>
        </p:nvSpPr>
        <p:spPr>
          <a:xfrm>
            <a:off x="3103920" y="2181600"/>
            <a:ext cx="111276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82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ZoneTexte 9"/>
          <p:cNvSpPr/>
          <p:nvPr/>
        </p:nvSpPr>
        <p:spPr>
          <a:xfrm>
            <a:off x="1337760" y="3380040"/>
            <a:ext cx="487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+10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Accolade fermante 10"/>
          <p:cNvSpPr/>
          <p:nvPr/>
        </p:nvSpPr>
        <p:spPr>
          <a:xfrm rot="16200000">
            <a:off x="2087280" y="246456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75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76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ZoneTexte 2"/>
          <p:cNvSpPr/>
          <p:nvPr/>
        </p:nvSpPr>
        <p:spPr>
          <a:xfrm>
            <a:off x="4719600" y="2160000"/>
            <a:ext cx="32000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773 + 9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ZoneTexte 30"/>
          <p:cNvSpPr/>
          <p:nvPr/>
        </p:nvSpPr>
        <p:spPr>
          <a:xfrm>
            <a:off x="7692840" y="2160000"/>
            <a:ext cx="152748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782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ZoneTexte 31"/>
          <p:cNvSpPr/>
          <p:nvPr/>
        </p:nvSpPr>
        <p:spPr>
          <a:xfrm>
            <a:off x="5926680" y="3358440"/>
            <a:ext cx="487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+10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Accolade fermante 1"/>
          <p:cNvSpPr/>
          <p:nvPr/>
        </p:nvSpPr>
        <p:spPr>
          <a:xfrm rot="16200000">
            <a:off x="6676200" y="244296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7" dur="indefinite" restart="never" nodeType="tmRoot">
          <p:childTnLst>
            <p:seq>
              <p:cTn id="48" dur="indefinite" nodeType="mainSeq">
                <p:childTnLst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ZoneTexte 5"/>
          <p:cNvSpPr/>
          <p:nvPr/>
        </p:nvSpPr>
        <p:spPr>
          <a:xfrm>
            <a:off x="720000" y="2415960"/>
            <a:ext cx="30596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125 + 9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85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ZoneTexte 3"/>
          <p:cNvSpPr/>
          <p:nvPr/>
        </p:nvSpPr>
        <p:spPr>
          <a:xfrm>
            <a:off x="5059440" y="2340000"/>
            <a:ext cx="3579480" cy="100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4 125 + 9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ZoneTexte 5"/>
          <p:cNvSpPr/>
          <p:nvPr/>
        </p:nvSpPr>
        <p:spPr>
          <a:xfrm>
            <a:off x="88560" y="2326680"/>
            <a:ext cx="343296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125 + 9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ZoneTexte 8"/>
          <p:cNvSpPr/>
          <p:nvPr/>
        </p:nvSpPr>
        <p:spPr>
          <a:xfrm>
            <a:off x="3092760" y="2300040"/>
            <a:ext cx="158688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134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ZoneTexte 9"/>
          <p:cNvSpPr/>
          <p:nvPr/>
        </p:nvSpPr>
        <p:spPr>
          <a:xfrm>
            <a:off x="1168560" y="3380040"/>
            <a:ext cx="199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+10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Accolade fermante 10"/>
          <p:cNvSpPr/>
          <p:nvPr/>
        </p:nvSpPr>
        <p:spPr>
          <a:xfrm rot="16200000">
            <a:off x="2032200" y="25336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93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94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ZoneTexte 4"/>
          <p:cNvSpPr/>
          <p:nvPr/>
        </p:nvSpPr>
        <p:spPr>
          <a:xfrm>
            <a:off x="4853520" y="2418480"/>
            <a:ext cx="487296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4 125 + 9 = 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ZoneTexte 33"/>
          <p:cNvSpPr/>
          <p:nvPr/>
        </p:nvSpPr>
        <p:spPr>
          <a:xfrm>
            <a:off x="7602840" y="2418480"/>
            <a:ext cx="161964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ff0000"/>
                </a:solidFill>
                <a:latin typeface="Calibri"/>
                <a:ea typeface="DejaVu Sans"/>
              </a:rPr>
              <a:t>4 134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ZoneTexte 34"/>
          <p:cNvSpPr/>
          <p:nvPr/>
        </p:nvSpPr>
        <p:spPr>
          <a:xfrm>
            <a:off x="6150960" y="3448800"/>
            <a:ext cx="487296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+10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Accolade fermante 2"/>
          <p:cNvSpPr/>
          <p:nvPr/>
        </p:nvSpPr>
        <p:spPr>
          <a:xfrm rot="16200000">
            <a:off x="6900480" y="253368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5" dur="indefinite" restart="never" nodeType="tmRoot">
          <p:childTnLst>
            <p:seq>
              <p:cTn id="66" dur="indefinite" nodeType="mainSeq">
                <p:childTnLst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9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ZoneTexte 5"/>
          <p:cNvSpPr/>
          <p:nvPr/>
        </p:nvSpPr>
        <p:spPr>
          <a:xfrm>
            <a:off x="706680" y="2700000"/>
            <a:ext cx="307296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387 + 9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3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ZoneTexte 6"/>
          <p:cNvSpPr/>
          <p:nvPr/>
        </p:nvSpPr>
        <p:spPr>
          <a:xfrm>
            <a:off x="4849200" y="2700000"/>
            <a:ext cx="3609720" cy="100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3 807 + 9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ZoneTexte 5"/>
          <p:cNvSpPr/>
          <p:nvPr/>
        </p:nvSpPr>
        <p:spPr>
          <a:xfrm>
            <a:off x="88560" y="2366640"/>
            <a:ext cx="305892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6000" spc="-1" strike="noStrike">
                <a:solidFill>
                  <a:srgbClr val="000000"/>
                </a:solidFill>
                <a:latin typeface="Calibri"/>
                <a:ea typeface="DejaVu Sans"/>
              </a:rPr>
              <a:t>387 + 9 = 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ZoneTexte 8"/>
          <p:cNvSpPr/>
          <p:nvPr/>
        </p:nvSpPr>
        <p:spPr>
          <a:xfrm>
            <a:off x="3092760" y="2340000"/>
            <a:ext cx="1586880" cy="10040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6000" spc="-1" strike="noStrike">
                <a:solidFill>
                  <a:srgbClr val="ff0000"/>
                </a:solidFill>
                <a:latin typeface="Calibri"/>
                <a:ea typeface="DejaVu Sans"/>
              </a:rPr>
              <a:t>396</a:t>
            </a:r>
            <a:endParaRPr b="0" lang="fr-FR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ZoneTexte 9"/>
          <p:cNvSpPr/>
          <p:nvPr/>
        </p:nvSpPr>
        <p:spPr>
          <a:xfrm>
            <a:off x="1282680" y="3488760"/>
            <a:ext cx="18648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+10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Accolade fermante 10"/>
          <p:cNvSpPr/>
          <p:nvPr/>
        </p:nvSpPr>
        <p:spPr>
          <a:xfrm rot="16200000">
            <a:off x="2032200" y="257364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11" name=""/>
          <p:cNvSpPr/>
          <p:nvPr/>
        </p:nvSpPr>
        <p:spPr>
          <a:xfrm>
            <a:off x="4573080" y="1098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400000" bIns="540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12" name=""/>
          <p:cNvSpPr/>
          <p:nvPr/>
        </p:nvSpPr>
        <p:spPr>
          <a:xfrm>
            <a:off x="1620000" y="927000"/>
            <a:ext cx="5937840" cy="655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                         CM1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ZoneTexte 7"/>
          <p:cNvSpPr/>
          <p:nvPr/>
        </p:nvSpPr>
        <p:spPr>
          <a:xfrm>
            <a:off x="4660560" y="2428920"/>
            <a:ext cx="37936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3 807 + 9 = 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ZoneTexte 35"/>
          <p:cNvSpPr/>
          <p:nvPr/>
        </p:nvSpPr>
        <p:spPr>
          <a:xfrm>
            <a:off x="7464240" y="2430720"/>
            <a:ext cx="1615320" cy="8215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ff0000"/>
                </a:solidFill>
                <a:latin typeface="Calibri"/>
                <a:ea typeface="DejaVu Sans"/>
              </a:rPr>
              <a:t>3 816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ZoneTexte 36"/>
          <p:cNvSpPr/>
          <p:nvPr/>
        </p:nvSpPr>
        <p:spPr>
          <a:xfrm>
            <a:off x="5891760" y="3545640"/>
            <a:ext cx="18648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DejaVu Sans"/>
              </a:rPr>
              <a:t>+10 </a:t>
            </a:r>
            <a:r>
              <a:rPr b="0" lang="fr-FR" sz="4400" spc="-1" strike="noStrike">
                <a:solidFill>
                  <a:srgbClr val="0070c0"/>
                </a:solidFill>
                <a:latin typeface="Calibri"/>
                <a:ea typeface="Calibri"/>
              </a:rPr>
              <a:t>– 1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Accolade fermante 3"/>
          <p:cNvSpPr/>
          <p:nvPr/>
        </p:nvSpPr>
        <p:spPr>
          <a:xfrm rot="16200000">
            <a:off x="6641280" y="2630520"/>
            <a:ext cx="383400" cy="1648080"/>
          </a:xfrm>
          <a:prstGeom prst="rightBrace">
            <a:avLst>
              <a:gd name="adj1" fmla="val 39982"/>
              <a:gd name="adj2" fmla="val 50000"/>
            </a:avLst>
          </a:prstGeom>
          <a:noFill/>
          <a:ln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0" dur="indefinite" restart="never" nodeType="tmRoot">
          <p:childTnLst>
            <p:seq>
              <p:cTn id="81" dur="indefinite" nodeType="mainSeq">
                <p:childTnLst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7" dur="500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848592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9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Observe la stratégie pour ajouter 19 à un nombre.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Zone de texte 2"/>
          <p:cNvSpPr/>
          <p:nvPr/>
        </p:nvSpPr>
        <p:spPr>
          <a:xfrm>
            <a:off x="4572000" y="1280160"/>
            <a:ext cx="3972960" cy="62460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45 </a:t>
            </a:r>
            <a:r>
              <a:rPr b="0" lang="fr-FR" sz="3600" spc="-1" strike="noStrike">
                <a:solidFill>
                  <a:srgbClr val="0070c0"/>
                </a:solidFill>
                <a:latin typeface="Calibri"/>
                <a:ea typeface="Calibri"/>
              </a:rPr>
              <a:t>+ 20 – 1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 =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Calibri"/>
              </a:rPr>
              <a:t>64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ZoneTexte 9"/>
          <p:cNvSpPr/>
          <p:nvPr/>
        </p:nvSpPr>
        <p:spPr>
          <a:xfrm>
            <a:off x="2719080" y="1288440"/>
            <a:ext cx="22006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45 + </a:t>
            </a: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19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=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ZoneTexte 10"/>
          <p:cNvSpPr/>
          <p:nvPr/>
        </p:nvSpPr>
        <p:spPr>
          <a:xfrm>
            <a:off x="5914080" y="3252600"/>
            <a:ext cx="91044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2400" spc="-1" strike="noStrike">
                <a:solidFill>
                  <a:srgbClr val="808080"/>
                </a:solidFill>
                <a:latin typeface="Calibri"/>
                <a:ea typeface="DejaVu Sans"/>
              </a:rPr>
              <a:t>65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Flèche : courbe vers le haut 11"/>
          <p:cNvSpPr/>
          <p:nvPr/>
        </p:nvSpPr>
        <p:spPr>
          <a:xfrm>
            <a:off x="2689560" y="3937320"/>
            <a:ext cx="3506400" cy="733680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22" name="Flèche : courbe vers le haut 12"/>
          <p:cNvSpPr/>
          <p:nvPr/>
        </p:nvSpPr>
        <p:spPr>
          <a:xfrm flipH="1">
            <a:off x="5587560" y="3933720"/>
            <a:ext cx="568440" cy="276480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23" name="ZoneTexte 13"/>
          <p:cNvSpPr/>
          <p:nvPr/>
        </p:nvSpPr>
        <p:spPr>
          <a:xfrm flipH="1" flipV="1" rot="10800000">
            <a:off x="3722760" y="4303800"/>
            <a:ext cx="13032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457200">
              <a:lnSpc>
                <a:spcPct val="100000"/>
              </a:lnSpc>
            </a:pPr>
            <a:r>
              <a:rPr b="0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+ 20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ZoneTexte 15"/>
          <p:cNvSpPr/>
          <p:nvPr/>
        </p:nvSpPr>
        <p:spPr>
          <a:xfrm>
            <a:off x="5402160" y="3263760"/>
            <a:ext cx="53604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64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ZoneTexte 17"/>
          <p:cNvSpPr/>
          <p:nvPr/>
        </p:nvSpPr>
        <p:spPr>
          <a:xfrm flipV="1" rot="10800000">
            <a:off x="5727960" y="3862440"/>
            <a:ext cx="4687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1800" spc="-1" strike="noStrike">
                <a:solidFill>
                  <a:srgbClr val="0070c0"/>
                </a:solidFill>
                <a:latin typeface="Calibri"/>
                <a:ea typeface="DejaVu Sans"/>
              </a:rPr>
              <a:t>- 1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26" name="Connecteur droit 23"/>
          <p:cNvCxnSpPr/>
          <p:nvPr/>
        </p:nvCxnSpPr>
        <p:spPr>
          <a:xfrm>
            <a:off x="2719080" y="3502440"/>
            <a:ext cx="720" cy="36072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127" name="ZoneTexte 24"/>
          <p:cNvSpPr/>
          <p:nvPr/>
        </p:nvSpPr>
        <p:spPr>
          <a:xfrm>
            <a:off x="2460600" y="3264480"/>
            <a:ext cx="516960" cy="455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45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Flèche : courbe vers le haut 25"/>
          <p:cNvSpPr/>
          <p:nvPr/>
        </p:nvSpPr>
        <p:spPr>
          <a:xfrm flipV="1">
            <a:off x="2719080" y="2551320"/>
            <a:ext cx="2941200" cy="716760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fr-FR" sz="1800" spc="-1" strike="noStrike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29" name="ZoneTexte 26"/>
          <p:cNvSpPr/>
          <p:nvPr/>
        </p:nvSpPr>
        <p:spPr>
          <a:xfrm flipH="1" flipV="1" rot="10800000">
            <a:off x="3925440" y="2203560"/>
            <a:ext cx="74556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fr-FR" sz="2000" spc="-1" strike="noStrike">
                <a:solidFill>
                  <a:srgbClr val="ff0000"/>
                </a:solidFill>
                <a:latin typeface="Calibri"/>
                <a:ea typeface="DejaVu Sans"/>
              </a:rPr>
              <a:t>+ 19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30" name="Connecteur droit 27"/>
          <p:cNvCxnSpPr/>
          <p:nvPr/>
        </p:nvCxnSpPr>
        <p:spPr>
          <a:xfrm>
            <a:off x="5670360" y="3682440"/>
            <a:ext cx="720" cy="18072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131" name="Connecteur droit 28"/>
          <p:cNvCxnSpPr/>
          <p:nvPr/>
        </p:nvCxnSpPr>
        <p:spPr>
          <a:xfrm>
            <a:off x="6157440" y="3694320"/>
            <a:ext cx="720" cy="18072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cxnSp>
        <p:nvCxnSpPr>
          <p:cNvPr id="132" name="Connecteur droit 29"/>
          <p:cNvCxnSpPr/>
          <p:nvPr/>
        </p:nvCxnSpPr>
        <p:spPr>
          <a:xfrm>
            <a:off x="2346840" y="3855240"/>
            <a:ext cx="4275360" cy="720"/>
          </a:xfrm>
          <a:prstGeom prst="straightConnector1">
            <a:avLst/>
          </a:prstGeom>
          <a:ln w="19050">
            <a:solidFill>
              <a:srgbClr val="000000"/>
            </a:solidFill>
            <a:round/>
          </a:ln>
        </p:spPr>
      </p:cxnSp>
      <p:sp>
        <p:nvSpPr>
          <p:cNvPr id="133" name="ZoneTexte 32"/>
          <p:cNvSpPr/>
          <p:nvPr/>
        </p:nvSpPr>
        <p:spPr>
          <a:xfrm>
            <a:off x="1275480" y="5100840"/>
            <a:ext cx="675072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fr-FR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Pour ajouter 19 à un nombre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, on ajoute 20, c’est-à-dire deux dizaines, puis on soustrait 1.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8" dur="indefinite" restart="never" nodeType="tmRoot">
          <p:childTnLst>
            <p:seq>
              <p:cTn id="99" dur="indefinite" nodeType="mainSeq">
                <p:childTnLst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3" dur="500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653</TotalTime>
  <Application>LibreOffice/7.4.3.2$Windows_X86_64 LibreOffice_project/1048a8393ae2eeec98dff31b5c133c5f1d08b890</Application>
  <AppVersion>15.0000</AppVersion>
  <Words>342</Words>
  <Paragraphs>104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</dc:creator>
  <dc:description/>
  <dc:language>fr-FR</dc:language>
  <cp:lastModifiedBy/>
  <dcterms:modified xsi:type="dcterms:W3CDTF">2026-07-20T12:22:27Z</dcterms:modified>
  <cp:revision>40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22</vt:i4>
  </property>
</Properties>
</file>