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2920" cy="6526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ZoneTexte 13"/>
          <p:cNvSpPr/>
          <p:nvPr/>
        </p:nvSpPr>
        <p:spPr>
          <a:xfrm>
            <a:off x="1800000" y="2520000"/>
            <a:ext cx="5760000" cy="149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ajouter 8, 9, 18, 19, 28, 29, 38 ou 39  à un nombre.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88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5" name="ZoneTexte 33"/>
          <p:cNvSpPr/>
          <p:nvPr/>
        </p:nvSpPr>
        <p:spPr>
          <a:xfrm>
            <a:off x="3060000" y="1401120"/>
            <a:ext cx="341928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541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76" name="ZoneTexte 34"/>
          <p:cNvSpPr/>
          <p:nvPr/>
        </p:nvSpPr>
        <p:spPr>
          <a:xfrm>
            <a:off x="598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549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77" name="ZoneTexte 36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5 417 + 9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78" name="ZoneTexte 37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5 426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79" name="ZoneTexte 38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80" name="Accolade fermante 8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1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1" dur="indefinite" restart="never" nodeType="tmRoot">
          <p:childTnLst>
            <p:seq>
              <p:cTn id="102" dur="indefinite" nodeType="mainSeq">
                <p:childTnLst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6" name="ZoneTexte 39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520 + 18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87" name="ZoneTexte 40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5 203 + 28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0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3" name="ZoneTexte 41"/>
          <p:cNvSpPr/>
          <p:nvPr/>
        </p:nvSpPr>
        <p:spPr>
          <a:xfrm>
            <a:off x="288036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520 + 18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94" name="ZoneTexte 42"/>
          <p:cNvSpPr/>
          <p:nvPr/>
        </p:nvSpPr>
        <p:spPr>
          <a:xfrm>
            <a:off x="616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538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95" name="ZoneTexte 44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5 203 + 28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96" name="ZoneTexte 45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5 231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97" name="ZoneTexte 46"/>
          <p:cNvSpPr/>
          <p:nvPr/>
        </p:nvSpPr>
        <p:spPr>
          <a:xfrm>
            <a:off x="425232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98" name="Accolade fermante 11"/>
          <p:cNvSpPr/>
          <p:nvPr/>
        </p:nvSpPr>
        <p:spPr>
          <a:xfrm rot="16200000">
            <a:off x="494820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9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1" dur="indefinite" restart="never" nodeType="tmRoot">
          <p:childTnLst>
            <p:seq>
              <p:cTn id="112" dur="indefinite" nodeType="mainSeq">
                <p:childTnLst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0" dur="5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04" name="ZoneTexte 47"/>
          <p:cNvSpPr/>
          <p:nvPr/>
        </p:nvSpPr>
        <p:spPr>
          <a:xfrm>
            <a:off x="2880000" y="162000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514 + 18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05" name="ZoneTexte 48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7 321 + 18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06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7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8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1" name="ZoneTexte 49"/>
          <p:cNvSpPr/>
          <p:nvPr/>
        </p:nvSpPr>
        <p:spPr>
          <a:xfrm>
            <a:off x="288036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514 + 18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12" name="ZoneTexte 50"/>
          <p:cNvSpPr/>
          <p:nvPr/>
        </p:nvSpPr>
        <p:spPr>
          <a:xfrm>
            <a:off x="616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532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13" name="ZoneTexte 51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4" name="Accolade fermante 12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5" name="ZoneTexte 52"/>
          <p:cNvSpPr/>
          <p:nvPr/>
        </p:nvSpPr>
        <p:spPr>
          <a:xfrm>
            <a:off x="216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7 321 + 18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16" name="ZoneTexte 53"/>
          <p:cNvSpPr/>
          <p:nvPr/>
        </p:nvSpPr>
        <p:spPr>
          <a:xfrm>
            <a:off x="6120000" y="4281840"/>
            <a:ext cx="1980000" cy="10047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7 339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17" name="ZoneTexte 54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18" name="Accolade fermante 13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1" dur="indefinite" restart="never" nodeType="tmRoot">
          <p:childTnLst>
            <p:seq>
              <p:cTn id="122" dur="indefinite" nodeType="mainSeq"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5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4" name="ZoneTexte 63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122 + 28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25" name="ZoneTexte 64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1 221 + 29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26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7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8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31" name="ZoneTexte 57"/>
          <p:cNvSpPr/>
          <p:nvPr/>
        </p:nvSpPr>
        <p:spPr>
          <a:xfrm>
            <a:off x="288036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122 + 28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32" name="ZoneTexte 58"/>
          <p:cNvSpPr/>
          <p:nvPr/>
        </p:nvSpPr>
        <p:spPr>
          <a:xfrm>
            <a:off x="616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150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33" name="ZoneTexte 59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34" name="Accolade fermante 14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5" name="ZoneTexte 60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1 221 + 29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36" name="ZoneTexte 61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1 250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37" name="ZoneTexte 62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38" name="Accolade fermante 15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9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9" dur="indefinite" restart="never" nodeType="tmRoot">
          <p:childTnLst>
            <p:seq>
              <p:cTn id="140" dur="indefinite" nodeType="mainSeq">
                <p:childTnLst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6" dur="5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4" name="ZoneTexte 55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367 + 28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45" name="ZoneTexte 56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3 674 + 19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46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7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8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51" name="ZoneTexte 65"/>
          <p:cNvSpPr/>
          <p:nvPr/>
        </p:nvSpPr>
        <p:spPr>
          <a:xfrm>
            <a:off x="288036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367 + 28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52" name="ZoneTexte 66"/>
          <p:cNvSpPr/>
          <p:nvPr/>
        </p:nvSpPr>
        <p:spPr>
          <a:xfrm>
            <a:off x="616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395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53" name="ZoneTexte 67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54" name="Accolade fermante 16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5" name="ZoneTexte 68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3 674 + 19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56" name="ZoneTexte 69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3 693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57" name="ZoneTexte 70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58" name="Accolade fermante 17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9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7" dur="indefinite" restart="never" nodeType="tmRoot">
          <p:childTnLst>
            <p:seq>
              <p:cTn id="158" dur="indefinite" nodeType="mainSeq">
                <p:childTnLst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3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4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64" name="ZoneTexte 71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239 + 38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65" name="ZoneTexte 72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2 398 + 38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66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7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8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836352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 la stratégie pour ajouter 8 à un nombre.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0" name="Zone de texte 2"/>
          <p:cNvSpPr/>
          <p:nvPr/>
        </p:nvSpPr>
        <p:spPr>
          <a:xfrm>
            <a:off x="4572000" y="1280160"/>
            <a:ext cx="3972600" cy="62424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36 </a:t>
            </a:r>
            <a:r>
              <a:rPr b="0" lang="fr-FR" sz="3600" spc="-1" strike="noStrike">
                <a:solidFill>
                  <a:srgbClr val="0070c0"/>
                </a:solidFill>
                <a:latin typeface="Calibri"/>
                <a:ea typeface="Calibri"/>
              </a:rPr>
              <a:t>+ 10 – 2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=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Calibri"/>
              </a:rPr>
              <a:t>44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1" name="ZoneTexte 9"/>
          <p:cNvSpPr/>
          <p:nvPr/>
        </p:nvSpPr>
        <p:spPr>
          <a:xfrm>
            <a:off x="2700000" y="1274400"/>
            <a:ext cx="1979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36 +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8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10"/>
          <p:cNvSpPr/>
          <p:nvPr/>
        </p:nvSpPr>
        <p:spPr>
          <a:xfrm>
            <a:off x="5914080" y="3252600"/>
            <a:ext cx="91008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808080"/>
                </a:solidFill>
                <a:latin typeface="Calibri"/>
                <a:ea typeface="DejaVu Sans"/>
              </a:rPr>
              <a:t>46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3" name="Flèche : courbe vers le haut 11"/>
          <p:cNvSpPr/>
          <p:nvPr/>
        </p:nvSpPr>
        <p:spPr>
          <a:xfrm>
            <a:off x="2689560" y="3937320"/>
            <a:ext cx="3506040" cy="733320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4" name="Flèche : courbe vers le haut 12"/>
          <p:cNvSpPr/>
          <p:nvPr/>
        </p:nvSpPr>
        <p:spPr>
          <a:xfrm flipH="1">
            <a:off x="5587560" y="3933720"/>
            <a:ext cx="568080" cy="276120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ZoneTexte 13"/>
          <p:cNvSpPr/>
          <p:nvPr/>
        </p:nvSpPr>
        <p:spPr>
          <a:xfrm flipH="1" flipV="1" rot="10800000">
            <a:off x="3722400" y="4303800"/>
            <a:ext cx="13028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>
              <a:lnSpc>
                <a:spcPct val="100000"/>
              </a:lnSpc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+ 10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96" name="ZoneTexte 15"/>
          <p:cNvSpPr/>
          <p:nvPr/>
        </p:nvSpPr>
        <p:spPr>
          <a:xfrm>
            <a:off x="5402160" y="3263760"/>
            <a:ext cx="53568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44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97" name="ZoneTexte 17"/>
          <p:cNvSpPr/>
          <p:nvPr/>
        </p:nvSpPr>
        <p:spPr>
          <a:xfrm flipV="1" rot="10800000">
            <a:off x="5728320" y="3862440"/>
            <a:ext cx="468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- 2</a:t>
            </a:r>
            <a:endParaRPr b="0" lang="fr-FR" sz="1800" spc="-1" strike="noStrike">
              <a:latin typeface="Arial"/>
            </a:endParaRPr>
          </a:p>
        </p:txBody>
      </p:sp>
      <p:cxnSp>
        <p:nvCxnSpPr>
          <p:cNvPr id="98" name="Connecteur droit 23"/>
          <p:cNvCxnSpPr/>
          <p:nvPr/>
        </p:nvCxnSpPr>
        <p:spPr>
          <a:xfrm>
            <a:off x="2719080" y="3502440"/>
            <a:ext cx="1080" cy="36108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99" name="ZoneTexte 24"/>
          <p:cNvSpPr/>
          <p:nvPr/>
        </p:nvSpPr>
        <p:spPr>
          <a:xfrm>
            <a:off x="2460600" y="3264480"/>
            <a:ext cx="51660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36</a:t>
            </a:r>
            <a:endParaRPr b="0" lang="fr-FR" sz="2400" spc="-1" strike="noStrike">
              <a:latin typeface="Arial"/>
            </a:endParaRPr>
          </a:p>
        </p:txBody>
      </p:sp>
      <p:sp>
        <p:nvSpPr>
          <p:cNvPr id="100" name="Flèche : courbe vers le haut 25"/>
          <p:cNvSpPr/>
          <p:nvPr/>
        </p:nvSpPr>
        <p:spPr>
          <a:xfrm flipV="1">
            <a:off x="2719080" y="2550960"/>
            <a:ext cx="2940840" cy="716400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ZoneTexte 26"/>
          <p:cNvSpPr/>
          <p:nvPr/>
        </p:nvSpPr>
        <p:spPr>
          <a:xfrm flipH="1" flipV="1" rot="10800000">
            <a:off x="3925800" y="2203560"/>
            <a:ext cx="7452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fr-FR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+ 8</a:t>
            </a:r>
            <a:endParaRPr b="0" lang="fr-FR" sz="2000" spc="-1" strike="noStrike">
              <a:latin typeface="Arial"/>
            </a:endParaRPr>
          </a:p>
        </p:txBody>
      </p:sp>
      <p:cxnSp>
        <p:nvCxnSpPr>
          <p:cNvPr id="102" name="Connecteur droit 27"/>
          <p:cNvCxnSpPr/>
          <p:nvPr/>
        </p:nvCxnSpPr>
        <p:spPr>
          <a:xfrm>
            <a:off x="5670360" y="3682440"/>
            <a:ext cx="1080" cy="18108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03" name="Connecteur droit 28"/>
          <p:cNvCxnSpPr/>
          <p:nvPr/>
        </p:nvCxnSpPr>
        <p:spPr>
          <a:xfrm>
            <a:off x="6157440" y="3694320"/>
            <a:ext cx="1080" cy="18108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04" name="Connecteur droit 29"/>
          <p:cNvCxnSpPr/>
          <p:nvPr/>
        </p:nvCxnSpPr>
        <p:spPr>
          <a:xfrm>
            <a:off x="2346840" y="3855240"/>
            <a:ext cx="4275720" cy="108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05" name="ZoneTexte 32"/>
          <p:cNvSpPr/>
          <p:nvPr/>
        </p:nvSpPr>
        <p:spPr>
          <a:xfrm>
            <a:off x="1080000" y="5100840"/>
            <a:ext cx="694584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Pour ajouter 8 à un nombre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, on ajoute 10, c’est-à-dire une dizaine, puis on soustrait 2.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9/10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71" name="ZoneTexte 73"/>
          <p:cNvSpPr/>
          <p:nvPr/>
        </p:nvSpPr>
        <p:spPr>
          <a:xfrm>
            <a:off x="288036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239 + 38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72" name="ZoneTexte 74"/>
          <p:cNvSpPr/>
          <p:nvPr/>
        </p:nvSpPr>
        <p:spPr>
          <a:xfrm>
            <a:off x="616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277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73" name="ZoneTexte 75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4" name="Accolade fermante 18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5" name="ZoneTexte 76"/>
          <p:cNvSpPr/>
          <p:nvPr/>
        </p:nvSpPr>
        <p:spPr>
          <a:xfrm>
            <a:off x="2340000" y="4281120"/>
            <a:ext cx="409932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2 398 + 38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76" name="ZoneTexte 77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2 436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77" name="ZoneTexte 78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78" name="Accolade fermante 19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5" dur="indefinite" restart="never" nodeType="tmRoot">
          <p:childTnLst>
            <p:seq>
              <p:cTn id="176" dur="indefinite" nodeType="mainSeq">
                <p:childTnLst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1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4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500"/>
                                        <p:tgtEl>
                                          <p:spTgt spid="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/>
          </p:nvPr>
        </p:nvSpPr>
        <p:spPr>
          <a:xfrm>
            <a:off x="8280000" y="6490080"/>
            <a:ext cx="86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84" name="ZoneTexte 79"/>
          <p:cNvSpPr/>
          <p:nvPr/>
        </p:nvSpPr>
        <p:spPr>
          <a:xfrm>
            <a:off x="2880000" y="1620000"/>
            <a:ext cx="341964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726 + 38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85" name="ZoneTexte 80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7 261 + 39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86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88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/>
          </p:nvPr>
        </p:nvSpPr>
        <p:spPr>
          <a:xfrm>
            <a:off x="8280000" y="6490080"/>
            <a:ext cx="86292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10/10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91" name="ZoneTexte 81"/>
          <p:cNvSpPr/>
          <p:nvPr/>
        </p:nvSpPr>
        <p:spPr>
          <a:xfrm>
            <a:off x="288036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726 + 38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92" name="ZoneTexte 82"/>
          <p:cNvSpPr/>
          <p:nvPr/>
        </p:nvSpPr>
        <p:spPr>
          <a:xfrm>
            <a:off x="616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764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93" name="ZoneTexte 83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94" name="Accolade fermante 20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5" name="ZoneTexte 84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7 261 + 39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96" name="ZoneTexte 85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7 300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297" name="ZoneTexte 86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+40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298" name="Accolade fermante 21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9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30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3" dur="indefinite" restart="never" nodeType="tmRoot">
          <p:childTnLst>
            <p:seq>
              <p:cTn id="194" dur="indefinite" nodeType="mainSeq">
                <p:childTnLst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9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0" dur="500"/>
                                        <p:tgtEl>
                                          <p:spTgt spid="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08" name="ZoneTexte 5"/>
          <p:cNvSpPr/>
          <p:nvPr/>
        </p:nvSpPr>
        <p:spPr>
          <a:xfrm>
            <a:off x="3240000" y="1620000"/>
            <a:ext cx="30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84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09" name="ZoneTexte 1"/>
          <p:cNvSpPr/>
          <p:nvPr/>
        </p:nvSpPr>
        <p:spPr>
          <a:xfrm>
            <a:off x="2880000" y="403524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814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5" name="ZoneTexte 5"/>
          <p:cNvSpPr/>
          <p:nvPr/>
        </p:nvSpPr>
        <p:spPr>
          <a:xfrm>
            <a:off x="3420000" y="1401120"/>
            <a:ext cx="305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84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16" name="ZoneTexte 8"/>
          <p:cNvSpPr/>
          <p:nvPr/>
        </p:nvSpPr>
        <p:spPr>
          <a:xfrm>
            <a:off x="598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92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17" name="ZoneTexte 9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18" name="Accolade fermante 10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9" name="ZoneTexte 2"/>
          <p:cNvSpPr/>
          <p:nvPr/>
        </p:nvSpPr>
        <p:spPr>
          <a:xfrm>
            <a:off x="2879280" y="4281120"/>
            <a:ext cx="356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814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20" name="ZoneTexte 30"/>
          <p:cNvSpPr/>
          <p:nvPr/>
        </p:nvSpPr>
        <p:spPr>
          <a:xfrm>
            <a:off x="6212520" y="4281840"/>
            <a:ext cx="152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822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21" name="ZoneTexte 31"/>
          <p:cNvSpPr/>
          <p:nvPr/>
        </p:nvSpPr>
        <p:spPr>
          <a:xfrm>
            <a:off x="4140000" y="5400000"/>
            <a:ext cx="4872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22" name="Accolade fermante 1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7" dur="indefinite" restart="never" nodeType="tmRoot">
          <p:childTnLst>
            <p:seq>
              <p:cTn id="48" dur="indefinite" nodeType="mainSeq">
                <p:childTnLst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28" name="ZoneTexte 4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145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29" name="ZoneTexte 6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1 459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3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5" name="ZoneTexte 11"/>
          <p:cNvSpPr/>
          <p:nvPr/>
        </p:nvSpPr>
        <p:spPr>
          <a:xfrm>
            <a:off x="306000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145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36" name="ZoneTexte 12"/>
          <p:cNvSpPr/>
          <p:nvPr/>
        </p:nvSpPr>
        <p:spPr>
          <a:xfrm>
            <a:off x="598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153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37" name="ZoneTexte 14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38" name="Accolade fermante 4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ZoneTexte 16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1 459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40" name="ZoneTexte 18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1 467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41" name="ZoneTexte 19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42" name="Accolade fermante 5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5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2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48" name="ZoneTexte 3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233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49" name="ZoneTexte 7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2 313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5" name="ZoneTexte 20"/>
          <p:cNvSpPr/>
          <p:nvPr/>
        </p:nvSpPr>
        <p:spPr>
          <a:xfrm>
            <a:off x="3060000" y="1401120"/>
            <a:ext cx="34192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233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56" name="ZoneTexte 21"/>
          <p:cNvSpPr/>
          <p:nvPr/>
        </p:nvSpPr>
        <p:spPr>
          <a:xfrm>
            <a:off x="5983920" y="1401120"/>
            <a:ext cx="13957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241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57" name="ZoneTexte 22"/>
          <p:cNvSpPr/>
          <p:nvPr/>
        </p:nvSpPr>
        <p:spPr>
          <a:xfrm>
            <a:off x="4271040" y="2480040"/>
            <a:ext cx="18486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58" name="Accolade fermante 3"/>
          <p:cNvSpPr/>
          <p:nvPr/>
        </p:nvSpPr>
        <p:spPr>
          <a:xfrm rot="16200000">
            <a:off x="4967280" y="168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ZoneTexte 23"/>
          <p:cNvSpPr/>
          <p:nvPr/>
        </p:nvSpPr>
        <p:spPr>
          <a:xfrm>
            <a:off x="2340000" y="4281120"/>
            <a:ext cx="4099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2 313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60" name="ZoneTexte 25"/>
          <p:cNvSpPr/>
          <p:nvPr/>
        </p:nvSpPr>
        <p:spPr>
          <a:xfrm>
            <a:off x="6212520" y="4281840"/>
            <a:ext cx="2067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2 321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61" name="ZoneTexte 27"/>
          <p:cNvSpPr/>
          <p:nvPr/>
        </p:nvSpPr>
        <p:spPr>
          <a:xfrm>
            <a:off x="4140000" y="5400000"/>
            <a:ext cx="1979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2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162" name="Accolade fermante 6"/>
          <p:cNvSpPr/>
          <p:nvPr/>
        </p:nvSpPr>
        <p:spPr>
          <a:xfrm rot="16200000">
            <a:off x="4835880" y="4564440"/>
            <a:ext cx="383040" cy="164772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"/>
          <p:cNvSpPr/>
          <p:nvPr/>
        </p:nvSpPr>
        <p:spPr>
          <a:xfrm>
            <a:off x="180000" y="360108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3" dur="indefinite" restart="never" nodeType="tmRoot">
          <p:childTnLst>
            <p:seq>
              <p:cTn id="84" dur="indefinite" nodeType="mainSeq">
                <p:childTnLst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0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4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4/10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68" name="ZoneTexte 28"/>
          <p:cNvSpPr/>
          <p:nvPr/>
        </p:nvSpPr>
        <p:spPr>
          <a:xfrm>
            <a:off x="2880000" y="1620000"/>
            <a:ext cx="341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541 + 8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69" name="ZoneTexte 29"/>
          <p:cNvSpPr/>
          <p:nvPr/>
        </p:nvSpPr>
        <p:spPr>
          <a:xfrm>
            <a:off x="2340000" y="4035240"/>
            <a:ext cx="39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5 417 + 9 = </a:t>
            </a:r>
            <a:endParaRPr b="0" lang="fr-FR" sz="6000" spc="-1" strike="noStrike"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>
            <a:off x="8047080" y="337320"/>
            <a:ext cx="107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1" name=""/>
          <p:cNvSpPr/>
          <p:nvPr/>
        </p:nvSpPr>
        <p:spPr>
          <a:xfrm>
            <a:off x="7841880" y="3666240"/>
            <a:ext cx="1254960" cy="5349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2" name=""/>
          <p:cNvSpPr/>
          <p:nvPr/>
        </p:nvSpPr>
        <p:spPr>
          <a:xfrm>
            <a:off x="180000" y="360072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701</TotalTime>
  <Application>LibreOffice/7.4.1.2$Windows_X86_64 LibreOffice_project/3c58a8f3a960df8bc8fd77b461821e42c061c5f0</Application>
  <AppVersion>15.0000</AppVersion>
  <Words>342</Words>
  <Paragraphs>104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</dc:creator>
  <dc:description/>
  <dc:language>fr-FR</dc:language>
  <cp:lastModifiedBy/>
  <dcterms:modified xsi:type="dcterms:W3CDTF">2026-07-08T16:54:43Z</dcterms:modified>
  <cp:revision>51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22</vt:i4>
  </property>
</Properties>
</file>