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wmf" ContentType="image/x-wmf"/>
  <Override PartName="/ppt/media/image7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23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wmf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wmf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2560" cy="66639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2"/>
          <p:cNvSpPr/>
          <p:nvPr/>
        </p:nvSpPr>
        <p:spPr>
          <a:xfrm>
            <a:off x="2063880" y="3009960"/>
            <a:ext cx="5015160" cy="344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résous des problèmes additifs.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m’entraine à résoudre des problèmes à étapes.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45" name="Image 1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666612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47" name="ZoneTexte 7"/>
          <p:cNvSpPr/>
          <p:nvPr/>
        </p:nvSpPr>
        <p:spPr>
          <a:xfrm>
            <a:off x="207720" y="3682440"/>
            <a:ext cx="8724600" cy="2696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Emilie pose du papier peint dans sa chambre.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Les 4 murs sont identiques. Pour chaque mur, elle pose 5 bandes de papier. Avec un rouleau, elle peut faire 10 bandes. Un rouleau coute 39,50€.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cela va-t-il lui couter ?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8" name=""/>
          <p:cNvSpPr/>
          <p:nvPr/>
        </p:nvSpPr>
        <p:spPr>
          <a:xfrm>
            <a:off x="8064720" y="360720"/>
            <a:ext cx="107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9" name=""/>
          <p:cNvSpPr/>
          <p:nvPr/>
        </p:nvSpPr>
        <p:spPr>
          <a:xfrm>
            <a:off x="7884720" y="3600720"/>
            <a:ext cx="125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0" name="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51" name="Picture 2" descr="Image générée"/>
          <p:cNvPicPr/>
          <p:nvPr/>
        </p:nvPicPr>
        <p:blipFill>
          <a:blip r:embed="rId1"/>
          <a:stretch/>
        </p:blipFill>
        <p:spPr>
          <a:xfrm>
            <a:off x="7740000" y="5400000"/>
            <a:ext cx="1439280" cy="1439280"/>
          </a:xfrm>
          <a:prstGeom prst="rect">
            <a:avLst/>
          </a:prstGeom>
          <a:ln w="0">
            <a:noFill/>
          </a:ln>
        </p:spPr>
      </p:pic>
      <p:sp>
        <p:nvSpPr>
          <p:cNvPr id="52" name="ZoneTexte 1"/>
          <p:cNvSpPr/>
          <p:nvPr/>
        </p:nvSpPr>
        <p:spPr>
          <a:xfrm>
            <a:off x="207720" y="987480"/>
            <a:ext cx="8724600" cy="2174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L’avion a parcouru 2 150 kilomètres à l’aller. Pour le retour, il s’arrête d’abord dans un autre pays et parcourt 400 kilomètres de plus.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kilomètres parcourt-il au retour ?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3840" y="3060000"/>
            <a:ext cx="8605440" cy="89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3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J’identifie les étapes pour résoudre le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4" name="Rectangle : coins arrondis 5"/>
          <p:cNvSpPr/>
          <p:nvPr/>
        </p:nvSpPr>
        <p:spPr>
          <a:xfrm>
            <a:off x="540000" y="3960000"/>
            <a:ext cx="61236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5" name="Rectangle : coins arrondis 6"/>
          <p:cNvSpPr/>
          <p:nvPr/>
        </p:nvSpPr>
        <p:spPr>
          <a:xfrm>
            <a:off x="540000" y="5040000"/>
            <a:ext cx="61236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2f2f2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6" name="Rectangle : coins arrondis 8"/>
          <p:cNvSpPr/>
          <p:nvPr/>
        </p:nvSpPr>
        <p:spPr>
          <a:xfrm>
            <a:off x="540000" y="6120000"/>
            <a:ext cx="61236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2f2f2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57" name="ZoneTexte 11"/>
          <p:cNvSpPr/>
          <p:nvPr/>
        </p:nvSpPr>
        <p:spPr>
          <a:xfrm>
            <a:off x="1260000" y="3960000"/>
            <a:ext cx="6626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cherche le nombre total de bandes.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8" name="ZoneTexte 15"/>
          <p:cNvSpPr/>
          <p:nvPr/>
        </p:nvSpPr>
        <p:spPr>
          <a:xfrm>
            <a:off x="1260000" y="6120000"/>
            <a:ext cx="5185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calcule le cout total.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59" name="ZoneTexte 17"/>
          <p:cNvSpPr/>
          <p:nvPr/>
        </p:nvSpPr>
        <p:spPr>
          <a:xfrm>
            <a:off x="1260000" y="5040000"/>
            <a:ext cx="7883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calcule le nombre de rouleaux nécessaires.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0" name=""/>
          <p:cNvSpPr/>
          <p:nvPr/>
        </p:nvSpPr>
        <p:spPr>
          <a:xfrm flipH="1">
            <a:off x="0" y="342216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"/>
          <p:cNvSpPr/>
          <p:nvPr/>
        </p:nvSpPr>
        <p:spPr>
          <a:xfrm>
            <a:off x="7884720" y="3956040"/>
            <a:ext cx="125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2" name=""/>
          <p:cNvSpPr/>
          <p:nvPr/>
        </p:nvSpPr>
        <p:spPr>
          <a:xfrm>
            <a:off x="8064720" y="360720"/>
            <a:ext cx="107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3" name="ZoneTexte 4"/>
          <p:cNvSpPr/>
          <p:nvPr/>
        </p:nvSpPr>
        <p:spPr>
          <a:xfrm>
            <a:off x="207720" y="987480"/>
            <a:ext cx="8724600" cy="2174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L’avion a parcouru 2 150 kilomètres à l’aller. Pour le retour, il s’arrête d’abord dans un autre pays et parcourt 400 kilomètres de plus.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kilomètres parcourt-il au retour ?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4" name="PlaceHolder 3"/>
          <p:cNvSpPr/>
          <p:nvPr/>
        </p:nvSpPr>
        <p:spPr>
          <a:xfrm>
            <a:off x="533520" y="198360"/>
            <a:ext cx="6666120" cy="75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1000"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Cherchez la solution au problème :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ZoneTexte 13"/>
          <p:cNvSpPr/>
          <p:nvPr/>
        </p:nvSpPr>
        <p:spPr>
          <a:xfrm>
            <a:off x="686160" y="4945320"/>
            <a:ext cx="5185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4 × 5 =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7" name="ZoneTexte 14"/>
          <p:cNvSpPr/>
          <p:nvPr/>
        </p:nvSpPr>
        <p:spPr>
          <a:xfrm>
            <a:off x="1939320" y="4945320"/>
            <a:ext cx="10393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20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8" name="ZoneTexte 16"/>
          <p:cNvSpPr/>
          <p:nvPr/>
        </p:nvSpPr>
        <p:spPr>
          <a:xfrm>
            <a:off x="686160" y="5722920"/>
            <a:ext cx="54331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faut 20 bandes.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69" name="Rectangle : coins arrondis 20"/>
          <p:cNvSpPr/>
          <p:nvPr/>
        </p:nvSpPr>
        <p:spPr>
          <a:xfrm>
            <a:off x="360000" y="3711600"/>
            <a:ext cx="61236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ffff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70" name="ZoneTexte 21"/>
          <p:cNvSpPr/>
          <p:nvPr/>
        </p:nvSpPr>
        <p:spPr>
          <a:xfrm>
            <a:off x="1245240" y="3585240"/>
            <a:ext cx="60868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cherche le nombre total de bandes.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1" name=""/>
          <p:cNvSpPr/>
          <p:nvPr/>
        </p:nvSpPr>
        <p:spPr>
          <a:xfrm flipH="1">
            <a:off x="0" y="342252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"/>
          <p:cNvSpPr/>
          <p:nvPr/>
        </p:nvSpPr>
        <p:spPr>
          <a:xfrm>
            <a:off x="7884720" y="3423600"/>
            <a:ext cx="125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8064720" y="360720"/>
            <a:ext cx="107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74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708840" y="1139040"/>
            <a:ext cx="925200" cy="475560"/>
          </a:xfrm>
          <a:prstGeom prst="rect">
            <a:avLst/>
          </a:prstGeom>
          <a:ln w="0">
            <a:noFill/>
          </a:ln>
        </p:spPr>
      </p:pic>
      <p:sp>
        <p:nvSpPr>
          <p:cNvPr id="75" name="Rectangle : coins arrondis 2"/>
          <p:cNvSpPr/>
          <p:nvPr/>
        </p:nvSpPr>
        <p:spPr>
          <a:xfrm>
            <a:off x="275760" y="122724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6" name="Rectangle : coins arrondis 3"/>
          <p:cNvSpPr/>
          <p:nvPr/>
        </p:nvSpPr>
        <p:spPr>
          <a:xfrm>
            <a:off x="4487760" y="116172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7" name="Rectangle : coins arrondis 4"/>
          <p:cNvSpPr/>
          <p:nvPr/>
        </p:nvSpPr>
        <p:spPr>
          <a:xfrm>
            <a:off x="275760" y="245448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8" name="Rectangle : coins arrondis 10"/>
          <p:cNvSpPr/>
          <p:nvPr/>
        </p:nvSpPr>
        <p:spPr>
          <a:xfrm>
            <a:off x="4487760" y="242172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79" name="ZoneTexte 3"/>
          <p:cNvSpPr/>
          <p:nvPr/>
        </p:nvSpPr>
        <p:spPr>
          <a:xfrm>
            <a:off x="1725840" y="1073520"/>
            <a:ext cx="282708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kilomètres parcourus au retour.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0" name="ZoneTexte 8"/>
          <p:cNvSpPr/>
          <p:nvPr/>
        </p:nvSpPr>
        <p:spPr>
          <a:xfrm>
            <a:off x="5927760" y="2333520"/>
            <a:ext cx="324324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Au retour, il parcourt 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2 250 km.</a:t>
            </a:r>
            <a:endParaRPr b="0" lang="fr-FR" sz="2000" spc="-1" strike="noStrike">
              <a:latin typeface="Arial"/>
            </a:endParaRPr>
          </a:p>
        </p:txBody>
      </p:sp>
      <p:pic>
        <p:nvPicPr>
          <p:cNvPr id="81" name="Image 2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4920840" y="2333520"/>
            <a:ext cx="872640" cy="475560"/>
          </a:xfrm>
          <a:prstGeom prst="rect">
            <a:avLst/>
          </a:prstGeom>
          <a:ln w="0">
            <a:noFill/>
          </a:ln>
        </p:spPr>
      </p:pic>
      <p:pic>
        <p:nvPicPr>
          <p:cNvPr id="82" name="Image 3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708840" y="2333520"/>
            <a:ext cx="879480" cy="541440"/>
          </a:xfrm>
          <a:prstGeom prst="rect">
            <a:avLst/>
          </a:prstGeom>
          <a:ln w="0">
            <a:noFill/>
          </a:ln>
        </p:spPr>
      </p:pic>
      <p:pic>
        <p:nvPicPr>
          <p:cNvPr id="83" name="Image 4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4920840" y="1073520"/>
            <a:ext cx="889560" cy="475920"/>
          </a:xfrm>
          <a:prstGeom prst="rect">
            <a:avLst/>
          </a:prstGeom>
          <a:ln w="0">
            <a:noFill/>
          </a:ln>
        </p:spPr>
      </p:pic>
      <p:sp>
        <p:nvSpPr>
          <p:cNvPr id="84" name="ZoneTexte 9"/>
          <p:cNvSpPr/>
          <p:nvPr/>
        </p:nvSpPr>
        <p:spPr>
          <a:xfrm>
            <a:off x="5927760" y="1073520"/>
            <a:ext cx="161928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5" name="ZoneTexte 18"/>
          <p:cNvSpPr/>
          <p:nvPr/>
        </p:nvSpPr>
        <p:spPr>
          <a:xfrm>
            <a:off x="1588320" y="2349000"/>
            <a:ext cx="2898720" cy="48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alibri"/>
                <a:ea typeface="DejaVu Sans"/>
              </a:rPr>
              <a:t>2 150 + 400 = 2 550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86" name="Rectangle 5"/>
          <p:cNvSpPr/>
          <p:nvPr/>
        </p:nvSpPr>
        <p:spPr>
          <a:xfrm>
            <a:off x="7657920" y="1073520"/>
            <a:ext cx="1438920" cy="3571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87" name="Rectangle 9"/>
          <p:cNvSpPr/>
          <p:nvPr/>
        </p:nvSpPr>
        <p:spPr>
          <a:xfrm>
            <a:off x="8378280" y="1433880"/>
            <a:ext cx="718920" cy="35856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400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88" name="Rectangle 10"/>
          <p:cNvSpPr/>
          <p:nvPr/>
        </p:nvSpPr>
        <p:spPr>
          <a:xfrm>
            <a:off x="7657920" y="1434240"/>
            <a:ext cx="718920" cy="35856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2 150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89" name="PlaceHolder 2"/>
          <p:cNvSpPr/>
          <p:nvPr/>
        </p:nvSpPr>
        <p:spPr>
          <a:xfrm>
            <a:off x="537120" y="144000"/>
            <a:ext cx="5582160" cy="75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9000"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ZoneTexte 15"/>
          <p:cNvSpPr/>
          <p:nvPr/>
        </p:nvSpPr>
        <p:spPr>
          <a:xfrm>
            <a:off x="955440" y="4177440"/>
            <a:ext cx="51858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le problème.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2" name="ZoneTexte 13"/>
          <p:cNvSpPr/>
          <p:nvPr/>
        </p:nvSpPr>
        <p:spPr>
          <a:xfrm>
            <a:off x="1139040" y="5940000"/>
            <a:ext cx="2385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20 : 10 =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3" name="ZoneTexte 14"/>
          <p:cNvSpPr/>
          <p:nvPr/>
        </p:nvSpPr>
        <p:spPr>
          <a:xfrm>
            <a:off x="2919960" y="5940000"/>
            <a:ext cx="10393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4" name="ZoneTexte 16"/>
          <p:cNvSpPr/>
          <p:nvPr/>
        </p:nvSpPr>
        <p:spPr>
          <a:xfrm>
            <a:off x="4140000" y="6082920"/>
            <a:ext cx="3959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faut 2 rouleaux.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Rectangle : coins arrondis 1"/>
          <p:cNvSpPr/>
          <p:nvPr/>
        </p:nvSpPr>
        <p:spPr>
          <a:xfrm>
            <a:off x="58680" y="3526920"/>
            <a:ext cx="80892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2f2f2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6" name="ZoneTexte 2"/>
          <p:cNvSpPr/>
          <p:nvPr/>
        </p:nvSpPr>
        <p:spPr>
          <a:xfrm>
            <a:off x="960480" y="3504240"/>
            <a:ext cx="80388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calcule le nombre de rouleaux nécessaires. </a:t>
            </a:r>
            <a:endParaRPr b="0" lang="fr-FR" sz="3200" spc="-1" strike="noStrike">
              <a:latin typeface="Arial"/>
            </a:endParaRPr>
          </a:p>
        </p:txBody>
      </p:sp>
      <p:grpSp>
        <p:nvGrpSpPr>
          <p:cNvPr id="97" name="Groupe 3"/>
          <p:cNvGrpSpPr/>
          <p:nvPr/>
        </p:nvGrpSpPr>
        <p:grpSpPr>
          <a:xfrm>
            <a:off x="3913560" y="4177440"/>
            <a:ext cx="3645720" cy="1962000"/>
            <a:chOff x="3913560" y="4177440"/>
            <a:chExt cx="3645720" cy="1962000"/>
          </a:xfrm>
        </p:grpSpPr>
        <p:sp>
          <p:nvSpPr>
            <p:cNvPr id="98" name="Rectangle 4"/>
            <p:cNvSpPr/>
            <p:nvPr/>
          </p:nvSpPr>
          <p:spPr>
            <a:xfrm>
              <a:off x="3913560" y="4177440"/>
              <a:ext cx="3645720" cy="5626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</a:t>
              </a:r>
              <a:r>
                <a:rPr b="0" lang="fr-FR" sz="24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20 bandes</a:t>
              </a:r>
              <a:endParaRPr b="0" lang="fr-FR" sz="2400" spc="-1" strike="noStrike">
                <a:latin typeface="Arial"/>
              </a:endParaRPr>
            </a:p>
          </p:txBody>
        </p:sp>
        <p:sp>
          <p:nvSpPr>
            <p:cNvPr id="99" name="Accolade fermante 6"/>
            <p:cNvSpPr/>
            <p:nvPr/>
          </p:nvSpPr>
          <p:spPr>
            <a:xfrm rot="5400000">
              <a:off x="5600880" y="3834360"/>
              <a:ext cx="280440" cy="3363840"/>
            </a:xfrm>
            <a:prstGeom prst="rightBrace">
              <a:avLst>
                <a:gd name="adj1" fmla="val 38492"/>
                <a:gd name="adj2" fmla="val 50000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0" name="Rectangle 7"/>
            <p:cNvSpPr/>
            <p:nvPr/>
          </p:nvSpPr>
          <p:spPr>
            <a:xfrm>
              <a:off x="3913560" y="4773240"/>
              <a:ext cx="1792800" cy="5626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0" rIns="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10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1" name="Rectangle 8"/>
            <p:cNvSpPr/>
            <p:nvPr/>
          </p:nvSpPr>
          <p:spPr>
            <a:xfrm>
              <a:off x="4494240" y="5576760"/>
              <a:ext cx="2491560" cy="56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6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endParaRPr b="0" lang="fr-FR" sz="1600" spc="-1" strike="noStrike">
                <a:latin typeface="Arial"/>
              </a:endParaRPr>
            </a:p>
          </p:txBody>
        </p:sp>
      </p:grpSp>
      <p:sp>
        <p:nvSpPr>
          <p:cNvPr id="102" name="Rectangle 11"/>
          <p:cNvSpPr/>
          <p:nvPr/>
        </p:nvSpPr>
        <p:spPr>
          <a:xfrm>
            <a:off x="5756760" y="4773240"/>
            <a:ext cx="1792800" cy="5626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 flipH="1">
            <a:off x="0" y="342288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"/>
          <p:cNvSpPr/>
          <p:nvPr/>
        </p:nvSpPr>
        <p:spPr>
          <a:xfrm>
            <a:off x="7884720" y="3956040"/>
            <a:ext cx="125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5" name=""/>
          <p:cNvSpPr/>
          <p:nvPr/>
        </p:nvSpPr>
        <p:spPr>
          <a:xfrm>
            <a:off x="8064720" y="360720"/>
            <a:ext cx="107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6" name="PlaceHolder 4"/>
          <p:cNvSpPr/>
          <p:nvPr/>
        </p:nvSpPr>
        <p:spPr>
          <a:xfrm>
            <a:off x="533880" y="198360"/>
            <a:ext cx="6666120" cy="75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1000"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Cherchez la solution au problème :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7" name="ZoneTexte 6"/>
          <p:cNvSpPr/>
          <p:nvPr/>
        </p:nvSpPr>
        <p:spPr>
          <a:xfrm>
            <a:off x="207720" y="987480"/>
            <a:ext cx="8724600" cy="2174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7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Je compare le prix de deux voitures. Le modèle qui m’intéresse coûte 6 450 €. Le vendeur me propose un autre modèle qui coûte 439 € de plus.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7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coûte cet autre modèle ?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1" dur="indefinite" restart="never" nodeType="tmRoot">
          <p:childTnLst>
            <p:seq>
              <p:cTn id="42" dur="indefinite" nodeType="mainSeq">
                <p:childTnLst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ZoneTexte 13"/>
          <p:cNvSpPr/>
          <p:nvPr/>
        </p:nvSpPr>
        <p:spPr>
          <a:xfrm>
            <a:off x="1189440" y="4583520"/>
            <a:ext cx="21398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 × 39,50 =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0" name="ZoneTexte 14"/>
          <p:cNvSpPr/>
          <p:nvPr/>
        </p:nvSpPr>
        <p:spPr>
          <a:xfrm>
            <a:off x="3144960" y="4583520"/>
            <a:ext cx="369432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79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1" name="ZoneTexte 16"/>
          <p:cNvSpPr/>
          <p:nvPr/>
        </p:nvSpPr>
        <p:spPr>
          <a:xfrm>
            <a:off x="1080000" y="5580000"/>
            <a:ext cx="36450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Cela coute 79 €.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Rectangle : coins arrondis 1"/>
          <p:cNvSpPr/>
          <p:nvPr/>
        </p:nvSpPr>
        <p:spPr>
          <a:xfrm>
            <a:off x="972000" y="3508920"/>
            <a:ext cx="808920" cy="61236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2f2f2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3" name="ZoneTexte 2"/>
          <p:cNvSpPr/>
          <p:nvPr/>
        </p:nvSpPr>
        <p:spPr>
          <a:xfrm>
            <a:off x="1873800" y="3486240"/>
            <a:ext cx="4040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030a0"/>
                </a:solidFill>
                <a:latin typeface="Calibri"/>
                <a:ea typeface="DejaVu Sans"/>
              </a:rPr>
              <a:t>Je calcule le cout total.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4" name=""/>
          <p:cNvSpPr/>
          <p:nvPr/>
        </p:nvSpPr>
        <p:spPr>
          <a:xfrm>
            <a:off x="7884720" y="3956040"/>
            <a:ext cx="125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 flipH="1">
            <a:off x="0" y="34232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"/>
          <p:cNvSpPr/>
          <p:nvPr/>
        </p:nvSpPr>
        <p:spPr>
          <a:xfrm>
            <a:off x="8064720" y="360720"/>
            <a:ext cx="1071720" cy="5317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7" name="PlaceHolder 5"/>
          <p:cNvSpPr/>
          <p:nvPr/>
        </p:nvSpPr>
        <p:spPr>
          <a:xfrm>
            <a:off x="537120" y="144000"/>
            <a:ext cx="5582160" cy="75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9000"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18" name="Image 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696600" y="1132560"/>
            <a:ext cx="925200" cy="475560"/>
          </a:xfrm>
          <a:prstGeom prst="rect">
            <a:avLst/>
          </a:prstGeom>
          <a:ln w="0">
            <a:noFill/>
          </a:ln>
        </p:spPr>
      </p:pic>
      <p:sp>
        <p:nvSpPr>
          <p:cNvPr id="119" name="Rectangle : coins arrondis 13"/>
          <p:cNvSpPr/>
          <p:nvPr/>
        </p:nvSpPr>
        <p:spPr>
          <a:xfrm>
            <a:off x="263520" y="122076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0" name="Rectangle : coins arrondis 14"/>
          <p:cNvSpPr/>
          <p:nvPr/>
        </p:nvSpPr>
        <p:spPr>
          <a:xfrm>
            <a:off x="4475520" y="115524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1" name="Rectangle : coins arrondis 15"/>
          <p:cNvSpPr/>
          <p:nvPr/>
        </p:nvSpPr>
        <p:spPr>
          <a:xfrm>
            <a:off x="263520" y="244800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2" name="Rectangle : coins arrondis 16"/>
          <p:cNvSpPr/>
          <p:nvPr/>
        </p:nvSpPr>
        <p:spPr>
          <a:xfrm>
            <a:off x="4475520" y="2415240"/>
            <a:ext cx="299520" cy="2995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23" name="ZoneTexte 19"/>
          <p:cNvSpPr/>
          <p:nvPr/>
        </p:nvSpPr>
        <p:spPr>
          <a:xfrm>
            <a:off x="1713600" y="1067040"/>
            <a:ext cx="282708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prix de l’autre modèle.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4" name="ZoneTexte 20"/>
          <p:cNvSpPr/>
          <p:nvPr/>
        </p:nvSpPr>
        <p:spPr>
          <a:xfrm>
            <a:off x="5915520" y="2327040"/>
            <a:ext cx="324324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L’autre modèle coûte </a:t>
            </a:r>
            <a:endParaRPr b="0" lang="fr-F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6 889€.</a:t>
            </a:r>
            <a:endParaRPr b="0" lang="fr-FR" sz="2000" spc="-1" strike="noStrike">
              <a:latin typeface="Arial"/>
            </a:endParaRPr>
          </a:p>
        </p:txBody>
      </p:sp>
      <p:pic>
        <p:nvPicPr>
          <p:cNvPr id="125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4908600" y="2327040"/>
            <a:ext cx="872640" cy="475560"/>
          </a:xfrm>
          <a:prstGeom prst="rect">
            <a:avLst/>
          </a:prstGeom>
          <a:ln w="0">
            <a:noFill/>
          </a:ln>
        </p:spPr>
      </p:pic>
      <p:pic>
        <p:nvPicPr>
          <p:cNvPr id="126" name="Image 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696600" y="2327040"/>
            <a:ext cx="879480" cy="541440"/>
          </a:xfrm>
          <a:prstGeom prst="rect">
            <a:avLst/>
          </a:prstGeom>
          <a:ln w="0">
            <a:noFill/>
          </a:ln>
        </p:spPr>
      </p:pic>
      <p:pic>
        <p:nvPicPr>
          <p:cNvPr id="127" name="Image 12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4908600" y="1067040"/>
            <a:ext cx="889560" cy="475920"/>
          </a:xfrm>
          <a:prstGeom prst="rect">
            <a:avLst/>
          </a:prstGeom>
          <a:ln w="0">
            <a:noFill/>
          </a:ln>
        </p:spPr>
      </p:pic>
      <p:sp>
        <p:nvSpPr>
          <p:cNvPr id="128" name="ZoneTexte 22"/>
          <p:cNvSpPr/>
          <p:nvPr/>
        </p:nvSpPr>
        <p:spPr>
          <a:xfrm>
            <a:off x="5915520" y="1067040"/>
            <a:ext cx="161928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0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9" name="ZoneTexte 23"/>
          <p:cNvSpPr/>
          <p:nvPr/>
        </p:nvSpPr>
        <p:spPr>
          <a:xfrm>
            <a:off x="1576080" y="2342520"/>
            <a:ext cx="2898720" cy="48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alibri"/>
                <a:ea typeface="DejaVu Sans"/>
              </a:rPr>
              <a:t>6 450 + 439 = 6 889</a:t>
            </a:r>
            <a:endParaRPr b="0" lang="fr-FR" sz="2600" spc="-1" strike="noStrike">
              <a:latin typeface="Arial"/>
            </a:endParaRPr>
          </a:p>
        </p:txBody>
      </p:sp>
      <p:sp>
        <p:nvSpPr>
          <p:cNvPr id="130" name="Rectangle 12"/>
          <p:cNvSpPr/>
          <p:nvPr/>
        </p:nvSpPr>
        <p:spPr>
          <a:xfrm>
            <a:off x="7645680" y="1067040"/>
            <a:ext cx="1438920" cy="3571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1" name="Rectangle 13"/>
          <p:cNvSpPr/>
          <p:nvPr/>
        </p:nvSpPr>
        <p:spPr>
          <a:xfrm>
            <a:off x="8366040" y="1427400"/>
            <a:ext cx="718920" cy="35856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439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2" name="Rectangle 14"/>
          <p:cNvSpPr/>
          <p:nvPr/>
        </p:nvSpPr>
        <p:spPr>
          <a:xfrm>
            <a:off x="7645680" y="1427760"/>
            <a:ext cx="718920" cy="35856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6 450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3" name="Accolade fermante 13"/>
          <p:cNvSpPr/>
          <p:nvPr/>
        </p:nvSpPr>
        <p:spPr>
          <a:xfrm rot="16200000">
            <a:off x="2870640" y="2184480"/>
            <a:ext cx="198720" cy="126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Rectangle 15"/>
          <p:cNvSpPr/>
          <p:nvPr/>
        </p:nvSpPr>
        <p:spPr>
          <a:xfrm>
            <a:off x="2303640" y="2858400"/>
            <a:ext cx="1476360" cy="3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400 + 39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8" dur="indefinite" restart="never" nodeType="tmRoot">
          <p:childTnLst>
            <p:seq>
              <p:cTn id="69" dur="indefinite" nodeType="mainSeq">
                <p:childTnLst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3078</TotalTime>
  <Application>LibreOffice/7.4.1.2$Windows_X86_64 LibreOffice_project/3c58a8f3a960df8bc8fd77b461821e42c061c5f0</Application>
  <AppVersion>15.0000</AppVersion>
  <Words>162</Words>
  <Paragraphs>33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2026-07-17T17:35:47Z</dcterms:modified>
  <cp:revision>114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6</vt:i4>
  </property>
</Properties>
</file>