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wmf" ContentType="image/x-wmf"/>
  <Override PartName="/ppt/media/image6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352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352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2880" cy="686088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90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8320" y="0"/>
            <a:ext cx="1253520" cy="3218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18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6920" cy="3218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6600" cy="35712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latin typeface="Arial"/>
              </a:rPr>
              <a:t>Cliquez pour éditer le format du texte-titre</a:t>
            </a:r>
            <a:endParaRPr b="0" lang="fr-FR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latin typeface="Arial"/>
              </a:rPr>
              <a:t>Cliquez pour éditer le format du plan de texte</a:t>
            </a:r>
            <a:endParaRPr b="0" lang="fr-F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latin typeface="Arial"/>
              </a:rPr>
              <a:t>Second niveau de plan</a:t>
            </a:r>
            <a:endParaRPr b="0" lang="fr-F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latin typeface="Arial"/>
              </a:rPr>
              <a:t>Troisième niveau de plan</a:t>
            </a:r>
            <a:endParaRPr b="0" lang="fr-F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latin typeface="Arial"/>
              </a:rPr>
              <a:t>Quatrième niveau de plan</a:t>
            </a:r>
            <a:endParaRPr b="0" lang="fr-F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Cinquième niveau de plan</a:t>
            </a:r>
            <a:endParaRPr b="0" lang="fr-F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Sixième niveau de plan</a:t>
            </a:r>
            <a:endParaRPr b="0" lang="fr-F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latin typeface="Arial"/>
              </a:rPr>
              <a:t>Septième niveau de plan</a:t>
            </a:r>
            <a:endParaRPr b="0" lang="fr-F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wmf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4000" cy="538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buNone/>
            </a:pPr>
            <a:endParaRPr b="0" lang="fr-FR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131" name="Rectangle 5"/>
          <p:cNvSpPr/>
          <p:nvPr/>
        </p:nvSpPr>
        <p:spPr>
          <a:xfrm>
            <a:off x="0" y="317880"/>
            <a:ext cx="9141120" cy="6525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6"/>
          <p:cNvSpPr/>
          <p:nvPr/>
        </p:nvSpPr>
        <p:spPr>
          <a:xfrm>
            <a:off x="987120" y="2340000"/>
            <a:ext cx="7382160" cy="149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résous des problèmes additifs et multiplicatifs.</a:t>
            </a:r>
            <a:endParaRPr b="0" lang="fr-FR" sz="3200" spc="-1" strike="noStrike">
              <a:latin typeface="Arial"/>
            </a:endParaRPr>
          </a:p>
        </p:txBody>
      </p:sp>
      <p:pic>
        <p:nvPicPr>
          <p:cNvPr id="133" name="Image 7" descr=""/>
          <p:cNvPicPr/>
          <p:nvPr/>
        </p:nvPicPr>
        <p:blipFill>
          <a:blip r:embed="rId1"/>
          <a:stretch/>
        </p:blipFill>
        <p:spPr>
          <a:xfrm>
            <a:off x="3654360" y="558720"/>
            <a:ext cx="1832400" cy="1263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000" cy="75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50" name="Image 5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160" cy="969120"/>
          </a:xfrm>
          <a:prstGeom prst="rect">
            <a:avLst/>
          </a:prstGeom>
          <a:ln w="0">
            <a:noFill/>
          </a:ln>
        </p:spPr>
      </p:pic>
      <p:sp>
        <p:nvSpPr>
          <p:cNvPr id="251" name="Rectangle : coins arrondis 25"/>
          <p:cNvSpPr/>
          <p:nvPr/>
        </p:nvSpPr>
        <p:spPr>
          <a:xfrm>
            <a:off x="368280" y="1377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52" name="Rectangle : coins arrondis 26"/>
          <p:cNvSpPr/>
          <p:nvPr/>
        </p:nvSpPr>
        <p:spPr>
          <a:xfrm>
            <a:off x="368280" y="2781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53" name="Rectangle : coins arrondis 27"/>
          <p:cNvSpPr/>
          <p:nvPr/>
        </p:nvSpPr>
        <p:spPr>
          <a:xfrm>
            <a:off x="368280" y="4184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54" name="Rectangle : coins arrondis 28"/>
          <p:cNvSpPr/>
          <p:nvPr/>
        </p:nvSpPr>
        <p:spPr>
          <a:xfrm>
            <a:off x="368280" y="5588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55" name="ZoneTexte 27"/>
          <p:cNvSpPr/>
          <p:nvPr/>
        </p:nvSpPr>
        <p:spPr>
          <a:xfrm>
            <a:off x="3402000" y="1064520"/>
            <a:ext cx="57502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paquets.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56" name="ZoneTexte 28"/>
          <p:cNvSpPr/>
          <p:nvPr/>
        </p:nvSpPr>
        <p:spPr>
          <a:xfrm>
            <a:off x="3314880" y="5400000"/>
            <a:ext cx="5864400" cy="94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L’école doit acheter 10 paquets.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257" name="Image 25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600" cy="969120"/>
          </a:xfrm>
          <a:prstGeom prst="rect">
            <a:avLst/>
          </a:prstGeom>
          <a:ln w="0">
            <a:noFill/>
          </a:ln>
        </p:spPr>
      </p:pic>
      <p:pic>
        <p:nvPicPr>
          <p:cNvPr id="258" name="Image 26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280" cy="1102320"/>
          </a:xfrm>
          <a:prstGeom prst="rect">
            <a:avLst/>
          </a:prstGeom>
          <a:ln w="0">
            <a:noFill/>
          </a:ln>
        </p:spPr>
      </p:pic>
      <p:pic>
        <p:nvPicPr>
          <p:cNvPr id="259" name="Image 27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440" cy="969120"/>
          </a:xfrm>
          <a:prstGeom prst="rect">
            <a:avLst/>
          </a:prstGeom>
          <a:ln w="0">
            <a:noFill/>
          </a:ln>
        </p:spPr>
      </p:pic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61" name="ZoneTexte 29"/>
          <p:cNvSpPr/>
          <p:nvPr/>
        </p:nvSpPr>
        <p:spPr>
          <a:xfrm>
            <a:off x="3420000" y="2520000"/>
            <a:ext cx="26625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2" name=""/>
          <p:cNvSpPr/>
          <p:nvPr/>
        </p:nvSpPr>
        <p:spPr>
          <a:xfrm>
            <a:off x="7920000" y="361080"/>
            <a:ext cx="121824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63" name="Rectangle 11"/>
          <p:cNvSpPr/>
          <p:nvPr/>
        </p:nvSpPr>
        <p:spPr>
          <a:xfrm>
            <a:off x="5939640" y="2693880"/>
            <a:ext cx="3022560" cy="3578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120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64" name="Rectangle 12"/>
          <p:cNvSpPr/>
          <p:nvPr/>
        </p:nvSpPr>
        <p:spPr>
          <a:xfrm>
            <a:off x="5939640" y="3053880"/>
            <a:ext cx="54000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12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65" name="Rectangle 16"/>
          <p:cNvSpPr/>
          <p:nvPr/>
        </p:nvSpPr>
        <p:spPr>
          <a:xfrm rot="21544800">
            <a:off x="8462160" y="3055680"/>
            <a:ext cx="502200" cy="36072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12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66" name="Accolade fermante 1"/>
          <p:cNvSpPr/>
          <p:nvPr/>
        </p:nvSpPr>
        <p:spPr>
          <a:xfrm flipV="1" rot="5400000">
            <a:off x="7351560" y="1989000"/>
            <a:ext cx="199440" cy="302328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7" name="Rectangle 20"/>
          <p:cNvSpPr/>
          <p:nvPr/>
        </p:nvSpPr>
        <p:spPr>
          <a:xfrm>
            <a:off x="7265880" y="3547080"/>
            <a:ext cx="338400" cy="382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268" name="ZoneTexte 30"/>
          <p:cNvSpPr/>
          <p:nvPr/>
        </p:nvSpPr>
        <p:spPr>
          <a:xfrm>
            <a:off x="3420000" y="4500000"/>
            <a:ext cx="56325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120 = 12 × 10</a:t>
            </a:r>
            <a:endParaRPr b="0" lang="fr-F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1" dur="indefinite" restart="never" nodeType="tmRoot">
          <p:childTnLst>
            <p:seq>
              <p:cTn id="142" dur="indefinite" nodeType="mainSeq">
                <p:childTnLst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7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2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400" cy="75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5" name="ZoneTexte 2"/>
          <p:cNvSpPr/>
          <p:nvPr/>
        </p:nvSpPr>
        <p:spPr>
          <a:xfrm>
            <a:off x="180000" y="996480"/>
            <a:ext cx="8836560" cy="2284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 fleuriste vend des bouquets de 30 fleurs avec des tulipes rouges et des tulipes jaunes. Il y a 10 tulipes jaunes.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y a-t-il de tulipes rouges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37" name="ZoneTexte 1"/>
          <p:cNvSpPr/>
          <p:nvPr/>
        </p:nvSpPr>
        <p:spPr>
          <a:xfrm>
            <a:off x="207720" y="4136400"/>
            <a:ext cx="872604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J’achète un vélo à 149,90 €. Je donne un billet de 200 €.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me reste-t-il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8064720" y="360720"/>
            <a:ext cx="107316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39" name=""/>
          <p:cNvSpPr/>
          <p:nvPr/>
        </p:nvSpPr>
        <p:spPr>
          <a:xfrm>
            <a:off x="7884720" y="3600720"/>
            <a:ext cx="125316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0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000" cy="75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42" name="Image 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160" cy="969120"/>
          </a:xfrm>
          <a:prstGeom prst="rect">
            <a:avLst/>
          </a:prstGeom>
          <a:ln w="0">
            <a:noFill/>
          </a:ln>
        </p:spPr>
      </p:pic>
      <p:sp>
        <p:nvSpPr>
          <p:cNvPr id="143" name="Rectangle : coins arrondis 7"/>
          <p:cNvSpPr/>
          <p:nvPr/>
        </p:nvSpPr>
        <p:spPr>
          <a:xfrm>
            <a:off x="368280" y="1377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4" name="Rectangle : coins arrondis 9"/>
          <p:cNvSpPr/>
          <p:nvPr/>
        </p:nvSpPr>
        <p:spPr>
          <a:xfrm>
            <a:off x="368280" y="2781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5" name="Rectangle : coins arrondis 11"/>
          <p:cNvSpPr/>
          <p:nvPr/>
        </p:nvSpPr>
        <p:spPr>
          <a:xfrm>
            <a:off x="368280" y="4184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6" name="Rectangle : coins arrondis 12"/>
          <p:cNvSpPr/>
          <p:nvPr/>
        </p:nvSpPr>
        <p:spPr>
          <a:xfrm>
            <a:off x="368280" y="5588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47" name="ZoneTexte 10"/>
          <p:cNvSpPr/>
          <p:nvPr/>
        </p:nvSpPr>
        <p:spPr>
          <a:xfrm>
            <a:off x="3402000" y="1064520"/>
            <a:ext cx="57502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tulipes rouges.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48" name="ZoneTexte 12"/>
          <p:cNvSpPr/>
          <p:nvPr/>
        </p:nvSpPr>
        <p:spPr>
          <a:xfrm>
            <a:off x="3287880" y="5760000"/>
            <a:ext cx="58644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20 tulipes rouges.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49" name="Image 8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600" cy="969120"/>
          </a:xfrm>
          <a:prstGeom prst="rect">
            <a:avLst/>
          </a:prstGeom>
          <a:ln w="0">
            <a:noFill/>
          </a:ln>
        </p:spPr>
      </p:pic>
      <p:pic>
        <p:nvPicPr>
          <p:cNvPr id="150" name="Image 10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280" cy="1102320"/>
          </a:xfrm>
          <a:prstGeom prst="rect">
            <a:avLst/>
          </a:prstGeom>
          <a:ln w="0">
            <a:noFill/>
          </a:ln>
        </p:spPr>
      </p:pic>
      <p:pic>
        <p:nvPicPr>
          <p:cNvPr id="151" name="Image 11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440" cy="969120"/>
          </a:xfrm>
          <a:prstGeom prst="rect">
            <a:avLst/>
          </a:prstGeom>
          <a:ln w="0">
            <a:noFill/>
          </a:ln>
        </p:spPr>
      </p:pic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53" name="ZoneTexte 15"/>
          <p:cNvSpPr/>
          <p:nvPr/>
        </p:nvSpPr>
        <p:spPr>
          <a:xfrm>
            <a:off x="3420000" y="2520000"/>
            <a:ext cx="26625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4" name="Rectangle 8"/>
          <p:cNvSpPr/>
          <p:nvPr/>
        </p:nvSpPr>
        <p:spPr>
          <a:xfrm>
            <a:off x="5940000" y="2700360"/>
            <a:ext cx="287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30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5" name=""/>
          <p:cNvSpPr/>
          <p:nvPr/>
        </p:nvSpPr>
        <p:spPr>
          <a:xfrm>
            <a:off x="8065080" y="361080"/>
            <a:ext cx="107316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56" name="ZoneTexte 16"/>
          <p:cNvSpPr/>
          <p:nvPr/>
        </p:nvSpPr>
        <p:spPr>
          <a:xfrm>
            <a:off x="3420000" y="4500000"/>
            <a:ext cx="56325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30 – 10 = 20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57" name="Rectangle 9"/>
          <p:cNvSpPr/>
          <p:nvPr/>
        </p:nvSpPr>
        <p:spPr>
          <a:xfrm>
            <a:off x="7380000" y="3058560"/>
            <a:ext cx="1439640" cy="35964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58" name="Rectangle 10"/>
          <p:cNvSpPr/>
          <p:nvPr/>
        </p:nvSpPr>
        <p:spPr>
          <a:xfrm>
            <a:off x="5940000" y="3060360"/>
            <a:ext cx="1439640" cy="359640"/>
          </a:xfrm>
          <a:prstGeom prst="rect">
            <a:avLst/>
          </a:prstGeom>
          <a:solidFill>
            <a:srgbClr val="f6eb3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10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000" cy="75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60" name="Image 16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160" cy="969120"/>
          </a:xfrm>
          <a:prstGeom prst="rect">
            <a:avLst/>
          </a:prstGeom>
          <a:ln w="0">
            <a:noFill/>
          </a:ln>
        </p:spPr>
      </p:pic>
      <p:sp>
        <p:nvSpPr>
          <p:cNvPr id="161" name="Rectangle : coins arrondis 17"/>
          <p:cNvSpPr/>
          <p:nvPr/>
        </p:nvSpPr>
        <p:spPr>
          <a:xfrm>
            <a:off x="368280" y="1377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2" name="Rectangle : coins arrondis 18"/>
          <p:cNvSpPr/>
          <p:nvPr/>
        </p:nvSpPr>
        <p:spPr>
          <a:xfrm>
            <a:off x="368280" y="2781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3" name="Rectangle : coins arrondis 19"/>
          <p:cNvSpPr/>
          <p:nvPr/>
        </p:nvSpPr>
        <p:spPr>
          <a:xfrm>
            <a:off x="368280" y="4184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4" name="Rectangle : coins arrondis 20"/>
          <p:cNvSpPr/>
          <p:nvPr/>
        </p:nvSpPr>
        <p:spPr>
          <a:xfrm>
            <a:off x="368280" y="5588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65" name="ZoneTexte 8"/>
          <p:cNvSpPr/>
          <p:nvPr/>
        </p:nvSpPr>
        <p:spPr>
          <a:xfrm>
            <a:off x="3402000" y="1064520"/>
            <a:ext cx="57502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somme qu’il me reste.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66" name="ZoneTexte 13"/>
          <p:cNvSpPr/>
          <p:nvPr/>
        </p:nvSpPr>
        <p:spPr>
          <a:xfrm>
            <a:off x="3287880" y="5760000"/>
            <a:ext cx="58644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me reste 50,10 €.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67" name="Image 1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600" cy="969120"/>
          </a:xfrm>
          <a:prstGeom prst="rect">
            <a:avLst/>
          </a:prstGeom>
          <a:ln w="0">
            <a:noFill/>
          </a:ln>
        </p:spPr>
      </p:pic>
      <p:pic>
        <p:nvPicPr>
          <p:cNvPr id="168" name="Image 18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280" cy="1102320"/>
          </a:xfrm>
          <a:prstGeom prst="rect">
            <a:avLst/>
          </a:prstGeom>
          <a:ln w="0">
            <a:noFill/>
          </a:ln>
        </p:spPr>
      </p:pic>
      <p:pic>
        <p:nvPicPr>
          <p:cNvPr id="169" name="Image 20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440" cy="969120"/>
          </a:xfrm>
          <a:prstGeom prst="rect">
            <a:avLst/>
          </a:prstGeom>
          <a:ln w="0">
            <a:noFill/>
          </a:ln>
        </p:spPr>
      </p:pic>
      <p:sp>
        <p:nvSpPr>
          <p:cNvPr id="1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71" name="ZoneTexte 20"/>
          <p:cNvSpPr/>
          <p:nvPr/>
        </p:nvSpPr>
        <p:spPr>
          <a:xfrm>
            <a:off x="3420000" y="2520000"/>
            <a:ext cx="26625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2" name=""/>
          <p:cNvSpPr/>
          <p:nvPr/>
        </p:nvSpPr>
        <p:spPr>
          <a:xfrm>
            <a:off x="7920000" y="361080"/>
            <a:ext cx="121824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3" name="ZoneTexte 42"/>
          <p:cNvSpPr/>
          <p:nvPr/>
        </p:nvSpPr>
        <p:spPr>
          <a:xfrm>
            <a:off x="3240000" y="4500000"/>
            <a:ext cx="58125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200 – 149,90 = 50,10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4" name="Rectangle 1"/>
          <p:cNvSpPr/>
          <p:nvPr/>
        </p:nvSpPr>
        <p:spPr>
          <a:xfrm>
            <a:off x="6084360" y="2700360"/>
            <a:ext cx="2878200" cy="3578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75" name="Rectangle 4"/>
          <p:cNvSpPr/>
          <p:nvPr/>
        </p:nvSpPr>
        <p:spPr>
          <a:xfrm>
            <a:off x="7524000" y="3060000"/>
            <a:ext cx="1439280" cy="35928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76" name="Rectangle 7"/>
          <p:cNvSpPr/>
          <p:nvPr/>
        </p:nvSpPr>
        <p:spPr>
          <a:xfrm>
            <a:off x="6084360" y="3060360"/>
            <a:ext cx="143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149,90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" dur="indefinite" restart="never" nodeType="tmRoot">
          <p:childTnLst>
            <p:seq>
              <p:cTn id="34" dur="indefinite" nodeType="mainSeq">
                <p:childTnLst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400" cy="75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8" name="ZoneTexte 5"/>
          <p:cNvSpPr/>
          <p:nvPr/>
        </p:nvSpPr>
        <p:spPr>
          <a:xfrm>
            <a:off x="180000" y="996480"/>
            <a:ext cx="8836560" cy="1736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J’achète un vélo à 149 €. Je donne un billet de 200 €.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me reste-t-il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80" name="ZoneTexte 7"/>
          <p:cNvSpPr/>
          <p:nvPr/>
        </p:nvSpPr>
        <p:spPr>
          <a:xfrm>
            <a:off x="207720" y="4136400"/>
            <a:ext cx="872604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 fleuriste a utilisé 72 fleurs pour faire 9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bouquets identiques.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y a-t-il de fleurs dans chaque bouquet ?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1" name=""/>
          <p:cNvSpPr/>
          <p:nvPr/>
        </p:nvSpPr>
        <p:spPr>
          <a:xfrm>
            <a:off x="8064720" y="360720"/>
            <a:ext cx="107316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2" name=""/>
          <p:cNvSpPr/>
          <p:nvPr/>
        </p:nvSpPr>
        <p:spPr>
          <a:xfrm>
            <a:off x="7884720" y="3600720"/>
            <a:ext cx="125316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83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000" cy="75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185" name="Image 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160" cy="969120"/>
          </a:xfrm>
          <a:prstGeom prst="rect">
            <a:avLst/>
          </a:prstGeom>
          <a:ln w="0">
            <a:noFill/>
          </a:ln>
        </p:spPr>
      </p:pic>
      <p:sp>
        <p:nvSpPr>
          <p:cNvPr id="186" name="Rectangle : coins arrondis 5"/>
          <p:cNvSpPr/>
          <p:nvPr/>
        </p:nvSpPr>
        <p:spPr>
          <a:xfrm>
            <a:off x="368280" y="1377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7" name="Rectangle : coins arrondis 6"/>
          <p:cNvSpPr/>
          <p:nvPr/>
        </p:nvSpPr>
        <p:spPr>
          <a:xfrm>
            <a:off x="368280" y="2781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8" name="Rectangle : coins arrondis 8"/>
          <p:cNvSpPr/>
          <p:nvPr/>
        </p:nvSpPr>
        <p:spPr>
          <a:xfrm>
            <a:off x="368280" y="4184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89" name="Rectangle : coins arrondis 10"/>
          <p:cNvSpPr/>
          <p:nvPr/>
        </p:nvSpPr>
        <p:spPr>
          <a:xfrm>
            <a:off x="368280" y="5588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190" name="ZoneTexte 11"/>
          <p:cNvSpPr/>
          <p:nvPr/>
        </p:nvSpPr>
        <p:spPr>
          <a:xfrm>
            <a:off x="3402000" y="1064520"/>
            <a:ext cx="57502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la somme qu’il me reste.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1" name="ZoneTexte 17"/>
          <p:cNvSpPr/>
          <p:nvPr/>
        </p:nvSpPr>
        <p:spPr>
          <a:xfrm>
            <a:off x="3287880" y="5760000"/>
            <a:ext cx="58644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me reste 51 €.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192" name="Image 7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600" cy="969120"/>
          </a:xfrm>
          <a:prstGeom prst="rect">
            <a:avLst/>
          </a:prstGeom>
          <a:ln w="0">
            <a:noFill/>
          </a:ln>
        </p:spPr>
      </p:pic>
      <p:pic>
        <p:nvPicPr>
          <p:cNvPr id="193" name="Image 19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280" cy="1102320"/>
          </a:xfrm>
          <a:prstGeom prst="rect">
            <a:avLst/>
          </a:prstGeom>
          <a:ln w="0">
            <a:noFill/>
          </a:ln>
        </p:spPr>
      </p:pic>
      <p:pic>
        <p:nvPicPr>
          <p:cNvPr id="194" name="Image 9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440" cy="969120"/>
          </a:xfrm>
          <a:prstGeom prst="rect">
            <a:avLst/>
          </a:prstGeom>
          <a:ln w="0">
            <a:noFill/>
          </a:ln>
        </p:spPr>
      </p:pic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196" name="ZoneTexte 14"/>
          <p:cNvSpPr/>
          <p:nvPr/>
        </p:nvSpPr>
        <p:spPr>
          <a:xfrm>
            <a:off x="3420000" y="2520000"/>
            <a:ext cx="26625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7" name="Rectangle 3"/>
          <p:cNvSpPr/>
          <p:nvPr/>
        </p:nvSpPr>
        <p:spPr>
          <a:xfrm>
            <a:off x="6084360" y="2700360"/>
            <a:ext cx="2878200" cy="3578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200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198" name=""/>
          <p:cNvSpPr/>
          <p:nvPr/>
        </p:nvSpPr>
        <p:spPr>
          <a:xfrm>
            <a:off x="8065080" y="361080"/>
            <a:ext cx="107316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99" name="ZoneTexte 9"/>
          <p:cNvSpPr/>
          <p:nvPr/>
        </p:nvSpPr>
        <p:spPr>
          <a:xfrm>
            <a:off x="3420000" y="4500000"/>
            <a:ext cx="56325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200 – 149 = 51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0" name="Rectangle 2"/>
          <p:cNvSpPr/>
          <p:nvPr/>
        </p:nvSpPr>
        <p:spPr>
          <a:xfrm>
            <a:off x="7524000" y="3060000"/>
            <a:ext cx="1439280" cy="35928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01" name="Rectangle 6"/>
          <p:cNvSpPr/>
          <p:nvPr/>
        </p:nvSpPr>
        <p:spPr>
          <a:xfrm>
            <a:off x="6084360" y="3060360"/>
            <a:ext cx="143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149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3" dur="indefinite" restart="never" nodeType="tmRoot">
          <p:childTnLst>
            <p:seq>
              <p:cTn id="54" dur="indefinite" nodeType="mainSeq">
                <p:childTnLst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000" cy="75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03" name="Image 15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160" cy="969120"/>
          </a:xfrm>
          <a:prstGeom prst="rect">
            <a:avLst/>
          </a:prstGeom>
          <a:ln w="0">
            <a:noFill/>
          </a:ln>
        </p:spPr>
      </p:pic>
      <p:sp>
        <p:nvSpPr>
          <p:cNvPr id="204" name="Rectangle : coins arrondis 21"/>
          <p:cNvSpPr/>
          <p:nvPr/>
        </p:nvSpPr>
        <p:spPr>
          <a:xfrm>
            <a:off x="368280" y="1377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5" name="Rectangle : coins arrondis 22"/>
          <p:cNvSpPr/>
          <p:nvPr/>
        </p:nvSpPr>
        <p:spPr>
          <a:xfrm>
            <a:off x="368280" y="2781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6" name="Rectangle : coins arrondis 23"/>
          <p:cNvSpPr/>
          <p:nvPr/>
        </p:nvSpPr>
        <p:spPr>
          <a:xfrm>
            <a:off x="368280" y="4184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7" name="Rectangle : coins arrondis 24"/>
          <p:cNvSpPr/>
          <p:nvPr/>
        </p:nvSpPr>
        <p:spPr>
          <a:xfrm>
            <a:off x="368280" y="5588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08" name="ZoneTexte 23"/>
          <p:cNvSpPr/>
          <p:nvPr/>
        </p:nvSpPr>
        <p:spPr>
          <a:xfrm>
            <a:off x="3402000" y="1064520"/>
            <a:ext cx="57502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fleurs de chaque bouquet.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09" name="ZoneTexte 24"/>
          <p:cNvSpPr/>
          <p:nvPr/>
        </p:nvSpPr>
        <p:spPr>
          <a:xfrm>
            <a:off x="3287880" y="5760000"/>
            <a:ext cx="5864400" cy="881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6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8 fleurs dans chaque bouquet.</a:t>
            </a:r>
            <a:endParaRPr b="0" lang="fr-FR" sz="2600" spc="-1" strike="noStrike">
              <a:latin typeface="Arial"/>
            </a:endParaRPr>
          </a:p>
        </p:txBody>
      </p:sp>
      <p:pic>
        <p:nvPicPr>
          <p:cNvPr id="210" name="Image 21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600" cy="969120"/>
          </a:xfrm>
          <a:prstGeom prst="rect">
            <a:avLst/>
          </a:prstGeom>
          <a:ln w="0">
            <a:noFill/>
          </a:ln>
        </p:spPr>
      </p:pic>
      <p:pic>
        <p:nvPicPr>
          <p:cNvPr id="211" name="Image 22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280" cy="1102320"/>
          </a:xfrm>
          <a:prstGeom prst="rect">
            <a:avLst/>
          </a:prstGeom>
          <a:ln w="0">
            <a:noFill/>
          </a:ln>
        </p:spPr>
      </p:pic>
      <p:pic>
        <p:nvPicPr>
          <p:cNvPr id="212" name="Image 23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440" cy="969120"/>
          </a:xfrm>
          <a:prstGeom prst="rect">
            <a:avLst/>
          </a:prstGeom>
          <a:ln w="0">
            <a:noFill/>
          </a:ln>
        </p:spPr>
      </p:pic>
      <p:sp>
        <p:nvSpPr>
          <p:cNvPr id="21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14" name="ZoneTexte 25"/>
          <p:cNvSpPr/>
          <p:nvPr/>
        </p:nvSpPr>
        <p:spPr>
          <a:xfrm>
            <a:off x="3420000" y="2520000"/>
            <a:ext cx="26625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5" name="Rectangle 28"/>
          <p:cNvSpPr/>
          <p:nvPr/>
        </p:nvSpPr>
        <p:spPr>
          <a:xfrm>
            <a:off x="5940000" y="2700360"/>
            <a:ext cx="3022560" cy="3578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72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16" name=""/>
          <p:cNvSpPr/>
          <p:nvPr/>
        </p:nvSpPr>
        <p:spPr>
          <a:xfrm>
            <a:off x="7961040" y="361080"/>
            <a:ext cx="121824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17" name="ZoneTexte 26"/>
          <p:cNvSpPr/>
          <p:nvPr/>
        </p:nvSpPr>
        <p:spPr>
          <a:xfrm>
            <a:off x="3420000" y="4500000"/>
            <a:ext cx="56325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72 = 9 × 8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18" name="Rectangle 30"/>
          <p:cNvSpPr/>
          <p:nvPr/>
        </p:nvSpPr>
        <p:spPr>
          <a:xfrm>
            <a:off x="5940000" y="3060360"/>
            <a:ext cx="35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19" name="Rectangle 31"/>
          <p:cNvSpPr/>
          <p:nvPr/>
        </p:nvSpPr>
        <p:spPr>
          <a:xfrm>
            <a:off x="6300000" y="3060000"/>
            <a:ext cx="35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20" name="Rectangle 32"/>
          <p:cNvSpPr/>
          <p:nvPr/>
        </p:nvSpPr>
        <p:spPr>
          <a:xfrm>
            <a:off x="6660000" y="3058920"/>
            <a:ext cx="35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21" name="Rectangle 35"/>
          <p:cNvSpPr/>
          <p:nvPr/>
        </p:nvSpPr>
        <p:spPr>
          <a:xfrm>
            <a:off x="8603280" y="3058920"/>
            <a:ext cx="359280" cy="36072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22" name="Accolade fermante 13"/>
          <p:cNvSpPr/>
          <p:nvPr/>
        </p:nvSpPr>
        <p:spPr>
          <a:xfrm flipV="1" rot="5400000">
            <a:off x="7351920" y="1995480"/>
            <a:ext cx="199440" cy="3023280"/>
          </a:xfrm>
          <a:prstGeom prst="rightBrace">
            <a:avLst>
              <a:gd name="adj1" fmla="val 15742"/>
              <a:gd name="adj2" fmla="val 50000"/>
            </a:avLst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3" name="Rectangle 15"/>
          <p:cNvSpPr/>
          <p:nvPr/>
        </p:nvSpPr>
        <p:spPr>
          <a:xfrm>
            <a:off x="7266240" y="3553560"/>
            <a:ext cx="338400" cy="382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7" dur="indefinite" restart="never" nodeType="tmRoot">
          <p:childTnLst>
            <p:seq>
              <p:cTn id="78" dur="indefinite" nodeType="mainSeq">
                <p:childTnLst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400" cy="75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0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5" name="ZoneTexte 3"/>
          <p:cNvSpPr/>
          <p:nvPr/>
        </p:nvSpPr>
        <p:spPr>
          <a:xfrm>
            <a:off x="180000" y="996480"/>
            <a:ext cx="883656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Les yaourts sont vendus par paquets de 12. La moitié est aux fruits, l’autre moitié à la vanille.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y a-t-il de yaourts à la vanille 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27" name="ZoneTexte 4"/>
          <p:cNvSpPr/>
          <p:nvPr/>
        </p:nvSpPr>
        <p:spPr>
          <a:xfrm>
            <a:off x="207720" y="4136400"/>
            <a:ext cx="872604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Les yaourts sont vendus par paquets de 12. </a:t>
            </a:r>
            <a:endParaRPr b="0" lang="fr-FR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Calibri"/>
              </a:rPr>
              <a:t>Combien l’école doit-elle acheter de paquets pour avoir 120 yaourts ?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28" name=""/>
          <p:cNvSpPr/>
          <p:nvPr/>
        </p:nvSpPr>
        <p:spPr>
          <a:xfrm>
            <a:off x="8064720" y="360720"/>
            <a:ext cx="107316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9" name=""/>
          <p:cNvSpPr/>
          <p:nvPr/>
        </p:nvSpPr>
        <p:spPr>
          <a:xfrm>
            <a:off x="7884720" y="3600720"/>
            <a:ext cx="125316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0" name="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000" cy="75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1000"/>
          </a:bodyPr>
          <a:p>
            <a:pPr indent="0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32" name="Image 12" descr=""/>
          <p:cNvPicPr/>
          <p:nvPr/>
        </p:nvPicPr>
        <p:blipFill>
          <a:blip r:embed="rId1"/>
          <a:srcRect l="0" t="0" r="33990" b="49780"/>
          <a:stretch/>
        </p:blipFill>
        <p:spPr>
          <a:xfrm>
            <a:off x="1248840" y="1197720"/>
            <a:ext cx="1883160" cy="969120"/>
          </a:xfrm>
          <a:prstGeom prst="rect">
            <a:avLst/>
          </a:prstGeom>
          <a:ln w="0">
            <a:noFill/>
          </a:ln>
        </p:spPr>
      </p:pic>
      <p:sp>
        <p:nvSpPr>
          <p:cNvPr id="233" name="Rectangle : coins arrondis 13"/>
          <p:cNvSpPr/>
          <p:nvPr/>
        </p:nvSpPr>
        <p:spPr>
          <a:xfrm>
            <a:off x="368280" y="1377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4" name="Rectangle : coins arrondis 14"/>
          <p:cNvSpPr/>
          <p:nvPr/>
        </p:nvSpPr>
        <p:spPr>
          <a:xfrm>
            <a:off x="368280" y="278100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5" name="Rectangle : coins arrondis 15"/>
          <p:cNvSpPr/>
          <p:nvPr/>
        </p:nvSpPr>
        <p:spPr>
          <a:xfrm>
            <a:off x="368280" y="4184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6" name="Rectangle : coins arrondis 16"/>
          <p:cNvSpPr/>
          <p:nvPr/>
        </p:nvSpPr>
        <p:spPr>
          <a:xfrm>
            <a:off x="368280" y="5588640"/>
            <a:ext cx="610920" cy="61092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37" name="ZoneTexte 18"/>
          <p:cNvSpPr/>
          <p:nvPr/>
        </p:nvSpPr>
        <p:spPr>
          <a:xfrm>
            <a:off x="3402000" y="1064520"/>
            <a:ext cx="575028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cherche le nombre de yaourts à la vanille.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38" name="ZoneTexte 19"/>
          <p:cNvSpPr/>
          <p:nvPr/>
        </p:nvSpPr>
        <p:spPr>
          <a:xfrm>
            <a:off x="3314880" y="5400000"/>
            <a:ext cx="586440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c00000"/>
                </a:solidFill>
                <a:latin typeface="Cursive standard"/>
                <a:ea typeface="DejaVu Sans"/>
              </a:rPr>
              <a:t>Il y a 6 yaourts à la vanille.</a:t>
            </a:r>
            <a:endParaRPr b="0" lang="fr-FR" sz="2800" spc="-1" strike="noStrike">
              <a:latin typeface="Arial"/>
            </a:endParaRPr>
          </a:p>
        </p:txBody>
      </p:sp>
      <p:pic>
        <p:nvPicPr>
          <p:cNvPr id="239" name="Image 13" descr=""/>
          <p:cNvPicPr/>
          <p:nvPr/>
        </p:nvPicPr>
        <p:blipFill>
          <a:blip r:embed="rId2"/>
          <a:srcRect l="0" t="683" r="0" b="683"/>
          <a:stretch/>
        </p:blipFill>
        <p:spPr>
          <a:xfrm>
            <a:off x="1248840" y="5409360"/>
            <a:ext cx="1776600" cy="969120"/>
          </a:xfrm>
          <a:prstGeom prst="rect">
            <a:avLst/>
          </a:prstGeom>
          <a:ln w="0">
            <a:noFill/>
          </a:ln>
        </p:spPr>
      </p:pic>
      <p:pic>
        <p:nvPicPr>
          <p:cNvPr id="240" name="Image 14" descr=""/>
          <p:cNvPicPr/>
          <p:nvPr/>
        </p:nvPicPr>
        <p:blipFill>
          <a:blip r:embed="rId3"/>
          <a:srcRect l="20286" t="57748" r="42480" b="-71"/>
          <a:stretch/>
        </p:blipFill>
        <p:spPr>
          <a:xfrm>
            <a:off x="1248840" y="3938760"/>
            <a:ext cx="1790280" cy="1102320"/>
          </a:xfrm>
          <a:prstGeom prst="rect">
            <a:avLst/>
          </a:prstGeom>
          <a:ln w="0">
            <a:noFill/>
          </a:ln>
        </p:spPr>
      </p:pic>
      <p:pic>
        <p:nvPicPr>
          <p:cNvPr id="241" name="Image 24" descr=""/>
          <p:cNvPicPr/>
          <p:nvPr/>
        </p:nvPicPr>
        <p:blipFill>
          <a:blip r:embed="rId4"/>
          <a:srcRect l="0" t="0" r="35587" b="49886"/>
          <a:stretch/>
        </p:blipFill>
        <p:spPr>
          <a:xfrm>
            <a:off x="1248840" y="2601720"/>
            <a:ext cx="1810440" cy="969120"/>
          </a:xfrm>
          <a:prstGeom prst="rect">
            <a:avLst/>
          </a:prstGeom>
          <a:ln w="0">
            <a:noFill/>
          </a:ln>
        </p:spPr>
      </p:pic>
      <p:sp>
        <p:nvSpPr>
          <p:cNvPr id="24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96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3/3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43" name="ZoneTexte 21"/>
          <p:cNvSpPr/>
          <p:nvPr/>
        </p:nvSpPr>
        <p:spPr>
          <a:xfrm>
            <a:off x="3420000" y="2520000"/>
            <a:ext cx="2662560" cy="106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4" name="Rectangle 17"/>
          <p:cNvSpPr/>
          <p:nvPr/>
        </p:nvSpPr>
        <p:spPr>
          <a:xfrm>
            <a:off x="6084360" y="2700360"/>
            <a:ext cx="2878200" cy="3578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12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45" name=""/>
          <p:cNvSpPr/>
          <p:nvPr/>
        </p:nvSpPr>
        <p:spPr>
          <a:xfrm>
            <a:off x="8065080" y="361080"/>
            <a:ext cx="1073160" cy="5331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46" name="ZoneTexte 22"/>
          <p:cNvSpPr/>
          <p:nvPr/>
        </p:nvSpPr>
        <p:spPr>
          <a:xfrm>
            <a:off x="3420000" y="4221720"/>
            <a:ext cx="56325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La moitié de 12 = 6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47" name="Rectangle 18"/>
          <p:cNvSpPr/>
          <p:nvPr/>
        </p:nvSpPr>
        <p:spPr>
          <a:xfrm>
            <a:off x="7524000" y="3060000"/>
            <a:ext cx="1439280" cy="35928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moitié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248" name="Rectangle 19"/>
          <p:cNvSpPr/>
          <p:nvPr/>
        </p:nvSpPr>
        <p:spPr>
          <a:xfrm>
            <a:off x="6084360" y="3060360"/>
            <a:ext cx="1439280" cy="35928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fr-FR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moitié</a:t>
            </a:r>
            <a:endParaRPr b="0" lang="fr-FR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7" dur="indefinite" restart="never" nodeType="tmRoot">
          <p:childTnLst>
            <p:seq>
              <p:cTn id="118" dur="indefinite" nodeType="mainSeq">
                <p:childTnLst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141</TotalTime>
  <Application>LibreOffice/7.4.1.2$Windows_X86_64 LibreOffice_project/3c58a8f3a960df8bc8fd77b461821e42c061c5f0</Application>
  <AppVersion>15.0000</AppVersion>
  <Words>180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2026-07-17T08:32:13Z</dcterms:modified>
  <cp:revision>120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