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7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8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7"/>
          <p:cNvCxnSpPr/>
          <p:nvPr/>
        </p:nvCxnSpPr>
        <p:spPr>
          <a:xfrm flipV="1">
            <a:off x="0" y="0"/>
            <a:ext cx="1440" cy="685944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8" name="ZoneTexte 8"/>
          <p:cNvSpPr/>
          <p:nvPr/>
        </p:nvSpPr>
        <p:spPr>
          <a:xfrm>
            <a:off x="39240" y="346320"/>
            <a:ext cx="84805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888320" y="0"/>
            <a:ext cx="1254960" cy="3232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11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8360" cy="3232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8040" cy="35856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latin typeface="Arial"/>
              </a:rPr>
              <a:t>Cliquez pour éditer le format du texte-titre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1440" cy="685944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05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888320" y="0"/>
            <a:ext cx="1254960" cy="3232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11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8360" cy="3232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8040" cy="35856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latin typeface="Arial"/>
              </a:rPr>
              <a:t>Cliquez pour éditer le format du texte-titre</a:t>
            </a: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Connecteur droit 7"/>
          <p:cNvCxnSpPr/>
          <p:nvPr/>
        </p:nvCxnSpPr>
        <p:spPr>
          <a:xfrm flipV="1">
            <a:off x="0" y="0"/>
            <a:ext cx="1440" cy="685944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87" name="ZoneTexte 8"/>
          <p:cNvSpPr/>
          <p:nvPr/>
        </p:nvSpPr>
        <p:spPr>
          <a:xfrm>
            <a:off x="39240" y="346320"/>
            <a:ext cx="84805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88" name="Rectangle 9"/>
          <p:cNvSpPr/>
          <p:nvPr/>
        </p:nvSpPr>
        <p:spPr>
          <a:xfrm>
            <a:off x="7888320" y="0"/>
            <a:ext cx="1254960" cy="3232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11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89" name="Rectangle 10"/>
          <p:cNvSpPr/>
          <p:nvPr/>
        </p:nvSpPr>
        <p:spPr>
          <a:xfrm>
            <a:off x="39240" y="0"/>
            <a:ext cx="7848360" cy="3232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0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8040" cy="358560"/>
          </a:xfrm>
          <a:prstGeom prst="rect">
            <a:avLst/>
          </a:prstGeom>
          <a:ln w="0">
            <a:noFill/>
          </a:ln>
        </p:spPr>
      </p:pic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latin typeface="Arial"/>
              </a:rPr>
              <a:t>Cliquez pour éditer le format du texte-titre</a:t>
            </a: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image" Target="../media/image5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6.png"/><Relationship Id="rId4" Type="http://schemas.openxmlformats.org/officeDocument/2006/relationships/image" Target="../media/image5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image" Target="../media/image5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6.png"/><Relationship Id="rId4" Type="http://schemas.openxmlformats.org/officeDocument/2006/relationships/image" Target="../media/image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440" cy="540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31" name="Rectangle 5"/>
          <p:cNvSpPr/>
          <p:nvPr/>
        </p:nvSpPr>
        <p:spPr>
          <a:xfrm>
            <a:off x="0" y="317880"/>
            <a:ext cx="9142560" cy="65264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2" name="ZoneTexte 6"/>
          <p:cNvSpPr/>
          <p:nvPr/>
        </p:nvSpPr>
        <p:spPr>
          <a:xfrm>
            <a:off x="987120" y="2340000"/>
            <a:ext cx="7383600" cy="1003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endParaRPr lang="fr-FR" sz="2800" b="0" strike="noStrike" spc="-1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  <a:ea typeface="DejaVu Sans"/>
              </a:rPr>
              <a:t>Je résous un problème additif.</a:t>
            </a:r>
            <a:endParaRPr lang="fr-FR" sz="3200" b="0" strike="noStrike" spc="-1">
              <a:latin typeface="Arial"/>
            </a:endParaRPr>
          </a:p>
        </p:txBody>
      </p:sp>
      <p:pic>
        <p:nvPicPr>
          <p:cNvPr id="133" name="Image 7"/>
          <p:cNvPicPr/>
          <p:nvPr/>
        </p:nvPicPr>
        <p:blipFill>
          <a:blip r:embed="rId2"/>
          <a:stretch/>
        </p:blipFill>
        <p:spPr>
          <a:xfrm>
            <a:off x="3654360" y="558720"/>
            <a:ext cx="1833840" cy="12646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440" cy="7581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lang="fr-FR" sz="3600" b="0" strike="noStrike" spc="-1">
              <a:latin typeface="Arial"/>
            </a:endParaRPr>
          </a:p>
        </p:txBody>
      </p:sp>
      <p:pic>
        <p:nvPicPr>
          <p:cNvPr id="246" name="Image 24"/>
          <p:cNvPicPr/>
          <p:nvPr/>
        </p:nvPicPr>
        <p:blipFill>
          <a:blip r:embed="rId2"/>
          <a:srcRect r="33990" b="49780"/>
          <a:stretch/>
        </p:blipFill>
        <p:spPr>
          <a:xfrm>
            <a:off x="1248840" y="1197720"/>
            <a:ext cx="1884600" cy="970560"/>
          </a:xfrm>
          <a:prstGeom prst="rect">
            <a:avLst/>
          </a:prstGeom>
          <a:ln w="0">
            <a:noFill/>
          </a:ln>
        </p:spPr>
      </p:pic>
      <p:sp>
        <p:nvSpPr>
          <p:cNvPr id="247" name="Rectangle : coins arrondis 25"/>
          <p:cNvSpPr/>
          <p:nvPr/>
        </p:nvSpPr>
        <p:spPr>
          <a:xfrm>
            <a:off x="368280" y="137700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48" name="Rectangle : coins arrondis 26"/>
          <p:cNvSpPr/>
          <p:nvPr/>
        </p:nvSpPr>
        <p:spPr>
          <a:xfrm>
            <a:off x="368280" y="278100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49" name="Rectangle : coins arrondis 27"/>
          <p:cNvSpPr/>
          <p:nvPr/>
        </p:nvSpPr>
        <p:spPr>
          <a:xfrm>
            <a:off x="368280" y="418464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50" name="Rectangle : coins arrondis 28"/>
          <p:cNvSpPr/>
          <p:nvPr/>
        </p:nvSpPr>
        <p:spPr>
          <a:xfrm>
            <a:off x="368280" y="558864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51" name="ZoneTexte 27"/>
          <p:cNvSpPr/>
          <p:nvPr/>
        </p:nvSpPr>
        <p:spPr>
          <a:xfrm>
            <a:off x="3402000" y="1064520"/>
            <a:ext cx="575172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la somme d’argent de la maraichère avant le marché.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52" name="ZoneTexte 28"/>
          <p:cNvSpPr/>
          <p:nvPr/>
        </p:nvSpPr>
        <p:spPr>
          <a:xfrm>
            <a:off x="3287880" y="5760000"/>
            <a:ext cx="5865840" cy="94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Elle avait 51,50€ en arrivant au marché.</a:t>
            </a:r>
            <a:endParaRPr lang="fr-FR" sz="2800" b="0" strike="noStrike" spc="-1">
              <a:latin typeface="Arial"/>
            </a:endParaRPr>
          </a:p>
        </p:txBody>
      </p:sp>
      <p:pic>
        <p:nvPicPr>
          <p:cNvPr id="253" name="Image 25"/>
          <p:cNvPicPr/>
          <p:nvPr/>
        </p:nvPicPr>
        <p:blipFill>
          <a:blip r:embed="rId3"/>
          <a:srcRect t="683" b="683"/>
          <a:stretch/>
        </p:blipFill>
        <p:spPr>
          <a:xfrm>
            <a:off x="1248840" y="5409360"/>
            <a:ext cx="1778040" cy="970560"/>
          </a:xfrm>
          <a:prstGeom prst="rect">
            <a:avLst/>
          </a:prstGeom>
          <a:ln w="0">
            <a:noFill/>
          </a:ln>
        </p:spPr>
      </p:pic>
      <p:pic>
        <p:nvPicPr>
          <p:cNvPr id="254" name="Image 26"/>
          <p:cNvPicPr/>
          <p:nvPr/>
        </p:nvPicPr>
        <p:blipFill>
          <a:blip r:embed="rId4"/>
          <a:srcRect l="20286" t="57748" r="42480" b="-71"/>
          <a:stretch/>
        </p:blipFill>
        <p:spPr>
          <a:xfrm>
            <a:off x="1248840" y="3938760"/>
            <a:ext cx="1791720" cy="1103760"/>
          </a:xfrm>
          <a:prstGeom prst="rect">
            <a:avLst/>
          </a:prstGeom>
          <a:ln w="0">
            <a:noFill/>
          </a:ln>
        </p:spPr>
      </p:pic>
      <p:pic>
        <p:nvPicPr>
          <p:cNvPr id="255" name="Image 27"/>
          <p:cNvPicPr/>
          <p:nvPr/>
        </p:nvPicPr>
        <p:blipFill>
          <a:blip r:embed="rId5"/>
          <a:srcRect r="35587" b="49886"/>
          <a:stretch/>
        </p:blipFill>
        <p:spPr>
          <a:xfrm>
            <a:off x="1248840" y="2601720"/>
            <a:ext cx="1811880" cy="970560"/>
          </a:xfrm>
          <a:prstGeom prst="rect">
            <a:avLst/>
          </a:prstGeom>
          <a:ln w="0">
            <a:noFill/>
          </a:ln>
        </p:spPr>
      </p:pic>
      <p:sp>
        <p:nvSpPr>
          <p:cNvPr id="25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3/3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57" name="ZoneTexte 29"/>
          <p:cNvSpPr/>
          <p:nvPr/>
        </p:nvSpPr>
        <p:spPr>
          <a:xfrm>
            <a:off x="3420000" y="2520000"/>
            <a:ext cx="266400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58" name="Rectangle 17"/>
          <p:cNvSpPr/>
          <p:nvPr/>
        </p:nvSpPr>
        <p:spPr>
          <a:xfrm>
            <a:off x="6084360" y="2700360"/>
            <a:ext cx="2879640" cy="3592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200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59" name="Rectangle : coins arrondis 258"/>
          <p:cNvSpPr/>
          <p:nvPr/>
        </p:nvSpPr>
        <p:spPr>
          <a:xfrm>
            <a:off x="7920000" y="361080"/>
            <a:ext cx="121968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60" name="ZoneTexte 30"/>
          <p:cNvSpPr/>
          <p:nvPr/>
        </p:nvSpPr>
        <p:spPr>
          <a:xfrm>
            <a:off x="3420000" y="4500000"/>
            <a:ext cx="563400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200 – 148,50 = 51,50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61" name="Rectangle 18"/>
          <p:cNvSpPr/>
          <p:nvPr/>
        </p:nvSpPr>
        <p:spPr>
          <a:xfrm>
            <a:off x="6084360" y="3060360"/>
            <a:ext cx="1439640" cy="35964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148,50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62" name="Rectangle 19"/>
          <p:cNvSpPr/>
          <p:nvPr/>
        </p:nvSpPr>
        <p:spPr>
          <a:xfrm>
            <a:off x="7524360" y="3060000"/>
            <a:ext cx="1439640" cy="35964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lang="fr-FR" sz="16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8840" cy="7581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0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35" name="ZoneTexte 2"/>
          <p:cNvSpPr/>
          <p:nvPr/>
        </p:nvSpPr>
        <p:spPr>
          <a:xfrm>
            <a:off x="180000" y="996480"/>
            <a:ext cx="8838000" cy="13694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Calibri"/>
              </a:rPr>
              <a:t>Il y a 100 macarons : 55 aux fruits, le reste au chocolat. </a:t>
            </a:r>
            <a:endParaRPr lang="fr-FR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fr-FR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2800" b="1" strike="noStrike" spc="-1">
                <a:solidFill>
                  <a:srgbClr val="000000"/>
                </a:solidFill>
                <a:latin typeface="Calibri"/>
                <a:ea typeface="Calibri"/>
              </a:rPr>
              <a:t>Combien y a-t-il de macarons au chocolat ?</a:t>
            </a: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endParaRPr lang="fr-FR" sz="2800" b="0" strike="noStrike" spc="-1">
              <a:latin typeface="Arial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1/3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37" name="ZoneTexte 1"/>
          <p:cNvSpPr/>
          <p:nvPr/>
        </p:nvSpPr>
        <p:spPr>
          <a:xfrm>
            <a:off x="207720" y="4136400"/>
            <a:ext cx="8727480" cy="13835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Il y a 1 000 clous : 550 noirs, le reste gris. </a:t>
            </a:r>
            <a:endParaRPr lang="fr-FR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fr-FR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2800" b="1" strike="noStrike" spc="-1" dirty="0">
                <a:solidFill>
                  <a:srgbClr val="000000"/>
                </a:solidFill>
                <a:latin typeface="Calibri"/>
                <a:ea typeface="Calibri"/>
              </a:rPr>
              <a:t>Combien y a-t-il de clous gris ?</a:t>
            </a:r>
            <a:endParaRPr lang="fr-FR" sz="2800" b="0" strike="noStrike" spc="-1" dirty="0">
              <a:latin typeface="Arial"/>
            </a:endParaRPr>
          </a:p>
        </p:txBody>
      </p:sp>
      <p:sp>
        <p:nvSpPr>
          <p:cNvPr id="138" name="Rectangle : coins arrondis 137"/>
          <p:cNvSpPr/>
          <p:nvPr/>
        </p:nvSpPr>
        <p:spPr>
          <a:xfrm>
            <a:off x="8064720" y="36072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39" name="Rectangle : coins arrondis 138"/>
          <p:cNvSpPr/>
          <p:nvPr/>
        </p:nvSpPr>
        <p:spPr>
          <a:xfrm>
            <a:off x="7884720" y="360072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40" name="Connecteur droit 139"/>
          <p:cNvSpPr/>
          <p:nvPr/>
        </p:nvSpPr>
        <p:spPr>
          <a:xfrm flipH="1">
            <a:off x="0" y="34214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440" cy="7581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lang="fr-FR" sz="3600" b="0" strike="noStrike" spc="-1">
              <a:latin typeface="Arial"/>
            </a:endParaRPr>
          </a:p>
        </p:txBody>
      </p:sp>
      <p:pic>
        <p:nvPicPr>
          <p:cNvPr id="142" name="Image 2"/>
          <p:cNvPicPr/>
          <p:nvPr/>
        </p:nvPicPr>
        <p:blipFill>
          <a:blip r:embed="rId2"/>
          <a:srcRect r="33990" b="49780"/>
          <a:stretch/>
        </p:blipFill>
        <p:spPr>
          <a:xfrm>
            <a:off x="1248840" y="1197720"/>
            <a:ext cx="1884600" cy="970560"/>
          </a:xfrm>
          <a:prstGeom prst="rect">
            <a:avLst/>
          </a:prstGeom>
          <a:ln w="0">
            <a:noFill/>
          </a:ln>
        </p:spPr>
      </p:pic>
      <p:sp>
        <p:nvSpPr>
          <p:cNvPr id="143" name="Rectangle : coins arrondis 5"/>
          <p:cNvSpPr/>
          <p:nvPr/>
        </p:nvSpPr>
        <p:spPr>
          <a:xfrm>
            <a:off x="368280" y="137700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44" name="Rectangle : coins arrondis 6"/>
          <p:cNvSpPr/>
          <p:nvPr/>
        </p:nvSpPr>
        <p:spPr>
          <a:xfrm>
            <a:off x="368280" y="278100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45" name="Rectangle : coins arrondis 8"/>
          <p:cNvSpPr/>
          <p:nvPr/>
        </p:nvSpPr>
        <p:spPr>
          <a:xfrm>
            <a:off x="368280" y="418464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46" name="Rectangle : coins arrondis 10"/>
          <p:cNvSpPr/>
          <p:nvPr/>
        </p:nvSpPr>
        <p:spPr>
          <a:xfrm>
            <a:off x="368280" y="558864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47" name="ZoneTexte 11"/>
          <p:cNvSpPr/>
          <p:nvPr/>
        </p:nvSpPr>
        <p:spPr>
          <a:xfrm>
            <a:off x="3402000" y="1064520"/>
            <a:ext cx="575172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le nombre de macarons au chocolat.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48" name="ZoneTexte 17"/>
          <p:cNvSpPr/>
          <p:nvPr/>
        </p:nvSpPr>
        <p:spPr>
          <a:xfrm>
            <a:off x="3287880" y="5760000"/>
            <a:ext cx="586584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Il y a 45 macarons au chocolat.</a:t>
            </a:r>
            <a:endParaRPr lang="fr-FR" sz="2800" b="0" strike="noStrike" spc="-1">
              <a:latin typeface="Arial"/>
            </a:endParaRPr>
          </a:p>
        </p:txBody>
      </p:sp>
      <p:pic>
        <p:nvPicPr>
          <p:cNvPr id="149" name="Image 7"/>
          <p:cNvPicPr/>
          <p:nvPr/>
        </p:nvPicPr>
        <p:blipFill>
          <a:blip r:embed="rId3"/>
          <a:srcRect t="683" b="683"/>
          <a:stretch/>
        </p:blipFill>
        <p:spPr>
          <a:xfrm>
            <a:off x="1248840" y="5409360"/>
            <a:ext cx="1778040" cy="970560"/>
          </a:xfrm>
          <a:prstGeom prst="rect">
            <a:avLst/>
          </a:prstGeom>
          <a:ln w="0">
            <a:noFill/>
          </a:ln>
        </p:spPr>
      </p:pic>
      <p:pic>
        <p:nvPicPr>
          <p:cNvPr id="150" name="Image 19"/>
          <p:cNvPicPr/>
          <p:nvPr/>
        </p:nvPicPr>
        <p:blipFill>
          <a:blip r:embed="rId4"/>
          <a:srcRect l="20286" t="57748" r="42480" b="-71"/>
          <a:stretch/>
        </p:blipFill>
        <p:spPr>
          <a:xfrm>
            <a:off x="1248840" y="3938760"/>
            <a:ext cx="1791720" cy="1103760"/>
          </a:xfrm>
          <a:prstGeom prst="rect">
            <a:avLst/>
          </a:prstGeom>
          <a:ln w="0">
            <a:noFill/>
          </a:ln>
        </p:spPr>
      </p:pic>
      <p:pic>
        <p:nvPicPr>
          <p:cNvPr id="151" name="Image 9"/>
          <p:cNvPicPr/>
          <p:nvPr/>
        </p:nvPicPr>
        <p:blipFill>
          <a:blip r:embed="rId5"/>
          <a:srcRect r="35587" b="49886"/>
          <a:stretch/>
        </p:blipFill>
        <p:spPr>
          <a:xfrm>
            <a:off x="1248840" y="2601720"/>
            <a:ext cx="1811880" cy="970560"/>
          </a:xfrm>
          <a:prstGeom prst="rect">
            <a:avLst/>
          </a:prstGeom>
          <a:ln w="0">
            <a:noFill/>
          </a:ln>
        </p:spPr>
      </p:pic>
      <p:sp>
        <p:nvSpPr>
          <p:cNvPr id="15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1/3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53" name="ZoneTexte 14"/>
          <p:cNvSpPr/>
          <p:nvPr/>
        </p:nvSpPr>
        <p:spPr>
          <a:xfrm>
            <a:off x="3420000" y="2520000"/>
            <a:ext cx="266400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54" name="Rectangle 3"/>
          <p:cNvSpPr/>
          <p:nvPr/>
        </p:nvSpPr>
        <p:spPr>
          <a:xfrm>
            <a:off x="6084360" y="2700360"/>
            <a:ext cx="2879640" cy="3592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100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155" name="Rectangle : coins arrondis 154"/>
          <p:cNvSpPr/>
          <p:nvPr/>
        </p:nvSpPr>
        <p:spPr>
          <a:xfrm>
            <a:off x="8065080" y="36108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56" name="ZoneTexte 9"/>
          <p:cNvSpPr/>
          <p:nvPr/>
        </p:nvSpPr>
        <p:spPr>
          <a:xfrm>
            <a:off x="3420000" y="4500000"/>
            <a:ext cx="563400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100 - 55 = 45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57" name="Rectangle 1"/>
          <p:cNvSpPr/>
          <p:nvPr/>
        </p:nvSpPr>
        <p:spPr>
          <a:xfrm>
            <a:off x="6084360" y="3060360"/>
            <a:ext cx="1439640" cy="35964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55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158" name="Rectangle 2"/>
          <p:cNvSpPr/>
          <p:nvPr/>
        </p:nvSpPr>
        <p:spPr>
          <a:xfrm>
            <a:off x="7524360" y="3060000"/>
            <a:ext cx="1439640" cy="35964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lang="fr-FR" sz="16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440" cy="7581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lang="fr-FR" sz="3600" b="0" strike="noStrike" spc="-1">
              <a:latin typeface="Arial"/>
            </a:endParaRPr>
          </a:p>
        </p:txBody>
      </p:sp>
      <p:pic>
        <p:nvPicPr>
          <p:cNvPr id="160" name="Image 16"/>
          <p:cNvPicPr/>
          <p:nvPr/>
        </p:nvPicPr>
        <p:blipFill>
          <a:blip r:embed="rId2"/>
          <a:srcRect r="33990" b="49780"/>
          <a:stretch/>
        </p:blipFill>
        <p:spPr>
          <a:xfrm>
            <a:off x="1248840" y="1197720"/>
            <a:ext cx="1884600" cy="970560"/>
          </a:xfrm>
          <a:prstGeom prst="rect">
            <a:avLst/>
          </a:prstGeom>
          <a:ln w="0">
            <a:noFill/>
          </a:ln>
        </p:spPr>
      </p:pic>
      <p:sp>
        <p:nvSpPr>
          <p:cNvPr id="161" name="Rectangle : coins arrondis 17"/>
          <p:cNvSpPr/>
          <p:nvPr/>
        </p:nvSpPr>
        <p:spPr>
          <a:xfrm>
            <a:off x="368280" y="137700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62" name="Rectangle : coins arrondis 18"/>
          <p:cNvSpPr/>
          <p:nvPr/>
        </p:nvSpPr>
        <p:spPr>
          <a:xfrm>
            <a:off x="368280" y="278100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63" name="Rectangle : coins arrondis 19"/>
          <p:cNvSpPr/>
          <p:nvPr/>
        </p:nvSpPr>
        <p:spPr>
          <a:xfrm>
            <a:off x="368280" y="418464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64" name="Rectangle : coins arrondis 20"/>
          <p:cNvSpPr/>
          <p:nvPr/>
        </p:nvSpPr>
        <p:spPr>
          <a:xfrm>
            <a:off x="368280" y="558864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65" name="ZoneTexte 8"/>
          <p:cNvSpPr/>
          <p:nvPr/>
        </p:nvSpPr>
        <p:spPr>
          <a:xfrm>
            <a:off x="3402000" y="1064520"/>
            <a:ext cx="575172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le nombre de clous gris.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66" name="ZoneTexte 13"/>
          <p:cNvSpPr/>
          <p:nvPr/>
        </p:nvSpPr>
        <p:spPr>
          <a:xfrm>
            <a:off x="3287880" y="5760000"/>
            <a:ext cx="586584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Il y a 450 clous gris.</a:t>
            </a:r>
            <a:endParaRPr lang="fr-FR" sz="2800" b="0" strike="noStrike" spc="-1">
              <a:latin typeface="Arial"/>
            </a:endParaRPr>
          </a:p>
        </p:txBody>
      </p:sp>
      <p:pic>
        <p:nvPicPr>
          <p:cNvPr id="167" name="Image 17"/>
          <p:cNvPicPr/>
          <p:nvPr/>
        </p:nvPicPr>
        <p:blipFill>
          <a:blip r:embed="rId3"/>
          <a:srcRect t="683" b="683"/>
          <a:stretch/>
        </p:blipFill>
        <p:spPr>
          <a:xfrm>
            <a:off x="1248840" y="5409360"/>
            <a:ext cx="1778040" cy="970560"/>
          </a:xfrm>
          <a:prstGeom prst="rect">
            <a:avLst/>
          </a:prstGeom>
          <a:ln w="0">
            <a:noFill/>
          </a:ln>
        </p:spPr>
      </p:pic>
      <p:pic>
        <p:nvPicPr>
          <p:cNvPr id="168" name="Image 18"/>
          <p:cNvPicPr/>
          <p:nvPr/>
        </p:nvPicPr>
        <p:blipFill>
          <a:blip r:embed="rId4"/>
          <a:srcRect l="20286" t="57748" r="42480" b="-71"/>
          <a:stretch/>
        </p:blipFill>
        <p:spPr>
          <a:xfrm>
            <a:off x="1248840" y="3938760"/>
            <a:ext cx="1791720" cy="1103760"/>
          </a:xfrm>
          <a:prstGeom prst="rect">
            <a:avLst/>
          </a:prstGeom>
          <a:ln w="0">
            <a:noFill/>
          </a:ln>
        </p:spPr>
      </p:pic>
      <p:pic>
        <p:nvPicPr>
          <p:cNvPr id="169" name="Image 20"/>
          <p:cNvPicPr/>
          <p:nvPr/>
        </p:nvPicPr>
        <p:blipFill>
          <a:blip r:embed="rId5"/>
          <a:srcRect r="35587" b="49886"/>
          <a:stretch/>
        </p:blipFill>
        <p:spPr>
          <a:xfrm>
            <a:off x="1248840" y="2601720"/>
            <a:ext cx="1811880" cy="970560"/>
          </a:xfrm>
          <a:prstGeom prst="rect">
            <a:avLst/>
          </a:prstGeom>
          <a:ln w="0">
            <a:noFill/>
          </a:ln>
        </p:spPr>
      </p:pic>
      <p:sp>
        <p:nvSpPr>
          <p:cNvPr id="17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1/3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71" name="ZoneTexte 20"/>
          <p:cNvSpPr/>
          <p:nvPr/>
        </p:nvSpPr>
        <p:spPr>
          <a:xfrm>
            <a:off x="3420000" y="2520000"/>
            <a:ext cx="266400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72" name="Rectangle 7"/>
          <p:cNvSpPr/>
          <p:nvPr/>
        </p:nvSpPr>
        <p:spPr>
          <a:xfrm>
            <a:off x="6084360" y="2700360"/>
            <a:ext cx="2879640" cy="3592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1 000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173" name="Rectangle : coins arrondis 172"/>
          <p:cNvSpPr/>
          <p:nvPr/>
        </p:nvSpPr>
        <p:spPr>
          <a:xfrm>
            <a:off x="7920000" y="361080"/>
            <a:ext cx="121968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74" name="ZoneTexte 42"/>
          <p:cNvSpPr/>
          <p:nvPr/>
        </p:nvSpPr>
        <p:spPr>
          <a:xfrm>
            <a:off x="3420000" y="4500000"/>
            <a:ext cx="563400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1 000 - 550 = 450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75" name="Rectangle 8"/>
          <p:cNvSpPr/>
          <p:nvPr/>
        </p:nvSpPr>
        <p:spPr>
          <a:xfrm>
            <a:off x="6084360" y="3060360"/>
            <a:ext cx="1439640" cy="35964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550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176" name="Rectangle 12"/>
          <p:cNvSpPr/>
          <p:nvPr/>
        </p:nvSpPr>
        <p:spPr>
          <a:xfrm>
            <a:off x="7524360" y="3060000"/>
            <a:ext cx="1439640" cy="35964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lang="fr-FR" sz="16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8840" cy="7581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0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78" name="ZoneTexte 5"/>
          <p:cNvSpPr/>
          <p:nvPr/>
        </p:nvSpPr>
        <p:spPr>
          <a:xfrm>
            <a:off x="180000" y="996480"/>
            <a:ext cx="8838000" cy="1369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Calibri"/>
              </a:rPr>
              <a:t>- J’ai donné un billet de 100€ au vendeur pour payer un jeu vidéo à 59€. </a:t>
            </a:r>
            <a:endParaRPr lang="fr-FR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2800" b="1" strike="noStrike" spc="-1">
                <a:solidFill>
                  <a:srgbClr val="000000"/>
                </a:solidFill>
                <a:latin typeface="Calibri"/>
                <a:ea typeface="Calibri"/>
              </a:rPr>
              <a:t>Combien de monnaie doit-il me rendre ? </a:t>
            </a:r>
            <a:endParaRPr lang="fr-FR" sz="2800" b="0" strike="noStrike" spc="-1">
              <a:latin typeface="Arial"/>
            </a:endParaRPr>
          </a:p>
        </p:txBody>
      </p:sp>
      <p:sp>
        <p:nvSpPr>
          <p:cNvPr id="17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2/3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80" name="ZoneTexte 7"/>
          <p:cNvSpPr/>
          <p:nvPr/>
        </p:nvSpPr>
        <p:spPr>
          <a:xfrm>
            <a:off x="207720" y="4136400"/>
            <a:ext cx="8727480" cy="13690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Calibri"/>
              </a:rPr>
              <a:t>J’ai donné un billet de 100€ au vendeur pour payer un jeu vidéo à 59,90€.</a:t>
            </a:r>
            <a:endParaRPr lang="fr-FR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2800" b="1" strike="noStrike" spc="-1">
                <a:solidFill>
                  <a:srgbClr val="000000"/>
                </a:solidFill>
                <a:latin typeface="Calibri"/>
                <a:ea typeface="Calibri"/>
              </a:rPr>
              <a:t>Combien de monnaie doit-il me rendre ? </a:t>
            </a:r>
            <a:endParaRPr lang="fr-FR" sz="2800" b="0" strike="noStrike" spc="-1">
              <a:latin typeface="Arial"/>
            </a:endParaRPr>
          </a:p>
        </p:txBody>
      </p:sp>
      <p:sp>
        <p:nvSpPr>
          <p:cNvPr id="181" name="Rectangle : coins arrondis 180"/>
          <p:cNvSpPr/>
          <p:nvPr/>
        </p:nvSpPr>
        <p:spPr>
          <a:xfrm>
            <a:off x="8064720" y="36072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82" name="Rectangle : coins arrondis 181"/>
          <p:cNvSpPr/>
          <p:nvPr/>
        </p:nvSpPr>
        <p:spPr>
          <a:xfrm>
            <a:off x="7884720" y="360072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83" name="Connecteur droit 182"/>
          <p:cNvSpPr/>
          <p:nvPr/>
        </p:nvSpPr>
        <p:spPr>
          <a:xfrm flipH="1">
            <a:off x="0" y="34214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440" cy="7581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lang="fr-FR" sz="3600" b="0" strike="noStrike" spc="-1">
              <a:latin typeface="Arial"/>
            </a:endParaRPr>
          </a:p>
        </p:txBody>
      </p:sp>
      <p:pic>
        <p:nvPicPr>
          <p:cNvPr id="185" name="Image 6"/>
          <p:cNvPicPr/>
          <p:nvPr/>
        </p:nvPicPr>
        <p:blipFill>
          <a:blip r:embed="rId2"/>
          <a:srcRect r="33990" b="49780"/>
          <a:stretch/>
        </p:blipFill>
        <p:spPr>
          <a:xfrm>
            <a:off x="1248840" y="1197720"/>
            <a:ext cx="1884600" cy="970560"/>
          </a:xfrm>
          <a:prstGeom prst="rect">
            <a:avLst/>
          </a:prstGeom>
          <a:ln w="0">
            <a:noFill/>
          </a:ln>
        </p:spPr>
      </p:pic>
      <p:sp>
        <p:nvSpPr>
          <p:cNvPr id="186" name="Rectangle : coins arrondis 7"/>
          <p:cNvSpPr/>
          <p:nvPr/>
        </p:nvSpPr>
        <p:spPr>
          <a:xfrm>
            <a:off x="368280" y="137700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87" name="Rectangle : coins arrondis 9"/>
          <p:cNvSpPr/>
          <p:nvPr/>
        </p:nvSpPr>
        <p:spPr>
          <a:xfrm>
            <a:off x="368280" y="278100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88" name="Rectangle : coins arrondis 11"/>
          <p:cNvSpPr/>
          <p:nvPr/>
        </p:nvSpPr>
        <p:spPr>
          <a:xfrm>
            <a:off x="368280" y="418464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89" name="Rectangle : coins arrondis 12"/>
          <p:cNvSpPr/>
          <p:nvPr/>
        </p:nvSpPr>
        <p:spPr>
          <a:xfrm>
            <a:off x="368280" y="558864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90" name="ZoneTexte 10"/>
          <p:cNvSpPr/>
          <p:nvPr/>
        </p:nvSpPr>
        <p:spPr>
          <a:xfrm>
            <a:off x="3402000" y="1064520"/>
            <a:ext cx="575172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la montant que le vendeur va me rendre.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91" name="ZoneTexte 12"/>
          <p:cNvSpPr/>
          <p:nvPr/>
        </p:nvSpPr>
        <p:spPr>
          <a:xfrm>
            <a:off x="3287880" y="5760000"/>
            <a:ext cx="586584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Il va me rendre 41 €.</a:t>
            </a:r>
            <a:endParaRPr lang="fr-FR" sz="2800" b="0" strike="noStrike" spc="-1">
              <a:latin typeface="Arial"/>
            </a:endParaRPr>
          </a:p>
        </p:txBody>
      </p:sp>
      <p:pic>
        <p:nvPicPr>
          <p:cNvPr id="192" name="Image 8"/>
          <p:cNvPicPr/>
          <p:nvPr/>
        </p:nvPicPr>
        <p:blipFill>
          <a:blip r:embed="rId3"/>
          <a:srcRect t="683" b="683"/>
          <a:stretch/>
        </p:blipFill>
        <p:spPr>
          <a:xfrm>
            <a:off x="1248840" y="5409360"/>
            <a:ext cx="1778040" cy="970560"/>
          </a:xfrm>
          <a:prstGeom prst="rect">
            <a:avLst/>
          </a:prstGeom>
          <a:ln w="0">
            <a:noFill/>
          </a:ln>
        </p:spPr>
      </p:pic>
      <p:pic>
        <p:nvPicPr>
          <p:cNvPr id="193" name="Image 10"/>
          <p:cNvPicPr/>
          <p:nvPr/>
        </p:nvPicPr>
        <p:blipFill>
          <a:blip r:embed="rId4"/>
          <a:srcRect l="20286" t="57748" r="42480" b="-71"/>
          <a:stretch/>
        </p:blipFill>
        <p:spPr>
          <a:xfrm>
            <a:off x="1248840" y="3938760"/>
            <a:ext cx="1791720" cy="1103760"/>
          </a:xfrm>
          <a:prstGeom prst="rect">
            <a:avLst/>
          </a:prstGeom>
          <a:ln w="0">
            <a:noFill/>
          </a:ln>
        </p:spPr>
      </p:pic>
      <p:pic>
        <p:nvPicPr>
          <p:cNvPr id="194" name="Image 11"/>
          <p:cNvPicPr/>
          <p:nvPr/>
        </p:nvPicPr>
        <p:blipFill>
          <a:blip r:embed="rId5"/>
          <a:srcRect r="35587" b="49886"/>
          <a:stretch/>
        </p:blipFill>
        <p:spPr>
          <a:xfrm>
            <a:off x="1248840" y="2601720"/>
            <a:ext cx="1811880" cy="970560"/>
          </a:xfrm>
          <a:prstGeom prst="rect">
            <a:avLst/>
          </a:prstGeom>
          <a:ln w="0">
            <a:noFill/>
          </a:ln>
        </p:spPr>
      </p:pic>
      <p:sp>
        <p:nvSpPr>
          <p:cNvPr id="19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2/3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96" name="ZoneTexte 15"/>
          <p:cNvSpPr/>
          <p:nvPr/>
        </p:nvSpPr>
        <p:spPr>
          <a:xfrm>
            <a:off x="3420000" y="2520000"/>
            <a:ext cx="266400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97" name="Rectangle 9"/>
          <p:cNvSpPr/>
          <p:nvPr/>
        </p:nvSpPr>
        <p:spPr>
          <a:xfrm>
            <a:off x="6084360" y="2700360"/>
            <a:ext cx="2879640" cy="3592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100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198" name="Rectangle : coins arrondis 197"/>
          <p:cNvSpPr/>
          <p:nvPr/>
        </p:nvSpPr>
        <p:spPr>
          <a:xfrm>
            <a:off x="8065080" y="36108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99" name="ZoneTexte 16"/>
          <p:cNvSpPr/>
          <p:nvPr/>
        </p:nvSpPr>
        <p:spPr>
          <a:xfrm>
            <a:off x="3420000" y="4500000"/>
            <a:ext cx="563400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100 - 59 = 41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00" name="Rectangle 10"/>
          <p:cNvSpPr/>
          <p:nvPr/>
        </p:nvSpPr>
        <p:spPr>
          <a:xfrm>
            <a:off x="6084360" y="3060360"/>
            <a:ext cx="1439640" cy="35964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59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01" name="Rectangle 11"/>
          <p:cNvSpPr/>
          <p:nvPr/>
        </p:nvSpPr>
        <p:spPr>
          <a:xfrm>
            <a:off x="7524360" y="3060000"/>
            <a:ext cx="1439640" cy="35964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lang="fr-FR" sz="16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440" cy="7581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lang="fr-FR" sz="3600" b="0" strike="noStrike" spc="-1">
              <a:latin typeface="Arial"/>
            </a:endParaRPr>
          </a:p>
        </p:txBody>
      </p:sp>
      <p:pic>
        <p:nvPicPr>
          <p:cNvPr id="203" name="Image 5"/>
          <p:cNvPicPr/>
          <p:nvPr/>
        </p:nvPicPr>
        <p:blipFill>
          <a:blip r:embed="rId2"/>
          <a:srcRect r="33990" b="49780"/>
          <a:stretch/>
        </p:blipFill>
        <p:spPr>
          <a:xfrm>
            <a:off x="1248840" y="1197720"/>
            <a:ext cx="1884600" cy="970560"/>
          </a:xfrm>
          <a:prstGeom prst="rect">
            <a:avLst/>
          </a:prstGeom>
          <a:ln w="0">
            <a:noFill/>
          </a:ln>
        </p:spPr>
      </p:pic>
      <p:sp>
        <p:nvSpPr>
          <p:cNvPr id="204" name="Rectangle : coins arrondis 13"/>
          <p:cNvSpPr/>
          <p:nvPr/>
        </p:nvSpPr>
        <p:spPr>
          <a:xfrm>
            <a:off x="368280" y="137700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05" name="Rectangle : coins arrondis 14"/>
          <p:cNvSpPr/>
          <p:nvPr/>
        </p:nvSpPr>
        <p:spPr>
          <a:xfrm>
            <a:off x="368280" y="278100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06" name="Rectangle : coins arrondis 15"/>
          <p:cNvSpPr/>
          <p:nvPr/>
        </p:nvSpPr>
        <p:spPr>
          <a:xfrm>
            <a:off x="368280" y="418464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07" name="Rectangle : coins arrondis 16"/>
          <p:cNvSpPr/>
          <p:nvPr/>
        </p:nvSpPr>
        <p:spPr>
          <a:xfrm>
            <a:off x="368280" y="558864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08" name="ZoneTexte 18"/>
          <p:cNvSpPr/>
          <p:nvPr/>
        </p:nvSpPr>
        <p:spPr>
          <a:xfrm>
            <a:off x="3402000" y="1064520"/>
            <a:ext cx="575172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la montant que le vendeur va me rendre.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09" name="ZoneTexte 19"/>
          <p:cNvSpPr/>
          <p:nvPr/>
        </p:nvSpPr>
        <p:spPr>
          <a:xfrm>
            <a:off x="3287880" y="5760000"/>
            <a:ext cx="586584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Il doit me rendre 40,10 €.</a:t>
            </a:r>
            <a:endParaRPr lang="fr-FR" sz="2800" b="0" strike="noStrike" spc="-1">
              <a:latin typeface="Arial"/>
            </a:endParaRPr>
          </a:p>
        </p:txBody>
      </p:sp>
      <p:pic>
        <p:nvPicPr>
          <p:cNvPr id="210" name="Image 12"/>
          <p:cNvPicPr/>
          <p:nvPr/>
        </p:nvPicPr>
        <p:blipFill>
          <a:blip r:embed="rId3"/>
          <a:srcRect t="683" b="683"/>
          <a:stretch/>
        </p:blipFill>
        <p:spPr>
          <a:xfrm>
            <a:off x="1248840" y="5409360"/>
            <a:ext cx="1778040" cy="970560"/>
          </a:xfrm>
          <a:prstGeom prst="rect">
            <a:avLst/>
          </a:prstGeom>
          <a:ln w="0">
            <a:noFill/>
          </a:ln>
        </p:spPr>
      </p:pic>
      <p:pic>
        <p:nvPicPr>
          <p:cNvPr id="211" name="Image 13"/>
          <p:cNvPicPr/>
          <p:nvPr/>
        </p:nvPicPr>
        <p:blipFill>
          <a:blip r:embed="rId4"/>
          <a:srcRect l="20286" t="57748" r="42480" b="-71"/>
          <a:stretch/>
        </p:blipFill>
        <p:spPr>
          <a:xfrm>
            <a:off x="1248840" y="3938760"/>
            <a:ext cx="1791720" cy="1103760"/>
          </a:xfrm>
          <a:prstGeom prst="rect">
            <a:avLst/>
          </a:prstGeom>
          <a:ln w="0">
            <a:noFill/>
          </a:ln>
        </p:spPr>
      </p:pic>
      <p:pic>
        <p:nvPicPr>
          <p:cNvPr id="212" name="Image 14"/>
          <p:cNvPicPr/>
          <p:nvPr/>
        </p:nvPicPr>
        <p:blipFill>
          <a:blip r:embed="rId5"/>
          <a:srcRect r="35587" b="49886"/>
          <a:stretch/>
        </p:blipFill>
        <p:spPr>
          <a:xfrm>
            <a:off x="1248840" y="2601720"/>
            <a:ext cx="1811880" cy="970560"/>
          </a:xfrm>
          <a:prstGeom prst="rect">
            <a:avLst/>
          </a:prstGeom>
          <a:ln w="0">
            <a:noFill/>
          </a:ln>
        </p:spPr>
      </p:pic>
      <p:sp>
        <p:nvSpPr>
          <p:cNvPr id="21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2/3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14" name="ZoneTexte 21"/>
          <p:cNvSpPr/>
          <p:nvPr/>
        </p:nvSpPr>
        <p:spPr>
          <a:xfrm>
            <a:off x="3420000" y="2520000"/>
            <a:ext cx="266400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15" name="Rectangle 4"/>
          <p:cNvSpPr/>
          <p:nvPr/>
        </p:nvSpPr>
        <p:spPr>
          <a:xfrm>
            <a:off x="6084360" y="2700360"/>
            <a:ext cx="2879640" cy="3592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100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16" name="Rectangle : coins arrondis 215"/>
          <p:cNvSpPr/>
          <p:nvPr/>
        </p:nvSpPr>
        <p:spPr>
          <a:xfrm>
            <a:off x="7920000" y="361080"/>
            <a:ext cx="121968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17" name="ZoneTexte 22"/>
          <p:cNvSpPr/>
          <p:nvPr/>
        </p:nvSpPr>
        <p:spPr>
          <a:xfrm>
            <a:off x="3420000" y="4500000"/>
            <a:ext cx="563400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100 – 59,90 = 40,10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18" name="Rectangle 6"/>
          <p:cNvSpPr/>
          <p:nvPr/>
        </p:nvSpPr>
        <p:spPr>
          <a:xfrm>
            <a:off x="6084360" y="3060360"/>
            <a:ext cx="1439640" cy="35964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59,90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19" name="Rectangle 13"/>
          <p:cNvSpPr/>
          <p:nvPr/>
        </p:nvSpPr>
        <p:spPr>
          <a:xfrm>
            <a:off x="7524360" y="3060000"/>
            <a:ext cx="1439640" cy="35964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lang="fr-FR" sz="16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8840" cy="7581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0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21" name="ZoneTexte 3"/>
          <p:cNvSpPr/>
          <p:nvPr/>
        </p:nvSpPr>
        <p:spPr>
          <a:xfrm>
            <a:off x="180000" y="996480"/>
            <a:ext cx="8838000" cy="1794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Calibri"/>
              </a:rPr>
              <a:t>La maraichère a vendu 52 kilos de fruits pendant le marché. Elle repart avec 26 kilos de fruits.</a:t>
            </a:r>
            <a:endParaRPr lang="fr-FR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fr-FR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2800" b="1" strike="noStrike" spc="-1">
                <a:solidFill>
                  <a:srgbClr val="000000"/>
                </a:solidFill>
                <a:latin typeface="Calibri"/>
                <a:ea typeface="Calibri"/>
              </a:rPr>
              <a:t>Quelle quantité de fruits avait-elle en arrivant au marché ? </a:t>
            </a:r>
            <a:endParaRPr lang="fr-FR" sz="2800" b="0" strike="noStrike" spc="-1">
              <a:latin typeface="Arial"/>
            </a:endParaRPr>
          </a:p>
        </p:txBody>
      </p:sp>
      <p:sp>
        <p:nvSpPr>
          <p:cNvPr id="22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3/3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23" name="ZoneTexte 4"/>
          <p:cNvSpPr/>
          <p:nvPr/>
        </p:nvSpPr>
        <p:spPr>
          <a:xfrm>
            <a:off x="207720" y="4136400"/>
            <a:ext cx="8727480" cy="1794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Calibri"/>
              </a:rPr>
              <a:t>La maraichère a gagné 148,50 € pendant le marché. Elle repart avec 200€.</a:t>
            </a:r>
            <a:endParaRPr lang="fr-FR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fr-FR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2800" b="1" strike="noStrike" spc="-1">
                <a:solidFill>
                  <a:srgbClr val="000000"/>
                </a:solidFill>
                <a:latin typeface="Calibri"/>
                <a:ea typeface="Calibri"/>
              </a:rPr>
              <a:t>Quelle somme d’argent avait-elle en arrivant au marché ? </a:t>
            </a:r>
            <a:endParaRPr lang="fr-FR" sz="2800" b="0" strike="noStrike" spc="-1">
              <a:latin typeface="Arial"/>
            </a:endParaRPr>
          </a:p>
        </p:txBody>
      </p:sp>
      <p:sp>
        <p:nvSpPr>
          <p:cNvPr id="224" name="Rectangle : coins arrondis 223"/>
          <p:cNvSpPr/>
          <p:nvPr/>
        </p:nvSpPr>
        <p:spPr>
          <a:xfrm>
            <a:off x="8064720" y="36072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25" name="Rectangle : coins arrondis 224"/>
          <p:cNvSpPr/>
          <p:nvPr/>
        </p:nvSpPr>
        <p:spPr>
          <a:xfrm>
            <a:off x="7884720" y="3600720"/>
            <a:ext cx="125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26" name="Connecteur droit 225"/>
          <p:cNvSpPr/>
          <p:nvPr/>
        </p:nvSpPr>
        <p:spPr>
          <a:xfrm flipH="1">
            <a:off x="0" y="34214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440" cy="7581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lang="fr-FR" sz="3600" b="0" strike="noStrike" spc="-1">
              <a:latin typeface="Arial"/>
            </a:endParaRPr>
          </a:p>
        </p:txBody>
      </p:sp>
      <p:pic>
        <p:nvPicPr>
          <p:cNvPr id="228" name="Image 15"/>
          <p:cNvPicPr/>
          <p:nvPr/>
        </p:nvPicPr>
        <p:blipFill>
          <a:blip r:embed="rId2"/>
          <a:srcRect r="33990" b="49780"/>
          <a:stretch/>
        </p:blipFill>
        <p:spPr>
          <a:xfrm>
            <a:off x="1248840" y="1197720"/>
            <a:ext cx="1884600" cy="970560"/>
          </a:xfrm>
          <a:prstGeom prst="rect">
            <a:avLst/>
          </a:prstGeom>
          <a:ln w="0">
            <a:noFill/>
          </a:ln>
        </p:spPr>
      </p:pic>
      <p:sp>
        <p:nvSpPr>
          <p:cNvPr id="229" name="Rectangle : coins arrondis 21"/>
          <p:cNvSpPr/>
          <p:nvPr/>
        </p:nvSpPr>
        <p:spPr>
          <a:xfrm>
            <a:off x="368280" y="137700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30" name="Rectangle : coins arrondis 22"/>
          <p:cNvSpPr/>
          <p:nvPr/>
        </p:nvSpPr>
        <p:spPr>
          <a:xfrm>
            <a:off x="368280" y="278100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31" name="Rectangle : coins arrondis 23"/>
          <p:cNvSpPr/>
          <p:nvPr/>
        </p:nvSpPr>
        <p:spPr>
          <a:xfrm>
            <a:off x="368280" y="418464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32" name="Rectangle : coins arrondis 24"/>
          <p:cNvSpPr/>
          <p:nvPr/>
        </p:nvSpPr>
        <p:spPr>
          <a:xfrm>
            <a:off x="368280" y="5588640"/>
            <a:ext cx="612360" cy="6123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33" name="ZoneTexte 23"/>
          <p:cNvSpPr/>
          <p:nvPr/>
        </p:nvSpPr>
        <p:spPr>
          <a:xfrm>
            <a:off x="3402000" y="1064520"/>
            <a:ext cx="575172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la quantité de fruits en arrivant au marché.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34" name="ZoneTexte 24"/>
          <p:cNvSpPr/>
          <p:nvPr/>
        </p:nvSpPr>
        <p:spPr>
          <a:xfrm>
            <a:off x="3287880" y="5760000"/>
            <a:ext cx="5865840" cy="94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Elle avait 78 kilos de fruits en arrivant au marché.</a:t>
            </a:r>
            <a:endParaRPr lang="fr-FR" sz="2800" b="0" strike="noStrike" spc="-1">
              <a:latin typeface="Arial"/>
            </a:endParaRPr>
          </a:p>
        </p:txBody>
      </p:sp>
      <p:pic>
        <p:nvPicPr>
          <p:cNvPr id="235" name="Image 21"/>
          <p:cNvPicPr/>
          <p:nvPr/>
        </p:nvPicPr>
        <p:blipFill>
          <a:blip r:embed="rId3"/>
          <a:srcRect t="683" b="683"/>
          <a:stretch/>
        </p:blipFill>
        <p:spPr>
          <a:xfrm>
            <a:off x="1248840" y="5409360"/>
            <a:ext cx="1778040" cy="970560"/>
          </a:xfrm>
          <a:prstGeom prst="rect">
            <a:avLst/>
          </a:prstGeom>
          <a:ln w="0">
            <a:noFill/>
          </a:ln>
        </p:spPr>
      </p:pic>
      <p:pic>
        <p:nvPicPr>
          <p:cNvPr id="236" name="Image 22"/>
          <p:cNvPicPr/>
          <p:nvPr/>
        </p:nvPicPr>
        <p:blipFill>
          <a:blip r:embed="rId4"/>
          <a:srcRect l="20286" t="57748" r="42480" b="-71"/>
          <a:stretch/>
        </p:blipFill>
        <p:spPr>
          <a:xfrm>
            <a:off x="1248840" y="3938760"/>
            <a:ext cx="1791720" cy="1103760"/>
          </a:xfrm>
          <a:prstGeom prst="rect">
            <a:avLst/>
          </a:prstGeom>
          <a:ln w="0">
            <a:noFill/>
          </a:ln>
        </p:spPr>
      </p:pic>
      <p:pic>
        <p:nvPicPr>
          <p:cNvPr id="237" name="Image 23"/>
          <p:cNvPicPr/>
          <p:nvPr/>
        </p:nvPicPr>
        <p:blipFill>
          <a:blip r:embed="rId5"/>
          <a:srcRect r="35587" b="49886"/>
          <a:stretch/>
        </p:blipFill>
        <p:spPr>
          <a:xfrm>
            <a:off x="1248840" y="2601720"/>
            <a:ext cx="1811880" cy="970560"/>
          </a:xfrm>
          <a:prstGeom prst="rect">
            <a:avLst/>
          </a:prstGeom>
          <a:ln w="0">
            <a:noFill/>
          </a:ln>
        </p:spPr>
      </p:pic>
      <p:sp>
        <p:nvSpPr>
          <p:cNvPr id="23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3/3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39" name="ZoneTexte 25"/>
          <p:cNvSpPr/>
          <p:nvPr/>
        </p:nvSpPr>
        <p:spPr>
          <a:xfrm>
            <a:off x="3420000" y="2520000"/>
            <a:ext cx="266400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40" name="Rectangle 14"/>
          <p:cNvSpPr/>
          <p:nvPr/>
        </p:nvSpPr>
        <p:spPr>
          <a:xfrm>
            <a:off x="6084360" y="2700360"/>
            <a:ext cx="2879640" cy="3592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41" name="Rectangle : coins arrondis 240"/>
          <p:cNvSpPr/>
          <p:nvPr/>
        </p:nvSpPr>
        <p:spPr>
          <a:xfrm>
            <a:off x="8065080" y="361080"/>
            <a:ext cx="1074600" cy="5346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42" name="ZoneTexte 26"/>
          <p:cNvSpPr/>
          <p:nvPr/>
        </p:nvSpPr>
        <p:spPr>
          <a:xfrm>
            <a:off x="3420000" y="4500000"/>
            <a:ext cx="563400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52 + 26 = 78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43" name="Rectangle 15"/>
          <p:cNvSpPr/>
          <p:nvPr/>
        </p:nvSpPr>
        <p:spPr>
          <a:xfrm>
            <a:off x="6084360" y="3060360"/>
            <a:ext cx="1439640" cy="35964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52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44" name="Rectangle 16"/>
          <p:cNvSpPr/>
          <p:nvPr/>
        </p:nvSpPr>
        <p:spPr>
          <a:xfrm>
            <a:off x="7524360" y="3060000"/>
            <a:ext cx="1439640" cy="35964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26</a:t>
            </a:r>
            <a:endParaRPr lang="fr-FR" sz="16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458</Words>
  <Application>Microsoft Office PowerPoint</Application>
  <PresentationFormat>Affichage à l'écran (4:3)</PresentationFormat>
  <Paragraphs>114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10</vt:i4>
      </vt:variant>
    </vt:vector>
  </HeadingPairs>
  <TitlesOfParts>
    <vt:vector size="19" baseType="lpstr">
      <vt:lpstr>Arial</vt:lpstr>
      <vt:lpstr>Calibri</vt:lpstr>
      <vt:lpstr>Cursive standard</vt:lpstr>
      <vt:lpstr>Symbol</vt:lpstr>
      <vt:lpstr>Webdings</vt:lpstr>
      <vt:lpstr>Wingdings</vt:lpstr>
      <vt:lpstr>Thème Office</vt:lpstr>
      <vt:lpstr>Office Theme</vt:lpstr>
      <vt:lpstr>Office Theme</vt:lpstr>
      <vt:lpstr>Présentation PowerPoint</vt:lpstr>
      <vt:lpstr>Cherchez la solution au problème.</vt:lpstr>
      <vt:lpstr>Je cherche en suivant les 4 étapes :</vt:lpstr>
      <vt:lpstr>Je cherche en suivant les 4 étapes :</vt:lpstr>
      <vt:lpstr>Cherchez la solution au problème.</vt:lpstr>
      <vt:lpstr>Je cherche en suivant les 4 étapes :</vt:lpstr>
      <vt:lpstr>Je cherche en suivant les 4 étapes :</vt:lpstr>
      <vt:lpstr>Cherchez la solution au problème.</vt:lpstr>
      <vt:lpstr>Je cherche en suivant les 4 étapes :</vt:lpstr>
      <vt:lpstr>Je cherche en suivant les 4 étapes 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MHM</dc:creator>
  <dc:description/>
  <cp:lastModifiedBy>Nicolas Pinel</cp:lastModifiedBy>
  <cp:revision>113</cp:revision>
  <dcterms:created xsi:type="dcterms:W3CDTF">2023-02-07T14:55:57Z</dcterms:created>
  <dcterms:modified xsi:type="dcterms:W3CDTF">2026-07-19T14:48:02Z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5</vt:i4>
  </property>
</Properties>
</file>