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91080" y="367920"/>
            <a:ext cx="838404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70C0"/>
            </a:solidFill>
          </a:ln>
        </p:spPr>
      </p:cxnSp>
      <p:sp>
        <p:nvSpPr>
          <p:cNvPr id="7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17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Webdings"/>
              </a:rPr>
              <a:t>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X/X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Rectangle 5"/>
          <p:cNvSpPr/>
          <p:nvPr/>
        </p:nvSpPr>
        <p:spPr>
          <a:xfrm>
            <a:off x="0" y="316080"/>
            <a:ext cx="9143640" cy="66556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45" name="Image 4"/>
          <p:cNvPicPr/>
          <p:nvPr/>
        </p:nvPicPr>
        <p:blipFill>
          <a:blip r:embed="rId2"/>
          <a:stretch/>
        </p:blipFill>
        <p:spPr>
          <a:xfrm>
            <a:off x="3654360" y="253080"/>
            <a:ext cx="1834920" cy="1329840"/>
          </a:xfrm>
          <a:prstGeom prst="rect">
            <a:avLst/>
          </a:prstGeom>
          <a:ln w="0">
            <a:noFill/>
          </a:ln>
        </p:spPr>
      </p:pic>
      <p:sp>
        <p:nvSpPr>
          <p:cNvPr id="46" name="ZoneTexte 3"/>
          <p:cNvSpPr/>
          <p:nvPr/>
        </p:nvSpPr>
        <p:spPr>
          <a:xfrm>
            <a:off x="2376000" y="2593440"/>
            <a:ext cx="5016240" cy="150665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 dirty="0">
                <a:solidFill>
                  <a:srgbClr val="FFFFFF"/>
                </a:solidFill>
                <a:latin typeface="Calibri"/>
              </a:rPr>
              <a:t>Je </a:t>
            </a:r>
            <a:r>
              <a:rPr lang="fr-FR" sz="3200" b="1" spc="-1" dirty="0">
                <a:solidFill>
                  <a:srgbClr val="FFFFFF"/>
                </a:solidFill>
                <a:latin typeface="Calibri"/>
              </a:rPr>
              <a:t>connais les fractions supérieures à 1.</a:t>
            </a:r>
            <a:endParaRPr lang="fr-FR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Webdings"/>
              </a:rPr>
              <a:t>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1- Complète avec la bonne fraction: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ZoneTexte 4"/>
          <p:cNvSpPr/>
          <p:nvPr/>
        </p:nvSpPr>
        <p:spPr>
          <a:xfrm>
            <a:off x="383040" y="4998600"/>
            <a:ext cx="8507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Une part de pizza =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9" name="Image 7"/>
          <p:cNvPicPr/>
          <p:nvPr/>
        </p:nvPicPr>
        <p:blipFill>
          <a:blip r:embed="rId2"/>
          <a:stretch/>
        </p:blipFill>
        <p:spPr>
          <a:xfrm>
            <a:off x="2496240" y="909360"/>
            <a:ext cx="4029120" cy="3800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Webdings"/>
              </a:rPr>
              <a:t></a:t>
            </a: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 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ZoneTexte 4"/>
          <p:cNvSpPr/>
          <p:nvPr/>
        </p:nvSpPr>
        <p:spPr>
          <a:xfrm>
            <a:off x="383040" y="4998600"/>
            <a:ext cx="8507880" cy="1125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Une part de pizza =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Il y a 4 parts dans une pizza partagée en 4.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2" name="Image 7"/>
          <p:cNvPicPr/>
          <p:nvPr/>
        </p:nvPicPr>
        <p:blipFill>
          <a:blip r:embed="rId2"/>
          <a:stretch/>
        </p:blipFill>
        <p:spPr>
          <a:xfrm>
            <a:off x="2496240" y="909360"/>
            <a:ext cx="4029120" cy="3800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945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6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Webdings"/>
              </a:rPr>
              <a:t>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2- Combien de parts de pizzas y a-t-il ? Écris le sous forme d’une fraction. 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4" name="Image 7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832680" y="185940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55" name="Image 2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3586320" y="202248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56" name="Image 3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6412320" y="209916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57" name="Image 5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2114280" y="3631680"/>
            <a:ext cx="1971000" cy="1862280"/>
          </a:xfrm>
          <a:prstGeom prst="rect">
            <a:avLst/>
          </a:prstGeom>
          <a:ln w="0">
            <a:noFill/>
          </a:ln>
        </p:spPr>
      </p:pic>
      <p:sp>
        <p:nvSpPr>
          <p:cNvPr id="58" name="ZoneTexte 6"/>
          <p:cNvSpPr/>
          <p:nvPr/>
        </p:nvSpPr>
        <p:spPr>
          <a:xfrm>
            <a:off x="435960" y="5175360"/>
            <a:ext cx="850788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Il y a </a:t>
            </a:r>
            <a:r>
              <a:rPr lang="fr-FR" sz="3200" b="0" strike="noStrike" spc="-1">
                <a:solidFill>
                  <a:srgbClr val="C00000"/>
                </a:solidFill>
                <a:latin typeface="Calibri"/>
              </a:rPr>
              <a:t>…</a:t>
            </a: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 parts.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Microsoft YaHei"/>
              </a:rPr>
              <a:t>Cela représente </a:t>
            </a: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… d’une pizza partagée en 4.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86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Webdings"/>
              </a:rPr>
              <a:t>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ZoneTexte 4"/>
          <p:cNvSpPr/>
          <p:nvPr/>
        </p:nvSpPr>
        <p:spPr>
          <a:xfrm>
            <a:off x="435960" y="5175360"/>
            <a:ext cx="850788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Il y a </a:t>
            </a:r>
            <a:r>
              <a:rPr lang="fr-FR" sz="3200" b="0" strike="noStrike" spc="-1">
                <a:solidFill>
                  <a:srgbClr val="C00000"/>
                </a:solidFill>
                <a:latin typeface="Calibri"/>
              </a:rPr>
              <a:t>4</a:t>
            </a: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 parts.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Cela représente  d’une pizza partagée en 4.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" name="Image 7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832680" y="185940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62" name="Image 2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3586320" y="202248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63" name="Image 3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6412320" y="209916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64" name="Image 5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2114280" y="3631680"/>
            <a:ext cx="1971000" cy="1862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86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8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Webdings"/>
              </a:rPr>
              <a:t>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3- Combien de parts de pizzas y a-t-il ? Écris le sous forme d’une fraction. 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ZoneTexte 4"/>
          <p:cNvSpPr/>
          <p:nvPr/>
        </p:nvSpPr>
        <p:spPr>
          <a:xfrm>
            <a:off x="435960" y="5618520"/>
            <a:ext cx="850788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Il y a … parts.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Cela représente … d’une pizza partagée en 4.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7" name="Image 7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832680" y="185940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68" name="Image 2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3586320" y="202248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69" name="Image 3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6412320" y="209916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70" name="Image 5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2114280" y="363168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71" name="Image 6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5058360" y="3631680"/>
            <a:ext cx="1971000" cy="1862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86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Webdings"/>
              </a:rPr>
              <a:t>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ZoneTexte 4"/>
          <p:cNvSpPr/>
          <p:nvPr/>
        </p:nvSpPr>
        <p:spPr>
          <a:xfrm>
            <a:off x="435960" y="5618520"/>
            <a:ext cx="850788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Il y a </a:t>
            </a:r>
            <a:r>
              <a:rPr lang="fr-FR" sz="3200" b="0" strike="noStrike" spc="-1">
                <a:solidFill>
                  <a:srgbClr val="C00000"/>
                </a:solidFill>
                <a:latin typeface="Calibri"/>
              </a:rPr>
              <a:t>5</a:t>
            </a: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 parts.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Cela représente  d’une pizza partagée en 4.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4" name="Image 7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832680" y="185940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75" name="Image 2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3586320" y="202248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76" name="Image 3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6412320" y="209916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77" name="Image 5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2114280" y="3631680"/>
            <a:ext cx="1971000" cy="1862280"/>
          </a:xfrm>
          <a:prstGeom prst="rect">
            <a:avLst/>
          </a:prstGeom>
          <a:ln w="0">
            <a:noFill/>
          </a:ln>
        </p:spPr>
      </p:pic>
      <p:pic>
        <p:nvPicPr>
          <p:cNvPr id="78" name="Image 6"/>
          <p:cNvPicPr/>
          <p:nvPr/>
        </p:nvPicPr>
        <p:blipFill>
          <a:blip r:embed="rId2"/>
          <a:srcRect t="51004" r="51077"/>
          <a:stretch/>
        </p:blipFill>
        <p:spPr>
          <a:xfrm rot="19182000">
            <a:off x="5058360" y="3631680"/>
            <a:ext cx="1971000" cy="1862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86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8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Webdings"/>
              </a:rPr>
              <a:t>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4 – Le cake est coupé en 6. À quelle fraction d’un cake correspondent ces parts ?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ZoneTexte 4"/>
          <p:cNvSpPr/>
          <p:nvPr/>
        </p:nvSpPr>
        <p:spPr>
          <a:xfrm>
            <a:off x="435960" y="5618520"/>
            <a:ext cx="850788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Il y a … parts.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Cela représente …d’un cake partagé en 6.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" name="Image 14"/>
          <p:cNvPicPr/>
          <p:nvPr/>
        </p:nvPicPr>
        <p:blipFill>
          <a:blip r:embed="rId2"/>
          <a:stretch/>
        </p:blipFill>
        <p:spPr>
          <a:xfrm>
            <a:off x="6780600" y="1004040"/>
            <a:ext cx="2095200" cy="1587960"/>
          </a:xfrm>
          <a:prstGeom prst="rect">
            <a:avLst/>
          </a:prstGeom>
          <a:ln w="0">
            <a:noFill/>
          </a:ln>
        </p:spPr>
      </p:pic>
      <p:pic>
        <p:nvPicPr>
          <p:cNvPr id="82" name="Image 17"/>
          <p:cNvPicPr/>
          <p:nvPr/>
        </p:nvPicPr>
        <p:blipFill>
          <a:blip r:embed="rId3"/>
          <a:stretch/>
        </p:blipFill>
        <p:spPr>
          <a:xfrm>
            <a:off x="1114200" y="209088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83" name="Image 18"/>
          <p:cNvPicPr/>
          <p:nvPr/>
        </p:nvPicPr>
        <p:blipFill>
          <a:blip r:embed="rId3"/>
          <a:stretch/>
        </p:blipFill>
        <p:spPr>
          <a:xfrm>
            <a:off x="2363400" y="227412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84" name="Image 19"/>
          <p:cNvPicPr/>
          <p:nvPr/>
        </p:nvPicPr>
        <p:blipFill>
          <a:blip r:embed="rId3"/>
          <a:stretch/>
        </p:blipFill>
        <p:spPr>
          <a:xfrm>
            <a:off x="3687840" y="234504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85" name="Image 20"/>
          <p:cNvPicPr/>
          <p:nvPr/>
        </p:nvPicPr>
        <p:blipFill>
          <a:blip r:embed="rId3"/>
          <a:stretch/>
        </p:blipFill>
        <p:spPr>
          <a:xfrm>
            <a:off x="5030280" y="239148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86" name="Image 21"/>
          <p:cNvPicPr/>
          <p:nvPr/>
        </p:nvPicPr>
        <p:blipFill>
          <a:blip r:embed="rId3"/>
          <a:stretch/>
        </p:blipFill>
        <p:spPr>
          <a:xfrm>
            <a:off x="1030320" y="331560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87" name="Image 22"/>
          <p:cNvPicPr/>
          <p:nvPr/>
        </p:nvPicPr>
        <p:blipFill>
          <a:blip r:embed="rId3"/>
          <a:stretch/>
        </p:blipFill>
        <p:spPr>
          <a:xfrm>
            <a:off x="2279520" y="349884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88" name="Image 23"/>
          <p:cNvPicPr/>
          <p:nvPr/>
        </p:nvPicPr>
        <p:blipFill>
          <a:blip r:embed="rId3"/>
          <a:stretch/>
        </p:blipFill>
        <p:spPr>
          <a:xfrm>
            <a:off x="3570120" y="3686760"/>
            <a:ext cx="1001520" cy="115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91080" y="367920"/>
            <a:ext cx="8384040" cy="86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Webdings"/>
              </a:rPr>
              <a:t>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ZoneTexte 4"/>
          <p:cNvSpPr/>
          <p:nvPr/>
        </p:nvSpPr>
        <p:spPr>
          <a:xfrm>
            <a:off x="367920" y="5353920"/>
            <a:ext cx="850788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Il y a </a:t>
            </a:r>
            <a:r>
              <a:rPr lang="fr-FR" sz="3200" b="0" strike="noStrike" spc="-1">
                <a:solidFill>
                  <a:srgbClr val="C00000"/>
                </a:solidFill>
                <a:latin typeface="Calibri"/>
              </a:rPr>
              <a:t>7</a:t>
            </a: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 parts.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</a:rPr>
              <a:t>Cela représente d’un cake partagé en 6.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1" name="Image 14"/>
          <p:cNvPicPr/>
          <p:nvPr/>
        </p:nvPicPr>
        <p:blipFill>
          <a:blip r:embed="rId2"/>
          <a:stretch/>
        </p:blipFill>
        <p:spPr>
          <a:xfrm>
            <a:off x="6780600" y="1004040"/>
            <a:ext cx="2095200" cy="1587960"/>
          </a:xfrm>
          <a:prstGeom prst="rect">
            <a:avLst/>
          </a:prstGeom>
          <a:ln w="0">
            <a:noFill/>
          </a:ln>
        </p:spPr>
      </p:pic>
      <p:pic>
        <p:nvPicPr>
          <p:cNvPr id="92" name="Image 17"/>
          <p:cNvPicPr/>
          <p:nvPr/>
        </p:nvPicPr>
        <p:blipFill>
          <a:blip r:embed="rId3"/>
          <a:stretch/>
        </p:blipFill>
        <p:spPr>
          <a:xfrm>
            <a:off x="1114200" y="209088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93" name="Image 18"/>
          <p:cNvPicPr/>
          <p:nvPr/>
        </p:nvPicPr>
        <p:blipFill>
          <a:blip r:embed="rId3"/>
          <a:stretch/>
        </p:blipFill>
        <p:spPr>
          <a:xfrm>
            <a:off x="2363400" y="227412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94" name="Image 19"/>
          <p:cNvPicPr/>
          <p:nvPr/>
        </p:nvPicPr>
        <p:blipFill>
          <a:blip r:embed="rId3"/>
          <a:stretch/>
        </p:blipFill>
        <p:spPr>
          <a:xfrm>
            <a:off x="3687840" y="234504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95" name="Image 20"/>
          <p:cNvPicPr/>
          <p:nvPr/>
        </p:nvPicPr>
        <p:blipFill>
          <a:blip r:embed="rId3"/>
          <a:stretch/>
        </p:blipFill>
        <p:spPr>
          <a:xfrm>
            <a:off x="5030280" y="239148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96" name="Image 21"/>
          <p:cNvPicPr/>
          <p:nvPr/>
        </p:nvPicPr>
        <p:blipFill>
          <a:blip r:embed="rId3"/>
          <a:stretch/>
        </p:blipFill>
        <p:spPr>
          <a:xfrm>
            <a:off x="1030320" y="331560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97" name="Image 22"/>
          <p:cNvPicPr/>
          <p:nvPr/>
        </p:nvPicPr>
        <p:blipFill>
          <a:blip r:embed="rId3"/>
          <a:stretch/>
        </p:blipFill>
        <p:spPr>
          <a:xfrm>
            <a:off x="2279520" y="3498840"/>
            <a:ext cx="1001520" cy="1153440"/>
          </a:xfrm>
          <a:prstGeom prst="rect">
            <a:avLst/>
          </a:prstGeom>
          <a:ln w="0">
            <a:noFill/>
          </a:ln>
        </p:spPr>
      </p:pic>
      <p:pic>
        <p:nvPicPr>
          <p:cNvPr id="98" name="Image 23"/>
          <p:cNvPicPr/>
          <p:nvPr/>
        </p:nvPicPr>
        <p:blipFill>
          <a:blip r:embed="rId3"/>
          <a:stretch/>
        </p:blipFill>
        <p:spPr>
          <a:xfrm>
            <a:off x="3570120" y="3686760"/>
            <a:ext cx="1001520" cy="115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187</Words>
  <Application>Microsoft Office PowerPoint</Application>
  <PresentationFormat>Affichage à l'écran (4:3)</PresentationFormat>
  <Paragraphs>25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Webdings</vt:lpstr>
      <vt:lpstr>Wingdings</vt:lpstr>
      <vt:lpstr>Thème Office</vt:lpstr>
      <vt:lpstr>Présentation PowerPoint</vt:lpstr>
      <vt:lpstr> 1- Complète avec la bonne fraction:</vt:lpstr>
      <vt:lpstr> Correction</vt:lpstr>
      <vt:lpstr> 2- Combien de parts de pizzas y a-t-il ? Écris le sous forme d’une fraction.  </vt:lpstr>
      <vt:lpstr> Correction</vt:lpstr>
      <vt:lpstr> 3- Combien de parts de pizzas y a-t-il ? Écris le sous forme d’une fraction.  </vt:lpstr>
      <vt:lpstr> Correction</vt:lpstr>
      <vt:lpstr> 4 – Le cake est coupé en 6. À quelle fraction d’un cake correspondent ces parts ? </vt:lpstr>
      <vt:lpstr> 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54</cp:revision>
  <dcterms:created xsi:type="dcterms:W3CDTF">2023-02-07T14:55:57Z</dcterms:created>
  <dcterms:modified xsi:type="dcterms:W3CDTF">2026-07-19T15:29:41Z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9</vt:i4>
  </property>
</Properties>
</file>