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73AF2F9-11A9-4894-9277-158F97957E1D}" type="slidenum">
              <a:t>‹N°›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F11054E-A158-483D-83A0-658C1CEA5742}" type="slidenum">
              <a:t>‹N°›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F6F48214-9EF3-4C96-9ED7-DB3E30C663DB}" type="slidenum">
              <a:t>‹N°›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C367B12-C65B-4F1F-9B72-B1A620551363}" type="slidenum">
              <a:t>‹N°›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4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4B492C7A-17F9-48B1-A18E-C38A94596779}" type="slidenum">
              <a:t>‹N°›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4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4EBE97AC-29E7-4CD6-8C4A-514DB42B30CC}" type="slidenum">
              <a:t>‹N°›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4E82DE22-41C0-47B4-A9A9-57221A63BD4E}" type="slidenum">
              <a:t>‹N°›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E407CD98-B53E-4BDF-989A-823A5FF0E155}" type="slidenum">
              <a:t>‹N°›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2ECC0908-EE25-4D96-93B5-772F8F1DE70E}" type="slidenum">
              <a:t>‹N°›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E296CF4B-2864-466B-AAA7-EDB4488271A5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1D506385-A634-472E-8BF6-061F40C10237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94D95B37-12E2-49CE-AD40-CC7AA34C95FD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Calibri Light"/>
              </a:rPr>
              <a:t>Modifiez le style du titre</a:t>
            </a: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dt" idx="1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lang="fr-FR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fr-FR" sz="1200" b="0" strike="noStrike" spc="-1">
                <a:solidFill>
                  <a:srgbClr val="8B8B8B"/>
                </a:solidFill>
                <a:latin typeface="Calibri"/>
              </a:rPr>
              <a:t> </a:t>
            </a:r>
            <a:endParaRPr lang="fr-F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lang="fr-FR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fr-FR" sz="1400" b="0" strike="noStrike" spc="-1">
                <a:solidFill>
                  <a:srgbClr val="000000"/>
                </a:solidFill>
                <a:latin typeface="Times New Roman"/>
              </a:rPr>
              <a:t> 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458040" y="6356520"/>
            <a:ext cx="20570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fr-FR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9E453AD3-76DF-4EF3-B5CB-01D3F6A65C92}" type="slidenum">
              <a:rPr lang="fr-FR" sz="1200" b="0" strike="noStrike" spc="-1">
                <a:solidFill>
                  <a:srgbClr val="8B8B8B"/>
                </a:solidFill>
                <a:latin typeface="Calibri"/>
              </a:rPr>
              <a:t>‹N°›</a:t>
            </a:fld>
            <a:endParaRPr lang="fr-F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Cliquez pour éditer le format du plan de texte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Second niveau de plan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Troisième niveau de plan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Quatrième niveau de plan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Cinquième niveau de plan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Sixième niveau de plan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00B050"/>
            </a:solidFill>
          </a:ln>
        </p:spPr>
      </p:cxnSp>
      <p:sp>
        <p:nvSpPr>
          <p:cNvPr id="42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</a:rPr>
              <a:t>Séance 7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Modifiez le style du titre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X/X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7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>
              <a:buNone/>
            </a:pPr>
            <a:endParaRPr lang="en-US" sz="44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85" name="Rectangle 3"/>
          <p:cNvSpPr/>
          <p:nvPr/>
        </p:nvSpPr>
        <p:spPr>
          <a:xfrm>
            <a:off x="360" y="-17640"/>
            <a:ext cx="9143640" cy="68576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86" name="ZoneTexte 4"/>
          <p:cNvSpPr/>
          <p:nvPr/>
        </p:nvSpPr>
        <p:spPr>
          <a:xfrm>
            <a:off x="1440000" y="1981440"/>
            <a:ext cx="6120000" cy="3441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</a:rPr>
              <a:t>Je sais additionner ou soustraire des dizaines à un nombre.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</a:rPr>
              <a:t>Je sais additionner ou soustraire des dizaines ou des centaines à un nombre.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7" name="Image 5"/>
          <p:cNvPicPr/>
          <p:nvPr/>
        </p:nvPicPr>
        <p:blipFill>
          <a:blip r:embed="rId2"/>
          <a:stretch/>
        </p:blipFill>
        <p:spPr>
          <a:xfrm>
            <a:off x="3654720" y="235440"/>
            <a:ext cx="1834920" cy="1329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0" name="ZoneTexte 3"/>
          <p:cNvSpPr/>
          <p:nvPr/>
        </p:nvSpPr>
        <p:spPr>
          <a:xfrm>
            <a:off x="333720" y="2302920"/>
            <a:ext cx="41662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Ajoute 60 à ce nombre.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1" name="Cube 5"/>
          <p:cNvSpPr/>
          <p:nvPr/>
        </p:nvSpPr>
        <p:spPr>
          <a:xfrm>
            <a:off x="1409760" y="3553920"/>
            <a:ext cx="1126080" cy="112608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62" name="Rectangle 6"/>
          <p:cNvSpPr/>
          <p:nvPr/>
        </p:nvSpPr>
        <p:spPr>
          <a:xfrm>
            <a:off x="3624840" y="36050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63" name="Rectangle 7"/>
          <p:cNvSpPr/>
          <p:nvPr/>
        </p:nvSpPr>
        <p:spPr>
          <a:xfrm>
            <a:off x="2695320" y="358956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64" name="Rectangle 9"/>
          <p:cNvSpPr/>
          <p:nvPr/>
        </p:nvSpPr>
        <p:spPr>
          <a:xfrm>
            <a:off x="4341240" y="389592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65" name="Rectangle 14"/>
          <p:cNvSpPr/>
          <p:nvPr/>
        </p:nvSpPr>
        <p:spPr>
          <a:xfrm>
            <a:off x="3762720" y="36050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66" name="Rectangle 15"/>
          <p:cNvSpPr/>
          <p:nvPr/>
        </p:nvSpPr>
        <p:spPr>
          <a:xfrm>
            <a:off x="3904200" y="36050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67" name="Rectangle 18"/>
          <p:cNvSpPr/>
          <p:nvPr/>
        </p:nvSpPr>
        <p:spPr>
          <a:xfrm>
            <a:off x="4341240" y="404820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68" name="Rectangle 19"/>
          <p:cNvSpPr/>
          <p:nvPr/>
        </p:nvSpPr>
        <p:spPr>
          <a:xfrm>
            <a:off x="4341240" y="419580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69" name="Cube 20"/>
          <p:cNvSpPr/>
          <p:nvPr/>
        </p:nvSpPr>
        <p:spPr>
          <a:xfrm>
            <a:off x="180000" y="3553920"/>
            <a:ext cx="1126080" cy="112608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70" name="Connecteur droit 369"/>
          <p:cNvSpPr/>
          <p:nvPr/>
        </p:nvSpPr>
        <p:spPr>
          <a:xfrm>
            <a:off x="4573080" y="108936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71" name="Rectangle 370"/>
          <p:cNvSpPr/>
          <p:nvPr/>
        </p:nvSpPr>
        <p:spPr>
          <a:xfrm>
            <a:off x="1620000" y="91836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2" name="Titre 6"/>
          <p:cNvSpPr txBox="1"/>
          <p:nvPr/>
        </p:nvSpPr>
        <p:spPr>
          <a:xfrm>
            <a:off x="393840" y="157464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>
              <a:lnSpc>
                <a:spcPct val="9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Quel est le nombre représenté ?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3" name="Titre 7"/>
          <p:cNvSpPr txBox="1"/>
          <p:nvPr/>
        </p:nvSpPr>
        <p:spPr>
          <a:xfrm>
            <a:off x="4860360" y="1574640"/>
            <a:ext cx="342000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4" name="ZoneTexte 26"/>
          <p:cNvSpPr/>
          <p:nvPr/>
        </p:nvSpPr>
        <p:spPr>
          <a:xfrm>
            <a:off x="4784040" y="2520000"/>
            <a:ext cx="421596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8 084 - 60 = 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75" name="Groupe 6"/>
          <p:cNvGrpSpPr/>
          <p:nvPr/>
        </p:nvGrpSpPr>
        <p:grpSpPr>
          <a:xfrm>
            <a:off x="5208120" y="4071600"/>
            <a:ext cx="2996640" cy="1436760"/>
            <a:chOff x="5208120" y="4071600"/>
            <a:chExt cx="2996640" cy="1436760"/>
          </a:xfrm>
        </p:grpSpPr>
        <p:sp>
          <p:nvSpPr>
            <p:cNvPr id="376" name="Rectangle 131"/>
            <p:cNvSpPr/>
            <p:nvPr/>
          </p:nvSpPr>
          <p:spPr>
            <a:xfrm>
              <a:off x="6702480" y="40716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7" name="Rectangle 132"/>
            <p:cNvSpPr/>
            <p:nvPr/>
          </p:nvSpPr>
          <p:spPr>
            <a:xfrm>
              <a:off x="7453800" y="40716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8" name="Rectangle 133"/>
            <p:cNvSpPr/>
            <p:nvPr/>
          </p:nvSpPr>
          <p:spPr>
            <a:xfrm>
              <a:off x="6702480" y="459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8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9" name="Rectangle 134"/>
            <p:cNvSpPr/>
            <p:nvPr/>
          </p:nvSpPr>
          <p:spPr>
            <a:xfrm>
              <a:off x="7453800" y="459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4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80" name="Rectangle 135"/>
            <p:cNvSpPr/>
            <p:nvPr/>
          </p:nvSpPr>
          <p:spPr>
            <a:xfrm>
              <a:off x="5956560" y="40716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81" name="Rectangle 136"/>
            <p:cNvSpPr/>
            <p:nvPr/>
          </p:nvSpPr>
          <p:spPr>
            <a:xfrm>
              <a:off x="5956560" y="459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82" name="Rectangle 137"/>
            <p:cNvSpPr/>
            <p:nvPr/>
          </p:nvSpPr>
          <p:spPr>
            <a:xfrm>
              <a:off x="5208120" y="40716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83" name="Rectangle 138"/>
            <p:cNvSpPr/>
            <p:nvPr/>
          </p:nvSpPr>
          <p:spPr>
            <a:xfrm>
              <a:off x="5208120" y="459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8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6" name="ZoneTexte 4"/>
          <p:cNvSpPr/>
          <p:nvPr/>
        </p:nvSpPr>
        <p:spPr>
          <a:xfrm>
            <a:off x="298800" y="4740120"/>
            <a:ext cx="2765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</a:rPr>
              <a:t>2133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7" name="ZoneTexte 8"/>
          <p:cNvSpPr/>
          <p:nvPr/>
        </p:nvSpPr>
        <p:spPr>
          <a:xfrm>
            <a:off x="1542960" y="4743720"/>
            <a:ext cx="21114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+60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8" name="ZoneTexte 9"/>
          <p:cNvSpPr/>
          <p:nvPr/>
        </p:nvSpPr>
        <p:spPr>
          <a:xfrm>
            <a:off x="2461680" y="4724640"/>
            <a:ext cx="21114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= </a:t>
            </a:r>
            <a:r>
              <a:rPr lang="fr-FR" sz="4400" b="0" strike="noStrike" spc="-1">
                <a:solidFill>
                  <a:srgbClr val="C00000"/>
                </a:solidFill>
                <a:latin typeface="Calibri"/>
              </a:rPr>
              <a:t>2193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9" name="Cube 3"/>
          <p:cNvSpPr/>
          <p:nvPr/>
        </p:nvSpPr>
        <p:spPr>
          <a:xfrm>
            <a:off x="1409760" y="2340000"/>
            <a:ext cx="1126080" cy="112608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90" name="Rectangle 10"/>
          <p:cNvSpPr/>
          <p:nvPr/>
        </p:nvSpPr>
        <p:spPr>
          <a:xfrm>
            <a:off x="3624840" y="239112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91" name="Rectangle 11"/>
          <p:cNvSpPr/>
          <p:nvPr/>
        </p:nvSpPr>
        <p:spPr>
          <a:xfrm>
            <a:off x="2695320" y="237564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92" name="Rectangle 12"/>
          <p:cNvSpPr/>
          <p:nvPr/>
        </p:nvSpPr>
        <p:spPr>
          <a:xfrm>
            <a:off x="4341240" y="268200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93" name="Rectangle 13"/>
          <p:cNvSpPr/>
          <p:nvPr/>
        </p:nvSpPr>
        <p:spPr>
          <a:xfrm>
            <a:off x="3762720" y="239112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94" name="Rectangle 14"/>
          <p:cNvSpPr/>
          <p:nvPr/>
        </p:nvSpPr>
        <p:spPr>
          <a:xfrm>
            <a:off x="3904200" y="239112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95" name="Rectangle 21"/>
          <p:cNvSpPr/>
          <p:nvPr/>
        </p:nvSpPr>
        <p:spPr>
          <a:xfrm>
            <a:off x="4341240" y="283428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96" name="Rectangle 22"/>
          <p:cNvSpPr/>
          <p:nvPr/>
        </p:nvSpPr>
        <p:spPr>
          <a:xfrm>
            <a:off x="4341240" y="298188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97" name="Cube 23"/>
          <p:cNvSpPr/>
          <p:nvPr/>
        </p:nvSpPr>
        <p:spPr>
          <a:xfrm>
            <a:off x="180000" y="2340000"/>
            <a:ext cx="1126080" cy="112608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98" name="Rectangle 5"/>
          <p:cNvSpPr/>
          <p:nvPr/>
        </p:nvSpPr>
        <p:spPr>
          <a:xfrm>
            <a:off x="3219480" y="330336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99" name="Rectangle 6"/>
          <p:cNvSpPr/>
          <p:nvPr/>
        </p:nvSpPr>
        <p:spPr>
          <a:xfrm>
            <a:off x="3357360" y="330336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00" name="Rectangle 7"/>
          <p:cNvSpPr/>
          <p:nvPr/>
        </p:nvSpPr>
        <p:spPr>
          <a:xfrm>
            <a:off x="3499200" y="330336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01" name="Rectangle 15"/>
          <p:cNvSpPr/>
          <p:nvPr/>
        </p:nvSpPr>
        <p:spPr>
          <a:xfrm>
            <a:off x="3640680" y="329976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02" name="Rectangle 16"/>
          <p:cNvSpPr/>
          <p:nvPr/>
        </p:nvSpPr>
        <p:spPr>
          <a:xfrm>
            <a:off x="3778560" y="329976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03" name="Rectangle 17"/>
          <p:cNvSpPr/>
          <p:nvPr/>
        </p:nvSpPr>
        <p:spPr>
          <a:xfrm>
            <a:off x="3920040" y="329976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04" name="Connecteur droit 403"/>
          <p:cNvSpPr/>
          <p:nvPr/>
        </p:nvSpPr>
        <p:spPr>
          <a:xfrm>
            <a:off x="4573080" y="108936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05" name="Rectangle 404"/>
          <p:cNvSpPr/>
          <p:nvPr/>
        </p:nvSpPr>
        <p:spPr>
          <a:xfrm>
            <a:off x="1620000" y="91836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6" name="ZoneTexte 27"/>
          <p:cNvSpPr/>
          <p:nvPr/>
        </p:nvSpPr>
        <p:spPr>
          <a:xfrm>
            <a:off x="4680000" y="2277720"/>
            <a:ext cx="329364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8 084 - 60 = 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07" name="Groupe 7"/>
          <p:cNvGrpSpPr/>
          <p:nvPr/>
        </p:nvGrpSpPr>
        <p:grpSpPr>
          <a:xfrm>
            <a:off x="5104080" y="3829320"/>
            <a:ext cx="2996640" cy="1436760"/>
            <a:chOff x="5104080" y="3829320"/>
            <a:chExt cx="2996640" cy="1436760"/>
          </a:xfrm>
        </p:grpSpPr>
        <p:sp>
          <p:nvSpPr>
            <p:cNvPr id="408" name="Rectangle 139"/>
            <p:cNvSpPr/>
            <p:nvPr/>
          </p:nvSpPr>
          <p:spPr>
            <a:xfrm>
              <a:off x="6598440" y="382932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09" name="Rectangle 140"/>
            <p:cNvSpPr/>
            <p:nvPr/>
          </p:nvSpPr>
          <p:spPr>
            <a:xfrm>
              <a:off x="7349760" y="382932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10" name="Rectangle 141"/>
            <p:cNvSpPr/>
            <p:nvPr/>
          </p:nvSpPr>
          <p:spPr>
            <a:xfrm>
              <a:off x="6598440" y="435384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8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11" name="Rectangle 142"/>
            <p:cNvSpPr/>
            <p:nvPr/>
          </p:nvSpPr>
          <p:spPr>
            <a:xfrm>
              <a:off x="7349760" y="435384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4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12" name="Rectangle 143"/>
            <p:cNvSpPr/>
            <p:nvPr/>
          </p:nvSpPr>
          <p:spPr>
            <a:xfrm>
              <a:off x="5852520" y="382932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13" name="Rectangle 144"/>
            <p:cNvSpPr/>
            <p:nvPr/>
          </p:nvSpPr>
          <p:spPr>
            <a:xfrm>
              <a:off x="5852520" y="435384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14" name="Rectangle 145"/>
            <p:cNvSpPr/>
            <p:nvPr/>
          </p:nvSpPr>
          <p:spPr>
            <a:xfrm>
              <a:off x="5104080" y="382932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15" name="Rectangle 146"/>
            <p:cNvSpPr/>
            <p:nvPr/>
          </p:nvSpPr>
          <p:spPr>
            <a:xfrm>
              <a:off x="5104080" y="435384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8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416" name="ZoneTexte 28"/>
          <p:cNvSpPr/>
          <p:nvPr/>
        </p:nvSpPr>
        <p:spPr>
          <a:xfrm>
            <a:off x="6657120" y="4874400"/>
            <a:ext cx="94860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alibri"/>
              </a:rPr>
              <a:t>-6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7" name="ZoneTexte 29"/>
          <p:cNvSpPr/>
          <p:nvPr/>
        </p:nvSpPr>
        <p:spPr>
          <a:xfrm>
            <a:off x="7558560" y="2253960"/>
            <a:ext cx="158544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C00000"/>
                </a:solidFill>
                <a:latin typeface="Calibri"/>
              </a:rPr>
              <a:t>8 024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3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6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9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2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6/8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9" name="ZoneTexte 3"/>
          <p:cNvSpPr/>
          <p:nvPr/>
        </p:nvSpPr>
        <p:spPr>
          <a:xfrm>
            <a:off x="153720" y="2114280"/>
            <a:ext cx="45262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Soustrais 20 à ce nombre.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0" name="Cube 5"/>
          <p:cNvSpPr/>
          <p:nvPr/>
        </p:nvSpPr>
        <p:spPr>
          <a:xfrm>
            <a:off x="1409760" y="3322440"/>
            <a:ext cx="1126080" cy="112608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21" name="Rectangle 6"/>
          <p:cNvSpPr/>
          <p:nvPr/>
        </p:nvSpPr>
        <p:spPr>
          <a:xfrm>
            <a:off x="1848600" y="516672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22" name="Rectangle 7"/>
          <p:cNvSpPr/>
          <p:nvPr/>
        </p:nvSpPr>
        <p:spPr>
          <a:xfrm>
            <a:off x="2695320" y="335808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23" name="Rectangle 9"/>
          <p:cNvSpPr/>
          <p:nvPr/>
        </p:nvSpPr>
        <p:spPr>
          <a:xfrm>
            <a:off x="2018160" y="624564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24" name="Rectangle 14"/>
          <p:cNvSpPr/>
          <p:nvPr/>
        </p:nvSpPr>
        <p:spPr>
          <a:xfrm>
            <a:off x="1986840" y="516672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25" name="Rectangle 15"/>
          <p:cNvSpPr/>
          <p:nvPr/>
        </p:nvSpPr>
        <p:spPr>
          <a:xfrm>
            <a:off x="2128320" y="516672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26" name="Rectangle 19"/>
          <p:cNvSpPr/>
          <p:nvPr/>
        </p:nvSpPr>
        <p:spPr>
          <a:xfrm>
            <a:off x="2022840" y="640836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27" name="Cube 20"/>
          <p:cNvSpPr/>
          <p:nvPr/>
        </p:nvSpPr>
        <p:spPr>
          <a:xfrm>
            <a:off x="180000" y="3322440"/>
            <a:ext cx="1126080" cy="112608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28" name="Cube 4"/>
          <p:cNvSpPr/>
          <p:nvPr/>
        </p:nvSpPr>
        <p:spPr>
          <a:xfrm>
            <a:off x="664200" y="4000320"/>
            <a:ext cx="1126080" cy="112608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29" name="Rectangle 8"/>
          <p:cNvSpPr/>
          <p:nvPr/>
        </p:nvSpPr>
        <p:spPr>
          <a:xfrm>
            <a:off x="2695320" y="428004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30" name="Rectangle 10"/>
          <p:cNvSpPr/>
          <p:nvPr/>
        </p:nvSpPr>
        <p:spPr>
          <a:xfrm>
            <a:off x="3600000" y="335808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31" name="Rectangle 11"/>
          <p:cNvSpPr/>
          <p:nvPr/>
        </p:nvSpPr>
        <p:spPr>
          <a:xfrm>
            <a:off x="3600000" y="428004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32" name="Rectangle 12"/>
          <p:cNvSpPr/>
          <p:nvPr/>
        </p:nvSpPr>
        <p:spPr>
          <a:xfrm>
            <a:off x="2269800" y="51728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33" name="Rectangle 13"/>
          <p:cNvSpPr/>
          <p:nvPr/>
        </p:nvSpPr>
        <p:spPr>
          <a:xfrm>
            <a:off x="2411280" y="51728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34" name="Rectangle 16"/>
          <p:cNvSpPr/>
          <p:nvPr/>
        </p:nvSpPr>
        <p:spPr>
          <a:xfrm>
            <a:off x="2666880" y="517752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35" name="Rectangle 17"/>
          <p:cNvSpPr/>
          <p:nvPr/>
        </p:nvSpPr>
        <p:spPr>
          <a:xfrm>
            <a:off x="2808360" y="517752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36" name="Connecteur droit 435"/>
          <p:cNvSpPr/>
          <p:nvPr/>
        </p:nvSpPr>
        <p:spPr>
          <a:xfrm>
            <a:off x="4573080" y="108936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37" name="Rectangle 436"/>
          <p:cNvSpPr/>
          <p:nvPr/>
        </p:nvSpPr>
        <p:spPr>
          <a:xfrm>
            <a:off x="1620000" y="91836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8" name="Titre 8"/>
          <p:cNvSpPr txBox="1"/>
          <p:nvPr/>
        </p:nvSpPr>
        <p:spPr>
          <a:xfrm>
            <a:off x="393840" y="157464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>
              <a:lnSpc>
                <a:spcPct val="9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Quel est le nombre représenté ?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9" name="Titre 9"/>
          <p:cNvSpPr txBox="1"/>
          <p:nvPr/>
        </p:nvSpPr>
        <p:spPr>
          <a:xfrm>
            <a:off x="4860360" y="1574640"/>
            <a:ext cx="342000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0" name="ZoneTexte 30"/>
          <p:cNvSpPr/>
          <p:nvPr/>
        </p:nvSpPr>
        <p:spPr>
          <a:xfrm>
            <a:off x="4860000" y="2700000"/>
            <a:ext cx="421596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3 528 - 400 = 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41" name="Groupe 9"/>
          <p:cNvGrpSpPr/>
          <p:nvPr/>
        </p:nvGrpSpPr>
        <p:grpSpPr>
          <a:xfrm>
            <a:off x="5284080" y="4251600"/>
            <a:ext cx="2996640" cy="1436760"/>
            <a:chOff x="5284080" y="4251600"/>
            <a:chExt cx="2996640" cy="1436760"/>
          </a:xfrm>
        </p:grpSpPr>
        <p:sp>
          <p:nvSpPr>
            <p:cNvPr id="442" name="Rectangle 147"/>
            <p:cNvSpPr/>
            <p:nvPr/>
          </p:nvSpPr>
          <p:spPr>
            <a:xfrm>
              <a:off x="6778440" y="42516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3" name="Rectangle 148"/>
            <p:cNvSpPr/>
            <p:nvPr/>
          </p:nvSpPr>
          <p:spPr>
            <a:xfrm>
              <a:off x="7529760" y="42516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4" name="Rectangle 149"/>
            <p:cNvSpPr/>
            <p:nvPr/>
          </p:nvSpPr>
          <p:spPr>
            <a:xfrm>
              <a:off x="6778440" y="477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2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5" name="Rectangle 150"/>
            <p:cNvSpPr/>
            <p:nvPr/>
          </p:nvSpPr>
          <p:spPr>
            <a:xfrm>
              <a:off x="7529760" y="477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8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6" name="Rectangle 151"/>
            <p:cNvSpPr/>
            <p:nvPr/>
          </p:nvSpPr>
          <p:spPr>
            <a:xfrm>
              <a:off x="6032520" y="42516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7" name="Rectangle 152"/>
            <p:cNvSpPr/>
            <p:nvPr/>
          </p:nvSpPr>
          <p:spPr>
            <a:xfrm>
              <a:off x="6032520" y="477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5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8" name="Rectangle 153"/>
            <p:cNvSpPr/>
            <p:nvPr/>
          </p:nvSpPr>
          <p:spPr>
            <a:xfrm>
              <a:off x="5284080" y="42516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9" name="Rectangle 154"/>
            <p:cNvSpPr/>
            <p:nvPr/>
          </p:nvSpPr>
          <p:spPr>
            <a:xfrm>
              <a:off x="5284080" y="477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3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6/8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1" name="ZoneTexte 1"/>
          <p:cNvSpPr/>
          <p:nvPr/>
        </p:nvSpPr>
        <p:spPr>
          <a:xfrm>
            <a:off x="153720" y="1574280"/>
            <a:ext cx="45262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Soustrais 20 à ce nombre.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2" name="Cube 1"/>
          <p:cNvSpPr/>
          <p:nvPr/>
        </p:nvSpPr>
        <p:spPr>
          <a:xfrm>
            <a:off x="1409760" y="2295720"/>
            <a:ext cx="1126080" cy="112608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53" name="Rectangle 1"/>
          <p:cNvSpPr/>
          <p:nvPr/>
        </p:nvSpPr>
        <p:spPr>
          <a:xfrm>
            <a:off x="1848600" y="41400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54" name="Rectangle 2"/>
          <p:cNvSpPr/>
          <p:nvPr/>
        </p:nvSpPr>
        <p:spPr>
          <a:xfrm>
            <a:off x="2695320" y="233136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55" name="Rectangle 42"/>
          <p:cNvSpPr/>
          <p:nvPr/>
        </p:nvSpPr>
        <p:spPr>
          <a:xfrm>
            <a:off x="2018160" y="521892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56" name="Rectangle 43"/>
          <p:cNvSpPr/>
          <p:nvPr/>
        </p:nvSpPr>
        <p:spPr>
          <a:xfrm>
            <a:off x="1986840" y="41400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57" name="Rectangle 44"/>
          <p:cNvSpPr/>
          <p:nvPr/>
        </p:nvSpPr>
        <p:spPr>
          <a:xfrm>
            <a:off x="2128320" y="41400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58" name="Rectangle 45"/>
          <p:cNvSpPr/>
          <p:nvPr/>
        </p:nvSpPr>
        <p:spPr>
          <a:xfrm>
            <a:off x="2022840" y="538164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59" name="Cube 2"/>
          <p:cNvSpPr/>
          <p:nvPr/>
        </p:nvSpPr>
        <p:spPr>
          <a:xfrm>
            <a:off x="180000" y="2295720"/>
            <a:ext cx="1126080" cy="112608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60" name="Cube 6"/>
          <p:cNvSpPr/>
          <p:nvPr/>
        </p:nvSpPr>
        <p:spPr>
          <a:xfrm>
            <a:off x="664200" y="2973600"/>
            <a:ext cx="1126080" cy="112608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61" name="Rectangle 46"/>
          <p:cNvSpPr/>
          <p:nvPr/>
        </p:nvSpPr>
        <p:spPr>
          <a:xfrm>
            <a:off x="2695320" y="325332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62" name="Rectangle 47"/>
          <p:cNvSpPr/>
          <p:nvPr/>
        </p:nvSpPr>
        <p:spPr>
          <a:xfrm>
            <a:off x="3600000" y="233136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63" name="Rectangle 48"/>
          <p:cNvSpPr/>
          <p:nvPr/>
        </p:nvSpPr>
        <p:spPr>
          <a:xfrm>
            <a:off x="3600000" y="325332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64" name="Rectangle 49"/>
          <p:cNvSpPr/>
          <p:nvPr/>
        </p:nvSpPr>
        <p:spPr>
          <a:xfrm>
            <a:off x="2269800" y="414612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65" name="Rectangle 50"/>
          <p:cNvSpPr/>
          <p:nvPr/>
        </p:nvSpPr>
        <p:spPr>
          <a:xfrm>
            <a:off x="2411280" y="414612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66" name="Rectangle 51"/>
          <p:cNvSpPr/>
          <p:nvPr/>
        </p:nvSpPr>
        <p:spPr>
          <a:xfrm>
            <a:off x="2666880" y="41508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67" name="Rectangle 52"/>
          <p:cNvSpPr/>
          <p:nvPr/>
        </p:nvSpPr>
        <p:spPr>
          <a:xfrm>
            <a:off x="2808360" y="41508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68" name="Connecteur droit 467"/>
          <p:cNvSpPr/>
          <p:nvPr/>
        </p:nvSpPr>
        <p:spPr>
          <a:xfrm>
            <a:off x="4573080" y="108936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69" name="Rectangle 468"/>
          <p:cNvSpPr/>
          <p:nvPr/>
        </p:nvSpPr>
        <p:spPr>
          <a:xfrm>
            <a:off x="1620000" y="91836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0" name="ZoneTexte 2"/>
          <p:cNvSpPr/>
          <p:nvPr/>
        </p:nvSpPr>
        <p:spPr>
          <a:xfrm>
            <a:off x="540000" y="5716440"/>
            <a:ext cx="2765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</a:rPr>
              <a:t>3472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1" name="ZoneTexte 5"/>
          <p:cNvSpPr/>
          <p:nvPr/>
        </p:nvSpPr>
        <p:spPr>
          <a:xfrm>
            <a:off x="1784160" y="5720040"/>
            <a:ext cx="21114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-20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2" name="ZoneTexte 6"/>
          <p:cNvSpPr/>
          <p:nvPr/>
        </p:nvSpPr>
        <p:spPr>
          <a:xfrm>
            <a:off x="2702880" y="5700960"/>
            <a:ext cx="21114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= </a:t>
            </a:r>
            <a:r>
              <a:rPr lang="fr-FR" sz="4400" b="0" strike="noStrike" spc="-1">
                <a:solidFill>
                  <a:srgbClr val="C00000"/>
                </a:solidFill>
                <a:latin typeface="Calibri"/>
              </a:rPr>
              <a:t>3452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3" name="ZoneTexte 31"/>
          <p:cNvSpPr/>
          <p:nvPr/>
        </p:nvSpPr>
        <p:spPr>
          <a:xfrm>
            <a:off x="4680000" y="2363760"/>
            <a:ext cx="329364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3 528 - 400 = 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74" name="Groupe 10"/>
          <p:cNvGrpSpPr/>
          <p:nvPr/>
        </p:nvGrpSpPr>
        <p:grpSpPr>
          <a:xfrm>
            <a:off x="5104080" y="3915360"/>
            <a:ext cx="2996640" cy="1436760"/>
            <a:chOff x="5104080" y="3915360"/>
            <a:chExt cx="2996640" cy="1436760"/>
          </a:xfrm>
        </p:grpSpPr>
        <p:sp>
          <p:nvSpPr>
            <p:cNvPr id="475" name="Rectangle 155"/>
            <p:cNvSpPr/>
            <p:nvPr/>
          </p:nvSpPr>
          <p:spPr>
            <a:xfrm>
              <a:off x="6598440" y="391536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6" name="Rectangle 156"/>
            <p:cNvSpPr/>
            <p:nvPr/>
          </p:nvSpPr>
          <p:spPr>
            <a:xfrm>
              <a:off x="7349760" y="391536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7" name="Rectangle 157"/>
            <p:cNvSpPr/>
            <p:nvPr/>
          </p:nvSpPr>
          <p:spPr>
            <a:xfrm>
              <a:off x="6598440" y="443988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2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8" name="Rectangle 158"/>
            <p:cNvSpPr/>
            <p:nvPr/>
          </p:nvSpPr>
          <p:spPr>
            <a:xfrm>
              <a:off x="7349760" y="443988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8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9" name="Rectangle 159"/>
            <p:cNvSpPr/>
            <p:nvPr/>
          </p:nvSpPr>
          <p:spPr>
            <a:xfrm>
              <a:off x="5852520" y="391536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80" name="Rectangle 160"/>
            <p:cNvSpPr/>
            <p:nvPr/>
          </p:nvSpPr>
          <p:spPr>
            <a:xfrm>
              <a:off x="5852520" y="443988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5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81" name="Rectangle 161"/>
            <p:cNvSpPr/>
            <p:nvPr/>
          </p:nvSpPr>
          <p:spPr>
            <a:xfrm>
              <a:off x="5104080" y="391536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82" name="Rectangle 162"/>
            <p:cNvSpPr/>
            <p:nvPr/>
          </p:nvSpPr>
          <p:spPr>
            <a:xfrm>
              <a:off x="5104080" y="443988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3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483" name="ZoneTexte 32"/>
          <p:cNvSpPr/>
          <p:nvPr/>
        </p:nvSpPr>
        <p:spPr>
          <a:xfrm>
            <a:off x="6031440" y="4948920"/>
            <a:ext cx="94860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alibri"/>
              </a:rPr>
              <a:t>-4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4" name="ZoneTexte 33"/>
          <p:cNvSpPr/>
          <p:nvPr/>
        </p:nvSpPr>
        <p:spPr>
          <a:xfrm>
            <a:off x="7638394" y="2363760"/>
            <a:ext cx="1505606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C00000"/>
                </a:solidFill>
                <a:latin typeface="Calibri"/>
              </a:rPr>
              <a:t>3 128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5" name="Titre 2"/>
          <p:cNvSpPr txBox="1"/>
          <p:nvPr/>
        </p:nvSpPr>
        <p:spPr>
          <a:xfrm>
            <a:off x="588960" y="36828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7/8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8" name="ZoneTexte 4"/>
          <p:cNvSpPr/>
          <p:nvPr/>
        </p:nvSpPr>
        <p:spPr>
          <a:xfrm>
            <a:off x="720000" y="2051640"/>
            <a:ext cx="2765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456 + 50 = 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89" name="Groupe 8"/>
          <p:cNvGrpSpPr/>
          <p:nvPr/>
        </p:nvGrpSpPr>
        <p:grpSpPr>
          <a:xfrm>
            <a:off x="1144080" y="3603240"/>
            <a:ext cx="2996640" cy="1436760"/>
            <a:chOff x="1144080" y="3603240"/>
            <a:chExt cx="2996640" cy="1436760"/>
          </a:xfrm>
        </p:grpSpPr>
        <p:sp>
          <p:nvSpPr>
            <p:cNvPr id="490" name="Rectangle 10"/>
            <p:cNvSpPr/>
            <p:nvPr/>
          </p:nvSpPr>
          <p:spPr>
            <a:xfrm>
              <a:off x="2638440" y="360324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91" name="Rectangle 11"/>
            <p:cNvSpPr/>
            <p:nvPr/>
          </p:nvSpPr>
          <p:spPr>
            <a:xfrm>
              <a:off x="3389760" y="360324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92" name="Rectangle 12"/>
            <p:cNvSpPr/>
            <p:nvPr/>
          </p:nvSpPr>
          <p:spPr>
            <a:xfrm>
              <a:off x="2638440" y="412776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5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93" name="Rectangle 13"/>
            <p:cNvSpPr/>
            <p:nvPr/>
          </p:nvSpPr>
          <p:spPr>
            <a:xfrm>
              <a:off x="3389760" y="412776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6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94" name="Rectangle 16"/>
            <p:cNvSpPr/>
            <p:nvPr/>
          </p:nvSpPr>
          <p:spPr>
            <a:xfrm>
              <a:off x="1892520" y="360324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95" name="Rectangle 17"/>
            <p:cNvSpPr/>
            <p:nvPr/>
          </p:nvSpPr>
          <p:spPr>
            <a:xfrm>
              <a:off x="1892520" y="412776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4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96" name="Rectangle 20"/>
            <p:cNvSpPr/>
            <p:nvPr/>
          </p:nvSpPr>
          <p:spPr>
            <a:xfrm>
              <a:off x="1144080" y="360324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97" name="Rectangle 31"/>
            <p:cNvSpPr/>
            <p:nvPr/>
          </p:nvSpPr>
          <p:spPr>
            <a:xfrm>
              <a:off x="1144080" y="412776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400" b="1" strike="noStrike" spc="-1">
                  <a:solidFill>
                    <a:srgbClr val="000000"/>
                  </a:solidFill>
                  <a:latin typeface="Calibri"/>
                </a:rPr>
                <a:t>0</a:t>
              </a:r>
              <a:endParaRPr lang="fr-FR" sz="2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498" name="Connecteur droit 497"/>
          <p:cNvSpPr/>
          <p:nvPr/>
        </p:nvSpPr>
        <p:spPr>
          <a:xfrm>
            <a:off x="4573080" y="108936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99" name="Rectangle 498"/>
          <p:cNvSpPr/>
          <p:nvPr/>
        </p:nvSpPr>
        <p:spPr>
          <a:xfrm>
            <a:off x="1620000" y="91836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0" name="ZoneTexte 34"/>
          <p:cNvSpPr/>
          <p:nvPr/>
        </p:nvSpPr>
        <p:spPr>
          <a:xfrm>
            <a:off x="4680000" y="1980000"/>
            <a:ext cx="421596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7 225 - 500 = 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01" name="Groupe 11"/>
          <p:cNvGrpSpPr/>
          <p:nvPr/>
        </p:nvGrpSpPr>
        <p:grpSpPr>
          <a:xfrm>
            <a:off x="5104080" y="3531600"/>
            <a:ext cx="2996640" cy="1436760"/>
            <a:chOff x="5104080" y="3531600"/>
            <a:chExt cx="2996640" cy="1436760"/>
          </a:xfrm>
        </p:grpSpPr>
        <p:sp>
          <p:nvSpPr>
            <p:cNvPr id="502" name="Rectangle 163"/>
            <p:cNvSpPr/>
            <p:nvPr/>
          </p:nvSpPr>
          <p:spPr>
            <a:xfrm>
              <a:off x="6598440" y="35316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03" name="Rectangle 164"/>
            <p:cNvSpPr/>
            <p:nvPr/>
          </p:nvSpPr>
          <p:spPr>
            <a:xfrm>
              <a:off x="7349760" y="35316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04" name="Rectangle 165"/>
            <p:cNvSpPr/>
            <p:nvPr/>
          </p:nvSpPr>
          <p:spPr>
            <a:xfrm>
              <a:off x="6598440" y="405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2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05" name="Rectangle 166"/>
            <p:cNvSpPr/>
            <p:nvPr/>
          </p:nvSpPr>
          <p:spPr>
            <a:xfrm>
              <a:off x="7349760" y="405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5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06" name="Rectangle 167"/>
            <p:cNvSpPr/>
            <p:nvPr/>
          </p:nvSpPr>
          <p:spPr>
            <a:xfrm>
              <a:off x="5852520" y="35316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07" name="Rectangle 168"/>
            <p:cNvSpPr/>
            <p:nvPr/>
          </p:nvSpPr>
          <p:spPr>
            <a:xfrm>
              <a:off x="5852520" y="405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2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08" name="Rectangle 169"/>
            <p:cNvSpPr/>
            <p:nvPr/>
          </p:nvSpPr>
          <p:spPr>
            <a:xfrm>
              <a:off x="5104080" y="35316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09" name="Rectangle 170"/>
            <p:cNvSpPr/>
            <p:nvPr/>
          </p:nvSpPr>
          <p:spPr>
            <a:xfrm>
              <a:off x="5104080" y="405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7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7/8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2" name="ZoneTexte 3"/>
          <p:cNvSpPr/>
          <p:nvPr/>
        </p:nvSpPr>
        <p:spPr>
          <a:xfrm>
            <a:off x="539280" y="2103120"/>
            <a:ext cx="2765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456 + 50 = 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13" name="Groupe 5"/>
          <p:cNvGrpSpPr/>
          <p:nvPr/>
        </p:nvGrpSpPr>
        <p:grpSpPr>
          <a:xfrm>
            <a:off x="963360" y="3654720"/>
            <a:ext cx="2996640" cy="1436760"/>
            <a:chOff x="963360" y="3654720"/>
            <a:chExt cx="2996640" cy="1436760"/>
          </a:xfrm>
        </p:grpSpPr>
        <p:sp>
          <p:nvSpPr>
            <p:cNvPr id="514" name="Rectangle 6"/>
            <p:cNvSpPr/>
            <p:nvPr/>
          </p:nvSpPr>
          <p:spPr>
            <a:xfrm>
              <a:off x="2457720" y="365472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15" name="Rectangle 7"/>
            <p:cNvSpPr/>
            <p:nvPr/>
          </p:nvSpPr>
          <p:spPr>
            <a:xfrm>
              <a:off x="3209040" y="365472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16" name="Rectangle 10"/>
            <p:cNvSpPr/>
            <p:nvPr/>
          </p:nvSpPr>
          <p:spPr>
            <a:xfrm>
              <a:off x="2457720" y="417924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5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17" name="Rectangle 11"/>
            <p:cNvSpPr/>
            <p:nvPr/>
          </p:nvSpPr>
          <p:spPr>
            <a:xfrm>
              <a:off x="3209040" y="417924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6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18" name="Rectangle 12"/>
            <p:cNvSpPr/>
            <p:nvPr/>
          </p:nvSpPr>
          <p:spPr>
            <a:xfrm>
              <a:off x="1711800" y="365472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19" name="Rectangle 13"/>
            <p:cNvSpPr/>
            <p:nvPr/>
          </p:nvSpPr>
          <p:spPr>
            <a:xfrm>
              <a:off x="1711800" y="417924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4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0" name="Rectangle 14"/>
            <p:cNvSpPr/>
            <p:nvPr/>
          </p:nvSpPr>
          <p:spPr>
            <a:xfrm>
              <a:off x="963360" y="365472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1" name="Rectangle 15"/>
            <p:cNvSpPr/>
            <p:nvPr/>
          </p:nvSpPr>
          <p:spPr>
            <a:xfrm>
              <a:off x="963360" y="417924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400" b="1" strike="noStrike" spc="-1">
                  <a:solidFill>
                    <a:srgbClr val="000000"/>
                  </a:solidFill>
                  <a:latin typeface="Calibri"/>
                </a:rPr>
                <a:t>0</a:t>
              </a:r>
              <a:endParaRPr lang="fr-FR" sz="2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522" name="ZoneTexte 16"/>
          <p:cNvSpPr/>
          <p:nvPr/>
        </p:nvSpPr>
        <p:spPr>
          <a:xfrm>
            <a:off x="2457720" y="4703760"/>
            <a:ext cx="94860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alibri"/>
              </a:rPr>
              <a:t>+5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3" name="Connecteur droit 522"/>
          <p:cNvSpPr/>
          <p:nvPr/>
        </p:nvSpPr>
        <p:spPr>
          <a:xfrm>
            <a:off x="4573080" y="108936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24" name="Rectangle 523"/>
          <p:cNvSpPr/>
          <p:nvPr/>
        </p:nvSpPr>
        <p:spPr>
          <a:xfrm>
            <a:off x="1620000" y="91836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5" name="ZoneTexte 35"/>
          <p:cNvSpPr/>
          <p:nvPr/>
        </p:nvSpPr>
        <p:spPr>
          <a:xfrm>
            <a:off x="4563360" y="2118600"/>
            <a:ext cx="329364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7 225 - 500 = 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26" name="Groupe 12"/>
          <p:cNvGrpSpPr/>
          <p:nvPr/>
        </p:nvGrpSpPr>
        <p:grpSpPr>
          <a:xfrm>
            <a:off x="4987440" y="3670200"/>
            <a:ext cx="2996640" cy="1436760"/>
            <a:chOff x="4987440" y="3670200"/>
            <a:chExt cx="2996640" cy="1436760"/>
          </a:xfrm>
        </p:grpSpPr>
        <p:sp>
          <p:nvSpPr>
            <p:cNvPr id="527" name="Rectangle 171"/>
            <p:cNvSpPr/>
            <p:nvPr/>
          </p:nvSpPr>
          <p:spPr>
            <a:xfrm>
              <a:off x="6481800" y="36702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8" name="Rectangle 172"/>
            <p:cNvSpPr/>
            <p:nvPr/>
          </p:nvSpPr>
          <p:spPr>
            <a:xfrm>
              <a:off x="7233120" y="36702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9" name="Rectangle 173"/>
            <p:cNvSpPr/>
            <p:nvPr/>
          </p:nvSpPr>
          <p:spPr>
            <a:xfrm>
              <a:off x="6481800" y="41947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2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0" name="Rectangle 174"/>
            <p:cNvSpPr/>
            <p:nvPr/>
          </p:nvSpPr>
          <p:spPr>
            <a:xfrm>
              <a:off x="7233120" y="41947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5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1" name="Rectangle 175"/>
            <p:cNvSpPr/>
            <p:nvPr/>
          </p:nvSpPr>
          <p:spPr>
            <a:xfrm>
              <a:off x="5735880" y="36702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2" name="Rectangle 176"/>
            <p:cNvSpPr/>
            <p:nvPr/>
          </p:nvSpPr>
          <p:spPr>
            <a:xfrm>
              <a:off x="5735880" y="41947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2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3" name="Rectangle 177"/>
            <p:cNvSpPr/>
            <p:nvPr/>
          </p:nvSpPr>
          <p:spPr>
            <a:xfrm>
              <a:off x="4987440" y="36702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4" name="Rectangle 178"/>
            <p:cNvSpPr/>
            <p:nvPr/>
          </p:nvSpPr>
          <p:spPr>
            <a:xfrm>
              <a:off x="4987440" y="41947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7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535" name="ZoneTexte 36"/>
          <p:cNvSpPr/>
          <p:nvPr/>
        </p:nvSpPr>
        <p:spPr>
          <a:xfrm>
            <a:off x="5914800" y="4703760"/>
            <a:ext cx="94860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alibri"/>
              </a:rPr>
              <a:t>-5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6" name="Rectangle : coins arrondis 1"/>
          <p:cNvSpPr/>
          <p:nvPr/>
        </p:nvSpPr>
        <p:spPr>
          <a:xfrm>
            <a:off x="5208120" y="4449240"/>
            <a:ext cx="1180800" cy="403560"/>
          </a:xfrm>
          <a:prstGeom prst="roundRect">
            <a:avLst>
              <a:gd name="adj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537" name="ZoneTexte 37"/>
          <p:cNvSpPr/>
          <p:nvPr/>
        </p:nvSpPr>
        <p:spPr>
          <a:xfrm>
            <a:off x="7558560" y="2094840"/>
            <a:ext cx="144144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C00000"/>
                </a:solidFill>
                <a:latin typeface="Calibri"/>
              </a:rPr>
              <a:t>6 725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7/8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0" name="ZoneTexte 3"/>
          <p:cNvSpPr/>
          <p:nvPr/>
        </p:nvSpPr>
        <p:spPr>
          <a:xfrm>
            <a:off x="719280" y="2160000"/>
            <a:ext cx="2765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456 + 50 = 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41" name="Groupe 5"/>
          <p:cNvGrpSpPr/>
          <p:nvPr/>
        </p:nvGrpSpPr>
        <p:grpSpPr>
          <a:xfrm>
            <a:off x="1143360" y="3711600"/>
            <a:ext cx="2996640" cy="1436760"/>
            <a:chOff x="1143360" y="3711600"/>
            <a:chExt cx="2996640" cy="1436760"/>
          </a:xfrm>
        </p:grpSpPr>
        <p:sp>
          <p:nvSpPr>
            <p:cNvPr id="542" name="Rectangle 6"/>
            <p:cNvSpPr/>
            <p:nvPr/>
          </p:nvSpPr>
          <p:spPr>
            <a:xfrm>
              <a:off x="2637720" y="37116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43" name="Rectangle 7"/>
            <p:cNvSpPr/>
            <p:nvPr/>
          </p:nvSpPr>
          <p:spPr>
            <a:xfrm>
              <a:off x="3389040" y="37116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44" name="Rectangle 10"/>
            <p:cNvSpPr/>
            <p:nvPr/>
          </p:nvSpPr>
          <p:spPr>
            <a:xfrm>
              <a:off x="2637720" y="423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10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45" name="Rectangle 11"/>
            <p:cNvSpPr/>
            <p:nvPr/>
          </p:nvSpPr>
          <p:spPr>
            <a:xfrm>
              <a:off x="3389040" y="423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6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46" name="Rectangle 12"/>
            <p:cNvSpPr/>
            <p:nvPr/>
          </p:nvSpPr>
          <p:spPr>
            <a:xfrm>
              <a:off x="1891800" y="37116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47" name="Rectangle 13"/>
            <p:cNvSpPr/>
            <p:nvPr/>
          </p:nvSpPr>
          <p:spPr>
            <a:xfrm>
              <a:off x="1891800" y="423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4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48" name="Rectangle 14"/>
            <p:cNvSpPr/>
            <p:nvPr/>
          </p:nvSpPr>
          <p:spPr>
            <a:xfrm>
              <a:off x="1143360" y="37116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49" name="Rectangle 15"/>
            <p:cNvSpPr/>
            <p:nvPr/>
          </p:nvSpPr>
          <p:spPr>
            <a:xfrm>
              <a:off x="1143360" y="423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400" b="1" strike="noStrike" spc="-1">
                  <a:solidFill>
                    <a:srgbClr val="000000"/>
                  </a:solidFill>
                  <a:latin typeface="Calibri"/>
                </a:rPr>
                <a:t>0</a:t>
              </a:r>
              <a:endParaRPr lang="fr-FR" sz="2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550" name="Connecteur droit 549"/>
          <p:cNvSpPr/>
          <p:nvPr/>
        </p:nvSpPr>
        <p:spPr>
          <a:xfrm>
            <a:off x="4573080" y="108936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51" name="Rectangle 550"/>
          <p:cNvSpPr/>
          <p:nvPr/>
        </p:nvSpPr>
        <p:spPr>
          <a:xfrm>
            <a:off x="1620000" y="91836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2" name="ZoneTexte 45"/>
          <p:cNvSpPr/>
          <p:nvPr/>
        </p:nvSpPr>
        <p:spPr>
          <a:xfrm>
            <a:off x="4563000" y="2118600"/>
            <a:ext cx="329364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7 225 - 500 = 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53" name="Groupe 16"/>
          <p:cNvGrpSpPr/>
          <p:nvPr/>
        </p:nvGrpSpPr>
        <p:grpSpPr>
          <a:xfrm>
            <a:off x="4987080" y="3670200"/>
            <a:ext cx="2996640" cy="1436760"/>
            <a:chOff x="4987080" y="3670200"/>
            <a:chExt cx="2996640" cy="1436760"/>
          </a:xfrm>
        </p:grpSpPr>
        <p:sp>
          <p:nvSpPr>
            <p:cNvPr id="554" name="Rectangle 203"/>
            <p:cNvSpPr/>
            <p:nvPr/>
          </p:nvSpPr>
          <p:spPr>
            <a:xfrm>
              <a:off x="6481440" y="36702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55" name="Rectangle 204"/>
            <p:cNvSpPr/>
            <p:nvPr/>
          </p:nvSpPr>
          <p:spPr>
            <a:xfrm>
              <a:off x="7232760" y="36702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56" name="Rectangle 205"/>
            <p:cNvSpPr/>
            <p:nvPr/>
          </p:nvSpPr>
          <p:spPr>
            <a:xfrm>
              <a:off x="6481440" y="41947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2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57" name="Rectangle 206"/>
            <p:cNvSpPr/>
            <p:nvPr/>
          </p:nvSpPr>
          <p:spPr>
            <a:xfrm>
              <a:off x="7232760" y="41947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5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58" name="Rectangle 207"/>
            <p:cNvSpPr/>
            <p:nvPr/>
          </p:nvSpPr>
          <p:spPr>
            <a:xfrm>
              <a:off x="5735520" y="36702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59" name="Rectangle 208"/>
            <p:cNvSpPr/>
            <p:nvPr/>
          </p:nvSpPr>
          <p:spPr>
            <a:xfrm>
              <a:off x="5735520" y="41947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2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60" name="Rectangle 209"/>
            <p:cNvSpPr/>
            <p:nvPr/>
          </p:nvSpPr>
          <p:spPr>
            <a:xfrm>
              <a:off x="4987080" y="36702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61" name="Rectangle 210"/>
            <p:cNvSpPr/>
            <p:nvPr/>
          </p:nvSpPr>
          <p:spPr>
            <a:xfrm>
              <a:off x="4987080" y="41947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7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562" name="ZoneTexte 46"/>
          <p:cNvSpPr/>
          <p:nvPr/>
        </p:nvSpPr>
        <p:spPr>
          <a:xfrm>
            <a:off x="5914440" y="4703760"/>
            <a:ext cx="94860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alibri"/>
              </a:rPr>
              <a:t>-5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3" name="Rectangle : coins arrondis 5"/>
          <p:cNvSpPr/>
          <p:nvPr/>
        </p:nvSpPr>
        <p:spPr>
          <a:xfrm>
            <a:off x="5207760" y="4449240"/>
            <a:ext cx="1180800" cy="403560"/>
          </a:xfrm>
          <a:prstGeom prst="roundRect">
            <a:avLst>
              <a:gd name="adj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564" name="ZoneTexte 47"/>
          <p:cNvSpPr/>
          <p:nvPr/>
        </p:nvSpPr>
        <p:spPr>
          <a:xfrm>
            <a:off x="7608240" y="2094840"/>
            <a:ext cx="153576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C00000"/>
                </a:solidFill>
                <a:latin typeface="Calibri"/>
              </a:rPr>
              <a:t>6 725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7/8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7" name="ZoneTexte 3"/>
          <p:cNvSpPr/>
          <p:nvPr/>
        </p:nvSpPr>
        <p:spPr>
          <a:xfrm>
            <a:off x="442440" y="2160000"/>
            <a:ext cx="2765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456 + 50 = 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68" name="Groupe 5"/>
          <p:cNvGrpSpPr/>
          <p:nvPr/>
        </p:nvGrpSpPr>
        <p:grpSpPr>
          <a:xfrm>
            <a:off x="866520" y="3711600"/>
            <a:ext cx="2996640" cy="1436760"/>
            <a:chOff x="866520" y="3711600"/>
            <a:chExt cx="2996640" cy="1436760"/>
          </a:xfrm>
        </p:grpSpPr>
        <p:sp>
          <p:nvSpPr>
            <p:cNvPr id="569" name="Rectangle 6"/>
            <p:cNvSpPr/>
            <p:nvPr/>
          </p:nvSpPr>
          <p:spPr>
            <a:xfrm>
              <a:off x="2360880" y="37116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70" name="Rectangle 7"/>
            <p:cNvSpPr/>
            <p:nvPr/>
          </p:nvSpPr>
          <p:spPr>
            <a:xfrm>
              <a:off x="3112200" y="37116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71" name="Rectangle 10"/>
            <p:cNvSpPr/>
            <p:nvPr/>
          </p:nvSpPr>
          <p:spPr>
            <a:xfrm>
              <a:off x="2360880" y="423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72" name="Rectangle 11"/>
            <p:cNvSpPr/>
            <p:nvPr/>
          </p:nvSpPr>
          <p:spPr>
            <a:xfrm>
              <a:off x="3112200" y="423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6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73" name="Rectangle 12"/>
            <p:cNvSpPr/>
            <p:nvPr/>
          </p:nvSpPr>
          <p:spPr>
            <a:xfrm>
              <a:off x="1614960" y="37116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74" name="Rectangle 13"/>
            <p:cNvSpPr/>
            <p:nvPr/>
          </p:nvSpPr>
          <p:spPr>
            <a:xfrm>
              <a:off x="1614960" y="423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5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75" name="Rectangle 14"/>
            <p:cNvSpPr/>
            <p:nvPr/>
          </p:nvSpPr>
          <p:spPr>
            <a:xfrm>
              <a:off x="866520" y="37116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76" name="Rectangle 15"/>
            <p:cNvSpPr/>
            <p:nvPr/>
          </p:nvSpPr>
          <p:spPr>
            <a:xfrm>
              <a:off x="866520" y="423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400" b="1" strike="noStrike" spc="-1">
                  <a:solidFill>
                    <a:srgbClr val="000000"/>
                  </a:solidFill>
                  <a:latin typeface="Calibri"/>
                </a:rPr>
                <a:t>0</a:t>
              </a:r>
              <a:endParaRPr lang="fr-FR" sz="2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577" name="ZoneTexte 4"/>
          <p:cNvSpPr/>
          <p:nvPr/>
        </p:nvSpPr>
        <p:spPr>
          <a:xfrm>
            <a:off x="2928600" y="2160000"/>
            <a:ext cx="10314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C00000"/>
                </a:solidFill>
                <a:latin typeface="Calibri"/>
              </a:rPr>
              <a:t>506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8" name="Connecteur droit 577"/>
          <p:cNvSpPr/>
          <p:nvPr/>
        </p:nvSpPr>
        <p:spPr>
          <a:xfrm>
            <a:off x="4573080" y="108936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79" name="Rectangle 578"/>
          <p:cNvSpPr/>
          <p:nvPr/>
        </p:nvSpPr>
        <p:spPr>
          <a:xfrm>
            <a:off x="1620000" y="91836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0" name="ZoneTexte 48"/>
          <p:cNvSpPr/>
          <p:nvPr/>
        </p:nvSpPr>
        <p:spPr>
          <a:xfrm>
            <a:off x="4563000" y="2118600"/>
            <a:ext cx="329364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7 225 - 500 = 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81" name="Groupe 17"/>
          <p:cNvGrpSpPr/>
          <p:nvPr/>
        </p:nvGrpSpPr>
        <p:grpSpPr>
          <a:xfrm>
            <a:off x="4987080" y="3670200"/>
            <a:ext cx="2996640" cy="1436760"/>
            <a:chOff x="4987080" y="3670200"/>
            <a:chExt cx="2996640" cy="1436760"/>
          </a:xfrm>
        </p:grpSpPr>
        <p:sp>
          <p:nvSpPr>
            <p:cNvPr id="582" name="Rectangle 211"/>
            <p:cNvSpPr/>
            <p:nvPr/>
          </p:nvSpPr>
          <p:spPr>
            <a:xfrm>
              <a:off x="6481440" y="36702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83" name="Rectangle 212"/>
            <p:cNvSpPr/>
            <p:nvPr/>
          </p:nvSpPr>
          <p:spPr>
            <a:xfrm>
              <a:off x="7232760" y="36702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84" name="Rectangle 213"/>
            <p:cNvSpPr/>
            <p:nvPr/>
          </p:nvSpPr>
          <p:spPr>
            <a:xfrm>
              <a:off x="6481440" y="41947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2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85" name="Rectangle 214"/>
            <p:cNvSpPr/>
            <p:nvPr/>
          </p:nvSpPr>
          <p:spPr>
            <a:xfrm>
              <a:off x="7232760" y="41947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5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86" name="Rectangle 215"/>
            <p:cNvSpPr/>
            <p:nvPr/>
          </p:nvSpPr>
          <p:spPr>
            <a:xfrm>
              <a:off x="5735520" y="36702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87" name="Rectangle 216"/>
            <p:cNvSpPr/>
            <p:nvPr/>
          </p:nvSpPr>
          <p:spPr>
            <a:xfrm>
              <a:off x="5735520" y="41947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2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88" name="Rectangle 217"/>
            <p:cNvSpPr/>
            <p:nvPr/>
          </p:nvSpPr>
          <p:spPr>
            <a:xfrm>
              <a:off x="4987080" y="36702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89" name="Rectangle 218"/>
            <p:cNvSpPr/>
            <p:nvPr/>
          </p:nvSpPr>
          <p:spPr>
            <a:xfrm>
              <a:off x="4987080" y="41947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7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590" name="ZoneTexte 49"/>
          <p:cNvSpPr/>
          <p:nvPr/>
        </p:nvSpPr>
        <p:spPr>
          <a:xfrm>
            <a:off x="5914440" y="4703760"/>
            <a:ext cx="94860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alibri"/>
              </a:rPr>
              <a:t>-5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1" name="Rectangle : coins arrondis 6"/>
          <p:cNvSpPr/>
          <p:nvPr/>
        </p:nvSpPr>
        <p:spPr>
          <a:xfrm>
            <a:off x="5207760" y="4449240"/>
            <a:ext cx="1180800" cy="403560"/>
          </a:xfrm>
          <a:prstGeom prst="roundRect">
            <a:avLst>
              <a:gd name="adj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592" name="ZoneTexte 50"/>
          <p:cNvSpPr/>
          <p:nvPr/>
        </p:nvSpPr>
        <p:spPr>
          <a:xfrm>
            <a:off x="7558560" y="2094840"/>
            <a:ext cx="144108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C00000"/>
                </a:solidFill>
                <a:latin typeface="Calibri"/>
              </a:rPr>
              <a:t>6 725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8/8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5" name="ZoneTexte 4"/>
          <p:cNvSpPr/>
          <p:nvPr/>
        </p:nvSpPr>
        <p:spPr>
          <a:xfrm>
            <a:off x="719280" y="1871640"/>
            <a:ext cx="2765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328 - 40 = 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96" name="Groupe 8"/>
          <p:cNvGrpSpPr/>
          <p:nvPr/>
        </p:nvGrpSpPr>
        <p:grpSpPr>
          <a:xfrm>
            <a:off x="1143360" y="3423240"/>
            <a:ext cx="2996640" cy="1436760"/>
            <a:chOff x="1143360" y="3423240"/>
            <a:chExt cx="2996640" cy="1436760"/>
          </a:xfrm>
        </p:grpSpPr>
        <p:sp>
          <p:nvSpPr>
            <p:cNvPr id="597" name="Rectangle 10"/>
            <p:cNvSpPr/>
            <p:nvPr/>
          </p:nvSpPr>
          <p:spPr>
            <a:xfrm>
              <a:off x="2637720" y="342324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98" name="Rectangle 11"/>
            <p:cNvSpPr/>
            <p:nvPr/>
          </p:nvSpPr>
          <p:spPr>
            <a:xfrm>
              <a:off x="3389040" y="342324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99" name="Rectangle 12"/>
            <p:cNvSpPr/>
            <p:nvPr/>
          </p:nvSpPr>
          <p:spPr>
            <a:xfrm>
              <a:off x="2637720" y="394776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2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00" name="Rectangle 13"/>
            <p:cNvSpPr/>
            <p:nvPr/>
          </p:nvSpPr>
          <p:spPr>
            <a:xfrm>
              <a:off x="3389040" y="394776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8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01" name="Rectangle 16"/>
            <p:cNvSpPr/>
            <p:nvPr/>
          </p:nvSpPr>
          <p:spPr>
            <a:xfrm>
              <a:off x="1891800" y="342324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02" name="Rectangle 17"/>
            <p:cNvSpPr/>
            <p:nvPr/>
          </p:nvSpPr>
          <p:spPr>
            <a:xfrm>
              <a:off x="1891800" y="394776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3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03" name="Rectangle 20"/>
            <p:cNvSpPr/>
            <p:nvPr/>
          </p:nvSpPr>
          <p:spPr>
            <a:xfrm>
              <a:off x="1143360" y="342324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04" name="Rectangle 31"/>
            <p:cNvSpPr/>
            <p:nvPr/>
          </p:nvSpPr>
          <p:spPr>
            <a:xfrm>
              <a:off x="1143360" y="394776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400" b="1" strike="noStrike" spc="-1">
                  <a:solidFill>
                    <a:srgbClr val="000000"/>
                  </a:solidFill>
                  <a:latin typeface="Calibri"/>
                </a:rPr>
                <a:t>0</a:t>
              </a:r>
              <a:endParaRPr lang="fr-FR" sz="2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605" name="Connecteur droit 604"/>
          <p:cNvSpPr/>
          <p:nvPr/>
        </p:nvSpPr>
        <p:spPr>
          <a:xfrm>
            <a:off x="4573080" y="108936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606" name="Rectangle 605"/>
          <p:cNvSpPr/>
          <p:nvPr/>
        </p:nvSpPr>
        <p:spPr>
          <a:xfrm>
            <a:off x="1620000" y="91836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7" name="ZoneTexte 38"/>
          <p:cNvSpPr/>
          <p:nvPr/>
        </p:nvSpPr>
        <p:spPr>
          <a:xfrm>
            <a:off x="4964040" y="2163240"/>
            <a:ext cx="421596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2 905 + 400 = 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08" name="Groupe 13"/>
          <p:cNvGrpSpPr/>
          <p:nvPr/>
        </p:nvGrpSpPr>
        <p:grpSpPr>
          <a:xfrm>
            <a:off x="5388120" y="3714840"/>
            <a:ext cx="2996640" cy="1436760"/>
            <a:chOff x="5388120" y="3714840"/>
            <a:chExt cx="2996640" cy="1436760"/>
          </a:xfrm>
        </p:grpSpPr>
        <p:sp>
          <p:nvSpPr>
            <p:cNvPr id="609" name="Rectangle 179"/>
            <p:cNvSpPr/>
            <p:nvPr/>
          </p:nvSpPr>
          <p:spPr>
            <a:xfrm>
              <a:off x="6882480" y="371484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10" name="Rectangle 180"/>
            <p:cNvSpPr/>
            <p:nvPr/>
          </p:nvSpPr>
          <p:spPr>
            <a:xfrm>
              <a:off x="7633800" y="371484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11" name="Rectangle 181"/>
            <p:cNvSpPr/>
            <p:nvPr/>
          </p:nvSpPr>
          <p:spPr>
            <a:xfrm>
              <a:off x="6882480" y="423936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12" name="Rectangle 182"/>
            <p:cNvSpPr/>
            <p:nvPr/>
          </p:nvSpPr>
          <p:spPr>
            <a:xfrm>
              <a:off x="7633800" y="423936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5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13" name="Rectangle 183"/>
            <p:cNvSpPr/>
            <p:nvPr/>
          </p:nvSpPr>
          <p:spPr>
            <a:xfrm>
              <a:off x="6136560" y="371484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14" name="Rectangle 184"/>
            <p:cNvSpPr/>
            <p:nvPr/>
          </p:nvSpPr>
          <p:spPr>
            <a:xfrm>
              <a:off x="6136560" y="423936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9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15" name="Rectangle 185"/>
            <p:cNvSpPr/>
            <p:nvPr/>
          </p:nvSpPr>
          <p:spPr>
            <a:xfrm>
              <a:off x="5388120" y="371484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16" name="Rectangle 186"/>
            <p:cNvSpPr/>
            <p:nvPr/>
          </p:nvSpPr>
          <p:spPr>
            <a:xfrm>
              <a:off x="5388120" y="423936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2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8/8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9" name="ZoneTexte 3"/>
          <p:cNvSpPr/>
          <p:nvPr/>
        </p:nvSpPr>
        <p:spPr>
          <a:xfrm>
            <a:off x="719280" y="1980000"/>
            <a:ext cx="2765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328 - 40 = 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20" name="Groupe 5"/>
          <p:cNvGrpSpPr/>
          <p:nvPr/>
        </p:nvGrpSpPr>
        <p:grpSpPr>
          <a:xfrm>
            <a:off x="1143360" y="3531600"/>
            <a:ext cx="2996640" cy="1436760"/>
            <a:chOff x="1143360" y="3531600"/>
            <a:chExt cx="2996640" cy="1436760"/>
          </a:xfrm>
        </p:grpSpPr>
        <p:sp>
          <p:nvSpPr>
            <p:cNvPr id="621" name="Rectangle 6"/>
            <p:cNvSpPr/>
            <p:nvPr/>
          </p:nvSpPr>
          <p:spPr>
            <a:xfrm>
              <a:off x="2637720" y="35316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22" name="Rectangle 7"/>
            <p:cNvSpPr/>
            <p:nvPr/>
          </p:nvSpPr>
          <p:spPr>
            <a:xfrm>
              <a:off x="3389040" y="35316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23" name="Rectangle 10"/>
            <p:cNvSpPr/>
            <p:nvPr/>
          </p:nvSpPr>
          <p:spPr>
            <a:xfrm>
              <a:off x="2637720" y="405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2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24" name="Rectangle 11"/>
            <p:cNvSpPr/>
            <p:nvPr/>
          </p:nvSpPr>
          <p:spPr>
            <a:xfrm>
              <a:off x="3389040" y="405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8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25" name="Rectangle 12"/>
            <p:cNvSpPr/>
            <p:nvPr/>
          </p:nvSpPr>
          <p:spPr>
            <a:xfrm>
              <a:off x="1891800" y="35316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26" name="Rectangle 13"/>
            <p:cNvSpPr/>
            <p:nvPr/>
          </p:nvSpPr>
          <p:spPr>
            <a:xfrm>
              <a:off x="1891800" y="405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3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27" name="Rectangle 14"/>
            <p:cNvSpPr/>
            <p:nvPr/>
          </p:nvSpPr>
          <p:spPr>
            <a:xfrm>
              <a:off x="1143360" y="35316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28" name="Rectangle 15"/>
            <p:cNvSpPr/>
            <p:nvPr/>
          </p:nvSpPr>
          <p:spPr>
            <a:xfrm>
              <a:off x="1143360" y="405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400" b="1" strike="noStrike" spc="-1">
                  <a:solidFill>
                    <a:srgbClr val="000000"/>
                  </a:solidFill>
                  <a:latin typeface="Calibri"/>
                </a:rPr>
                <a:t>0</a:t>
              </a:r>
              <a:endParaRPr lang="fr-FR" sz="2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629" name="ZoneTexte 16"/>
          <p:cNvSpPr/>
          <p:nvPr/>
        </p:nvSpPr>
        <p:spPr>
          <a:xfrm>
            <a:off x="2736360" y="4588560"/>
            <a:ext cx="94860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alibri"/>
              </a:rPr>
              <a:t>-4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0" name="Rectangle : coins arrondis 4"/>
          <p:cNvSpPr/>
          <p:nvPr/>
        </p:nvSpPr>
        <p:spPr>
          <a:xfrm>
            <a:off x="2032200" y="4280760"/>
            <a:ext cx="1180800" cy="403560"/>
          </a:xfrm>
          <a:prstGeom prst="roundRect">
            <a:avLst>
              <a:gd name="adj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631" name="Connecteur droit 630"/>
          <p:cNvSpPr/>
          <p:nvPr/>
        </p:nvSpPr>
        <p:spPr>
          <a:xfrm>
            <a:off x="4573080" y="108936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632" name="Rectangle 631"/>
          <p:cNvSpPr/>
          <p:nvPr/>
        </p:nvSpPr>
        <p:spPr>
          <a:xfrm>
            <a:off x="1620000" y="91836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3" name="ZoneTexte 39"/>
          <p:cNvSpPr/>
          <p:nvPr/>
        </p:nvSpPr>
        <p:spPr>
          <a:xfrm>
            <a:off x="4616864" y="2183760"/>
            <a:ext cx="3340849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2 905 + 400 = 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34" name="Groupe 14"/>
          <p:cNvGrpSpPr/>
          <p:nvPr/>
        </p:nvGrpSpPr>
        <p:grpSpPr>
          <a:xfrm>
            <a:off x="5167080" y="3735360"/>
            <a:ext cx="2996640" cy="1436760"/>
            <a:chOff x="5167080" y="3735360"/>
            <a:chExt cx="2996640" cy="1436760"/>
          </a:xfrm>
        </p:grpSpPr>
        <p:sp>
          <p:nvSpPr>
            <p:cNvPr id="635" name="Rectangle 187"/>
            <p:cNvSpPr/>
            <p:nvPr/>
          </p:nvSpPr>
          <p:spPr>
            <a:xfrm>
              <a:off x="6661440" y="373536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36" name="Rectangle 188"/>
            <p:cNvSpPr/>
            <p:nvPr/>
          </p:nvSpPr>
          <p:spPr>
            <a:xfrm>
              <a:off x="7412760" y="373536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37" name="Rectangle 189"/>
            <p:cNvSpPr/>
            <p:nvPr/>
          </p:nvSpPr>
          <p:spPr>
            <a:xfrm>
              <a:off x="6661440" y="425988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38" name="Rectangle 190"/>
            <p:cNvSpPr/>
            <p:nvPr/>
          </p:nvSpPr>
          <p:spPr>
            <a:xfrm>
              <a:off x="7412760" y="425988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5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39" name="Rectangle 191"/>
            <p:cNvSpPr/>
            <p:nvPr/>
          </p:nvSpPr>
          <p:spPr>
            <a:xfrm>
              <a:off x="5915520" y="373536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40" name="Rectangle 192"/>
            <p:cNvSpPr/>
            <p:nvPr/>
          </p:nvSpPr>
          <p:spPr>
            <a:xfrm>
              <a:off x="5915520" y="425988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9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41" name="Rectangle 193"/>
            <p:cNvSpPr/>
            <p:nvPr/>
          </p:nvSpPr>
          <p:spPr>
            <a:xfrm>
              <a:off x="5167080" y="373536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42" name="Rectangle 194"/>
            <p:cNvSpPr/>
            <p:nvPr/>
          </p:nvSpPr>
          <p:spPr>
            <a:xfrm>
              <a:off x="5167080" y="425988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2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643" name="ZoneTexte 40"/>
          <p:cNvSpPr/>
          <p:nvPr/>
        </p:nvSpPr>
        <p:spPr>
          <a:xfrm>
            <a:off x="6088320" y="4776840"/>
            <a:ext cx="94860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alibri"/>
              </a:rPr>
              <a:t>+4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4" name="Rectangle : coins arrondis 2"/>
          <p:cNvSpPr/>
          <p:nvPr/>
        </p:nvSpPr>
        <p:spPr>
          <a:xfrm>
            <a:off x="5387760" y="4514400"/>
            <a:ext cx="1180800" cy="403560"/>
          </a:xfrm>
          <a:prstGeom prst="roundRect">
            <a:avLst>
              <a:gd name="adj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645" name="ZoneTexte 41"/>
          <p:cNvSpPr/>
          <p:nvPr/>
        </p:nvSpPr>
        <p:spPr>
          <a:xfrm>
            <a:off x="7669068" y="2160000"/>
            <a:ext cx="1474572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C00000"/>
                </a:solidFill>
                <a:latin typeface="Calibri"/>
              </a:rPr>
              <a:t>3 305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Quel est le nombre représenté ?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" name="ZoneTexte 3"/>
          <p:cNvSpPr/>
          <p:nvPr/>
        </p:nvSpPr>
        <p:spPr>
          <a:xfrm>
            <a:off x="153720" y="1620000"/>
            <a:ext cx="47062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Ajoute 10 à ce nombre.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Rectangle 6"/>
          <p:cNvSpPr/>
          <p:nvPr/>
        </p:nvSpPr>
        <p:spPr>
          <a:xfrm>
            <a:off x="3535560" y="25394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92" name="Rectangle 7"/>
          <p:cNvSpPr/>
          <p:nvPr/>
        </p:nvSpPr>
        <p:spPr>
          <a:xfrm>
            <a:off x="2606040" y="252396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93" name="Rectangle 9"/>
          <p:cNvSpPr/>
          <p:nvPr/>
        </p:nvSpPr>
        <p:spPr>
          <a:xfrm>
            <a:off x="3956400" y="274932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94" name="Rectangle 14"/>
          <p:cNvSpPr/>
          <p:nvPr/>
        </p:nvSpPr>
        <p:spPr>
          <a:xfrm>
            <a:off x="3673440" y="25394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95" name="Rectangle 15"/>
          <p:cNvSpPr/>
          <p:nvPr/>
        </p:nvSpPr>
        <p:spPr>
          <a:xfrm>
            <a:off x="3814920" y="25394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96" name="Rectangle 18"/>
          <p:cNvSpPr/>
          <p:nvPr/>
        </p:nvSpPr>
        <p:spPr>
          <a:xfrm>
            <a:off x="3956400" y="290160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97" name="Rectangle 19"/>
          <p:cNvSpPr/>
          <p:nvPr/>
        </p:nvSpPr>
        <p:spPr>
          <a:xfrm>
            <a:off x="3956400" y="304920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98" name="Rectangle 21"/>
          <p:cNvSpPr/>
          <p:nvPr/>
        </p:nvSpPr>
        <p:spPr>
          <a:xfrm>
            <a:off x="1662840" y="252396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99" name="Rectangle 22"/>
          <p:cNvSpPr/>
          <p:nvPr/>
        </p:nvSpPr>
        <p:spPr>
          <a:xfrm>
            <a:off x="720000" y="252000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0" name="Rectangle 23"/>
          <p:cNvSpPr/>
          <p:nvPr/>
        </p:nvSpPr>
        <p:spPr>
          <a:xfrm>
            <a:off x="2186280" y="346356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1" name="Rectangle 24"/>
          <p:cNvSpPr/>
          <p:nvPr/>
        </p:nvSpPr>
        <p:spPr>
          <a:xfrm>
            <a:off x="1243080" y="345960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2" name="Rectangle 25"/>
          <p:cNvSpPr/>
          <p:nvPr/>
        </p:nvSpPr>
        <p:spPr>
          <a:xfrm>
            <a:off x="4097880" y="274932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3" name="Rectangle 26"/>
          <p:cNvSpPr/>
          <p:nvPr/>
        </p:nvSpPr>
        <p:spPr>
          <a:xfrm>
            <a:off x="4097880" y="290160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4" name="Rectangle 27"/>
          <p:cNvSpPr/>
          <p:nvPr/>
        </p:nvSpPr>
        <p:spPr>
          <a:xfrm>
            <a:off x="4097880" y="304920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5" name="Rectangle 28"/>
          <p:cNvSpPr/>
          <p:nvPr/>
        </p:nvSpPr>
        <p:spPr>
          <a:xfrm>
            <a:off x="4239360" y="274932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6" name="Rectangle 29"/>
          <p:cNvSpPr/>
          <p:nvPr/>
        </p:nvSpPr>
        <p:spPr>
          <a:xfrm>
            <a:off x="4239360" y="290160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7" name="Rectangle 30"/>
          <p:cNvSpPr/>
          <p:nvPr/>
        </p:nvSpPr>
        <p:spPr>
          <a:xfrm>
            <a:off x="4239360" y="304920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8" name="Connecteur droit 107"/>
          <p:cNvSpPr/>
          <p:nvPr/>
        </p:nvSpPr>
        <p:spPr>
          <a:xfrm>
            <a:off x="457308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1620000" y="90900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ZoneTexte 7"/>
          <p:cNvSpPr/>
          <p:nvPr/>
        </p:nvSpPr>
        <p:spPr>
          <a:xfrm>
            <a:off x="4833720" y="1620000"/>
            <a:ext cx="41662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Ajoute 60 à ce nombre.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Cube 7"/>
          <p:cNvSpPr/>
          <p:nvPr/>
        </p:nvSpPr>
        <p:spPr>
          <a:xfrm>
            <a:off x="5909760" y="2653920"/>
            <a:ext cx="1126080" cy="112608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12" name="Rectangle 53"/>
          <p:cNvSpPr/>
          <p:nvPr/>
        </p:nvSpPr>
        <p:spPr>
          <a:xfrm>
            <a:off x="8124840" y="27050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13" name="Rectangle 54"/>
          <p:cNvSpPr/>
          <p:nvPr/>
        </p:nvSpPr>
        <p:spPr>
          <a:xfrm>
            <a:off x="7195320" y="268956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14" name="Rectangle 55"/>
          <p:cNvSpPr/>
          <p:nvPr/>
        </p:nvSpPr>
        <p:spPr>
          <a:xfrm>
            <a:off x="8841240" y="299592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15" name="Rectangle 56"/>
          <p:cNvSpPr/>
          <p:nvPr/>
        </p:nvSpPr>
        <p:spPr>
          <a:xfrm>
            <a:off x="8262720" y="27050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16" name="Rectangle 57"/>
          <p:cNvSpPr/>
          <p:nvPr/>
        </p:nvSpPr>
        <p:spPr>
          <a:xfrm>
            <a:off x="8404200" y="27050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17" name="Rectangle 58"/>
          <p:cNvSpPr/>
          <p:nvPr/>
        </p:nvSpPr>
        <p:spPr>
          <a:xfrm>
            <a:off x="8841240" y="314820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18" name="Rectangle 59"/>
          <p:cNvSpPr/>
          <p:nvPr/>
        </p:nvSpPr>
        <p:spPr>
          <a:xfrm>
            <a:off x="8841240" y="329580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19" name="Cube 8"/>
          <p:cNvSpPr/>
          <p:nvPr/>
        </p:nvSpPr>
        <p:spPr>
          <a:xfrm>
            <a:off x="4680000" y="2653920"/>
            <a:ext cx="1126080" cy="112608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8/8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8" name="ZoneTexte 3"/>
          <p:cNvSpPr/>
          <p:nvPr/>
        </p:nvSpPr>
        <p:spPr>
          <a:xfrm>
            <a:off x="442440" y="2253960"/>
            <a:ext cx="2765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328 - 40 = 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49" name="Groupe 5"/>
          <p:cNvGrpSpPr/>
          <p:nvPr/>
        </p:nvGrpSpPr>
        <p:grpSpPr>
          <a:xfrm>
            <a:off x="866520" y="3805560"/>
            <a:ext cx="2996640" cy="1436760"/>
            <a:chOff x="866520" y="3805560"/>
            <a:chExt cx="2996640" cy="1436760"/>
          </a:xfrm>
        </p:grpSpPr>
        <p:sp>
          <p:nvSpPr>
            <p:cNvPr id="650" name="Rectangle 6"/>
            <p:cNvSpPr/>
            <p:nvPr/>
          </p:nvSpPr>
          <p:spPr>
            <a:xfrm>
              <a:off x="2360880" y="380556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51" name="Rectangle 7"/>
            <p:cNvSpPr/>
            <p:nvPr/>
          </p:nvSpPr>
          <p:spPr>
            <a:xfrm>
              <a:off x="3112200" y="380556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52" name="Rectangle 10"/>
            <p:cNvSpPr/>
            <p:nvPr/>
          </p:nvSpPr>
          <p:spPr>
            <a:xfrm>
              <a:off x="2360880" y="433008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8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53" name="Rectangle 11"/>
            <p:cNvSpPr/>
            <p:nvPr/>
          </p:nvSpPr>
          <p:spPr>
            <a:xfrm>
              <a:off x="3112200" y="433008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6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54" name="Rectangle 12"/>
            <p:cNvSpPr/>
            <p:nvPr/>
          </p:nvSpPr>
          <p:spPr>
            <a:xfrm>
              <a:off x="1614960" y="380556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55" name="Rectangle 13"/>
            <p:cNvSpPr/>
            <p:nvPr/>
          </p:nvSpPr>
          <p:spPr>
            <a:xfrm>
              <a:off x="1614960" y="433008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2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56" name="Rectangle 14"/>
            <p:cNvSpPr/>
            <p:nvPr/>
          </p:nvSpPr>
          <p:spPr>
            <a:xfrm>
              <a:off x="866520" y="380556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57" name="Rectangle 15"/>
            <p:cNvSpPr/>
            <p:nvPr/>
          </p:nvSpPr>
          <p:spPr>
            <a:xfrm>
              <a:off x="866520" y="433008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400" b="1" strike="noStrike" spc="-1">
                  <a:solidFill>
                    <a:srgbClr val="000000"/>
                  </a:solidFill>
                  <a:latin typeface="Calibri"/>
                </a:rPr>
                <a:t>0</a:t>
              </a:r>
              <a:endParaRPr lang="fr-FR" sz="2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658" name="ZoneTexte 4"/>
          <p:cNvSpPr/>
          <p:nvPr/>
        </p:nvSpPr>
        <p:spPr>
          <a:xfrm>
            <a:off x="2928600" y="2253960"/>
            <a:ext cx="10314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C00000"/>
                </a:solidFill>
                <a:latin typeface="Calibri"/>
              </a:rPr>
              <a:t>286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9" name="Connecteur droit 658"/>
          <p:cNvSpPr/>
          <p:nvPr/>
        </p:nvSpPr>
        <p:spPr>
          <a:xfrm>
            <a:off x="4573080" y="108936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660" name="Rectangle 659"/>
          <p:cNvSpPr/>
          <p:nvPr/>
        </p:nvSpPr>
        <p:spPr>
          <a:xfrm>
            <a:off x="1620000" y="91836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1" name="ZoneTexte 42"/>
          <p:cNvSpPr/>
          <p:nvPr/>
        </p:nvSpPr>
        <p:spPr>
          <a:xfrm>
            <a:off x="4743000" y="2183760"/>
            <a:ext cx="329364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2905 + 400 = 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62" name="Groupe 15"/>
          <p:cNvGrpSpPr/>
          <p:nvPr/>
        </p:nvGrpSpPr>
        <p:grpSpPr>
          <a:xfrm>
            <a:off x="5167080" y="3735360"/>
            <a:ext cx="2996640" cy="1436760"/>
            <a:chOff x="5167080" y="3735360"/>
            <a:chExt cx="2996640" cy="1436760"/>
          </a:xfrm>
        </p:grpSpPr>
        <p:sp>
          <p:nvSpPr>
            <p:cNvPr id="663" name="Rectangle 195"/>
            <p:cNvSpPr/>
            <p:nvPr/>
          </p:nvSpPr>
          <p:spPr>
            <a:xfrm>
              <a:off x="6661440" y="373536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64" name="Rectangle 196"/>
            <p:cNvSpPr/>
            <p:nvPr/>
          </p:nvSpPr>
          <p:spPr>
            <a:xfrm>
              <a:off x="7412760" y="373536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65" name="Rectangle 197"/>
            <p:cNvSpPr/>
            <p:nvPr/>
          </p:nvSpPr>
          <p:spPr>
            <a:xfrm>
              <a:off x="6661440" y="425988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66" name="Rectangle 198"/>
            <p:cNvSpPr/>
            <p:nvPr/>
          </p:nvSpPr>
          <p:spPr>
            <a:xfrm>
              <a:off x="7412760" y="425988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5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67" name="Rectangle 199"/>
            <p:cNvSpPr/>
            <p:nvPr/>
          </p:nvSpPr>
          <p:spPr>
            <a:xfrm>
              <a:off x="5915520" y="373536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68" name="Rectangle 200"/>
            <p:cNvSpPr/>
            <p:nvPr/>
          </p:nvSpPr>
          <p:spPr>
            <a:xfrm>
              <a:off x="5915520" y="425988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9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69" name="Rectangle 201"/>
            <p:cNvSpPr/>
            <p:nvPr/>
          </p:nvSpPr>
          <p:spPr>
            <a:xfrm>
              <a:off x="5167080" y="373536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70" name="Rectangle 202"/>
            <p:cNvSpPr/>
            <p:nvPr/>
          </p:nvSpPr>
          <p:spPr>
            <a:xfrm>
              <a:off x="5167080" y="425988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2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671" name="ZoneTexte 43"/>
          <p:cNvSpPr/>
          <p:nvPr/>
        </p:nvSpPr>
        <p:spPr>
          <a:xfrm>
            <a:off x="6088320" y="4776840"/>
            <a:ext cx="94860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alibri"/>
              </a:rPr>
              <a:t>+4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2" name="Rectangle : coins arrondis 3"/>
          <p:cNvSpPr/>
          <p:nvPr/>
        </p:nvSpPr>
        <p:spPr>
          <a:xfrm>
            <a:off x="5387760" y="4514400"/>
            <a:ext cx="1180800" cy="403560"/>
          </a:xfrm>
          <a:prstGeom prst="roundRect">
            <a:avLst>
              <a:gd name="adj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673" name="ZoneTexte 44"/>
          <p:cNvSpPr/>
          <p:nvPr/>
        </p:nvSpPr>
        <p:spPr>
          <a:xfrm>
            <a:off x="7788240" y="2160000"/>
            <a:ext cx="13554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C00000"/>
                </a:solidFill>
                <a:latin typeface="Calibri"/>
              </a:rPr>
              <a:t>3305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ZoneTexte 4"/>
          <p:cNvSpPr/>
          <p:nvPr/>
        </p:nvSpPr>
        <p:spPr>
          <a:xfrm>
            <a:off x="736200" y="4622040"/>
            <a:ext cx="2765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</a:rPr>
              <a:t>539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ZoneTexte 8"/>
          <p:cNvSpPr/>
          <p:nvPr/>
        </p:nvSpPr>
        <p:spPr>
          <a:xfrm>
            <a:off x="1721160" y="4626000"/>
            <a:ext cx="21114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+10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ZoneTexte 9"/>
          <p:cNvSpPr/>
          <p:nvPr/>
        </p:nvSpPr>
        <p:spPr>
          <a:xfrm>
            <a:off x="2640240" y="4606920"/>
            <a:ext cx="21114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= </a:t>
            </a:r>
            <a:r>
              <a:rPr lang="fr-FR" sz="4400" b="0" strike="noStrike" spc="-1">
                <a:solidFill>
                  <a:srgbClr val="C00000"/>
                </a:solidFill>
                <a:latin typeface="Calibri"/>
              </a:rPr>
              <a:t>549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Rectangle 24"/>
          <p:cNvSpPr/>
          <p:nvPr/>
        </p:nvSpPr>
        <p:spPr>
          <a:xfrm>
            <a:off x="3292560" y="23346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26" name="Rectangle 25"/>
          <p:cNvSpPr/>
          <p:nvPr/>
        </p:nvSpPr>
        <p:spPr>
          <a:xfrm>
            <a:off x="2363040" y="231912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27" name="Rectangle 26"/>
          <p:cNvSpPr/>
          <p:nvPr/>
        </p:nvSpPr>
        <p:spPr>
          <a:xfrm>
            <a:off x="3713400" y="254448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28" name="Rectangle 27"/>
          <p:cNvSpPr/>
          <p:nvPr/>
        </p:nvSpPr>
        <p:spPr>
          <a:xfrm>
            <a:off x="3430440" y="23346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29" name="Rectangle 28"/>
          <p:cNvSpPr/>
          <p:nvPr/>
        </p:nvSpPr>
        <p:spPr>
          <a:xfrm>
            <a:off x="3571920" y="23346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30" name="Rectangle 29"/>
          <p:cNvSpPr/>
          <p:nvPr/>
        </p:nvSpPr>
        <p:spPr>
          <a:xfrm>
            <a:off x="3713400" y="269676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31" name="Rectangle 30"/>
          <p:cNvSpPr/>
          <p:nvPr/>
        </p:nvSpPr>
        <p:spPr>
          <a:xfrm>
            <a:off x="3713400" y="284436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32" name="Rectangle 31"/>
          <p:cNvSpPr/>
          <p:nvPr/>
        </p:nvSpPr>
        <p:spPr>
          <a:xfrm>
            <a:off x="1419840" y="231912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33" name="Rectangle 32"/>
          <p:cNvSpPr/>
          <p:nvPr/>
        </p:nvSpPr>
        <p:spPr>
          <a:xfrm>
            <a:off x="477000" y="231516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34" name="Rectangle 33"/>
          <p:cNvSpPr/>
          <p:nvPr/>
        </p:nvSpPr>
        <p:spPr>
          <a:xfrm>
            <a:off x="1943280" y="325872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35" name="Rectangle 34"/>
          <p:cNvSpPr/>
          <p:nvPr/>
        </p:nvSpPr>
        <p:spPr>
          <a:xfrm>
            <a:off x="1000080" y="325476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36" name="Rectangle 35"/>
          <p:cNvSpPr/>
          <p:nvPr/>
        </p:nvSpPr>
        <p:spPr>
          <a:xfrm>
            <a:off x="3854880" y="254448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37" name="Rectangle 36"/>
          <p:cNvSpPr/>
          <p:nvPr/>
        </p:nvSpPr>
        <p:spPr>
          <a:xfrm>
            <a:off x="3854880" y="269676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38" name="Rectangle 37"/>
          <p:cNvSpPr/>
          <p:nvPr/>
        </p:nvSpPr>
        <p:spPr>
          <a:xfrm>
            <a:off x="3854880" y="284436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39" name="Rectangle 38"/>
          <p:cNvSpPr/>
          <p:nvPr/>
        </p:nvSpPr>
        <p:spPr>
          <a:xfrm>
            <a:off x="3996360" y="254448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40" name="Rectangle 39"/>
          <p:cNvSpPr/>
          <p:nvPr/>
        </p:nvSpPr>
        <p:spPr>
          <a:xfrm>
            <a:off x="3996360" y="269676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41" name="Rectangle 40"/>
          <p:cNvSpPr/>
          <p:nvPr/>
        </p:nvSpPr>
        <p:spPr>
          <a:xfrm>
            <a:off x="3996360" y="284436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42" name="Rectangle 41"/>
          <p:cNvSpPr/>
          <p:nvPr/>
        </p:nvSpPr>
        <p:spPr>
          <a:xfrm>
            <a:off x="3301200" y="32432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43" name="Connecteur droit 142"/>
          <p:cNvSpPr/>
          <p:nvPr/>
        </p:nvSpPr>
        <p:spPr>
          <a:xfrm>
            <a:off x="4573080" y="108936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44" name="Rectangle 143"/>
          <p:cNvSpPr/>
          <p:nvPr/>
        </p:nvSpPr>
        <p:spPr>
          <a:xfrm>
            <a:off x="1620000" y="91836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ZoneTexte 10"/>
          <p:cNvSpPr/>
          <p:nvPr/>
        </p:nvSpPr>
        <p:spPr>
          <a:xfrm>
            <a:off x="4860000" y="4617360"/>
            <a:ext cx="276588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70C0"/>
                </a:solidFill>
                <a:latin typeface="Calibri"/>
              </a:rPr>
              <a:t>2 133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ZoneTexte 11"/>
          <p:cNvSpPr/>
          <p:nvPr/>
        </p:nvSpPr>
        <p:spPr>
          <a:xfrm>
            <a:off x="6104160" y="4620960"/>
            <a:ext cx="21114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+60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ZoneTexte 12"/>
          <p:cNvSpPr/>
          <p:nvPr/>
        </p:nvSpPr>
        <p:spPr>
          <a:xfrm>
            <a:off x="7022880" y="4601880"/>
            <a:ext cx="211140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= </a:t>
            </a:r>
            <a:r>
              <a:rPr lang="fr-FR" sz="4400" b="0" strike="noStrike" spc="-1" dirty="0">
                <a:solidFill>
                  <a:srgbClr val="C00000"/>
                </a:solidFill>
                <a:latin typeface="Calibri"/>
              </a:rPr>
              <a:t>2 193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Cube 9"/>
          <p:cNvSpPr/>
          <p:nvPr/>
        </p:nvSpPr>
        <p:spPr>
          <a:xfrm>
            <a:off x="5909760" y="2217240"/>
            <a:ext cx="1126080" cy="112608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49" name="Rectangle 60"/>
          <p:cNvSpPr/>
          <p:nvPr/>
        </p:nvSpPr>
        <p:spPr>
          <a:xfrm>
            <a:off x="8124840" y="226836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50" name="Rectangle 61"/>
          <p:cNvSpPr/>
          <p:nvPr/>
        </p:nvSpPr>
        <p:spPr>
          <a:xfrm>
            <a:off x="7195320" y="225288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51" name="Rectangle 62"/>
          <p:cNvSpPr/>
          <p:nvPr/>
        </p:nvSpPr>
        <p:spPr>
          <a:xfrm>
            <a:off x="8712000" y="255960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52" name="Rectangle 63"/>
          <p:cNvSpPr/>
          <p:nvPr/>
        </p:nvSpPr>
        <p:spPr>
          <a:xfrm>
            <a:off x="8262720" y="226836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53" name="Rectangle 64"/>
          <p:cNvSpPr/>
          <p:nvPr/>
        </p:nvSpPr>
        <p:spPr>
          <a:xfrm>
            <a:off x="8404200" y="226836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54" name="Rectangle 65"/>
          <p:cNvSpPr/>
          <p:nvPr/>
        </p:nvSpPr>
        <p:spPr>
          <a:xfrm>
            <a:off x="8712000" y="271188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55" name="Rectangle 66"/>
          <p:cNvSpPr/>
          <p:nvPr/>
        </p:nvSpPr>
        <p:spPr>
          <a:xfrm>
            <a:off x="8712000" y="285948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56" name="Cube 10"/>
          <p:cNvSpPr/>
          <p:nvPr/>
        </p:nvSpPr>
        <p:spPr>
          <a:xfrm>
            <a:off x="4680000" y="2217240"/>
            <a:ext cx="1126080" cy="112608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57" name="Rectangle 67"/>
          <p:cNvSpPr/>
          <p:nvPr/>
        </p:nvSpPr>
        <p:spPr>
          <a:xfrm>
            <a:off x="7719480" y="31806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58" name="Rectangle 68"/>
          <p:cNvSpPr/>
          <p:nvPr/>
        </p:nvSpPr>
        <p:spPr>
          <a:xfrm>
            <a:off x="7857360" y="31806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59" name="Rectangle 69"/>
          <p:cNvSpPr/>
          <p:nvPr/>
        </p:nvSpPr>
        <p:spPr>
          <a:xfrm>
            <a:off x="7999200" y="31806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60" name="Rectangle 70"/>
          <p:cNvSpPr/>
          <p:nvPr/>
        </p:nvSpPr>
        <p:spPr>
          <a:xfrm>
            <a:off x="8140680" y="31770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61" name="Rectangle 71"/>
          <p:cNvSpPr/>
          <p:nvPr/>
        </p:nvSpPr>
        <p:spPr>
          <a:xfrm>
            <a:off x="8278560" y="31770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62" name="Rectangle 72"/>
          <p:cNvSpPr/>
          <p:nvPr/>
        </p:nvSpPr>
        <p:spPr>
          <a:xfrm>
            <a:off x="8420040" y="31770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500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Quel est le nombre représenté ?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5" name="ZoneTexte 3"/>
          <p:cNvSpPr/>
          <p:nvPr/>
        </p:nvSpPr>
        <p:spPr>
          <a:xfrm>
            <a:off x="360000" y="1574280"/>
            <a:ext cx="41400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Ajoute 30 à ce nombre.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Rectangle 6"/>
          <p:cNvSpPr/>
          <p:nvPr/>
        </p:nvSpPr>
        <p:spPr>
          <a:xfrm>
            <a:off x="3364560" y="25394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67" name="Rectangle 7"/>
          <p:cNvSpPr/>
          <p:nvPr/>
        </p:nvSpPr>
        <p:spPr>
          <a:xfrm>
            <a:off x="2435040" y="252396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68" name="Rectangle 14"/>
          <p:cNvSpPr/>
          <p:nvPr/>
        </p:nvSpPr>
        <p:spPr>
          <a:xfrm>
            <a:off x="3502440" y="25394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69" name="Rectangle 15"/>
          <p:cNvSpPr/>
          <p:nvPr/>
        </p:nvSpPr>
        <p:spPr>
          <a:xfrm>
            <a:off x="3643920" y="25394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70" name="Rectangle 21"/>
          <p:cNvSpPr/>
          <p:nvPr/>
        </p:nvSpPr>
        <p:spPr>
          <a:xfrm>
            <a:off x="1491840" y="252396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71" name="Rectangle 22"/>
          <p:cNvSpPr/>
          <p:nvPr/>
        </p:nvSpPr>
        <p:spPr>
          <a:xfrm>
            <a:off x="549000" y="252000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72" name="Rectangle 29"/>
          <p:cNvSpPr/>
          <p:nvPr/>
        </p:nvSpPr>
        <p:spPr>
          <a:xfrm>
            <a:off x="4068360" y="290160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73" name="Rectangle 30"/>
          <p:cNvSpPr/>
          <p:nvPr/>
        </p:nvSpPr>
        <p:spPr>
          <a:xfrm>
            <a:off x="4068360" y="304920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74" name="Rectangle 4"/>
          <p:cNvSpPr/>
          <p:nvPr/>
        </p:nvSpPr>
        <p:spPr>
          <a:xfrm>
            <a:off x="3785400" y="25394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75" name="Connecteur droit 174"/>
          <p:cNvSpPr/>
          <p:nvPr/>
        </p:nvSpPr>
        <p:spPr>
          <a:xfrm>
            <a:off x="4573080" y="108936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76" name="Rectangle 175"/>
          <p:cNvSpPr/>
          <p:nvPr/>
        </p:nvSpPr>
        <p:spPr>
          <a:xfrm>
            <a:off x="1620000" y="91836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ZoneTexte 13"/>
          <p:cNvSpPr/>
          <p:nvPr/>
        </p:nvSpPr>
        <p:spPr>
          <a:xfrm>
            <a:off x="4671360" y="1620000"/>
            <a:ext cx="47062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Soustrais 200 à ce nombre.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Cube 11"/>
          <p:cNvSpPr/>
          <p:nvPr/>
        </p:nvSpPr>
        <p:spPr>
          <a:xfrm>
            <a:off x="5909760" y="2939400"/>
            <a:ext cx="1126080" cy="112608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79" name="Rectangle 73"/>
          <p:cNvSpPr/>
          <p:nvPr/>
        </p:nvSpPr>
        <p:spPr>
          <a:xfrm>
            <a:off x="6300000" y="48600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80" name="Rectangle 74"/>
          <p:cNvSpPr/>
          <p:nvPr/>
        </p:nvSpPr>
        <p:spPr>
          <a:xfrm>
            <a:off x="7195320" y="297504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81" name="Rectangle 75"/>
          <p:cNvSpPr/>
          <p:nvPr/>
        </p:nvSpPr>
        <p:spPr>
          <a:xfrm>
            <a:off x="6469560" y="593892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82" name="Rectangle 76"/>
          <p:cNvSpPr/>
          <p:nvPr/>
        </p:nvSpPr>
        <p:spPr>
          <a:xfrm>
            <a:off x="6438240" y="48600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83" name="Rectangle 77"/>
          <p:cNvSpPr/>
          <p:nvPr/>
        </p:nvSpPr>
        <p:spPr>
          <a:xfrm>
            <a:off x="6579720" y="48600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84" name="Rectangle 78"/>
          <p:cNvSpPr/>
          <p:nvPr/>
        </p:nvSpPr>
        <p:spPr>
          <a:xfrm>
            <a:off x="6474240" y="610164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85" name="Cube 12"/>
          <p:cNvSpPr/>
          <p:nvPr/>
        </p:nvSpPr>
        <p:spPr>
          <a:xfrm>
            <a:off x="4680000" y="2939400"/>
            <a:ext cx="1126080" cy="112608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86" name="Cube 13"/>
          <p:cNvSpPr/>
          <p:nvPr/>
        </p:nvSpPr>
        <p:spPr>
          <a:xfrm>
            <a:off x="5164200" y="3617280"/>
            <a:ext cx="1126080" cy="112608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87" name="Rectangle 79"/>
          <p:cNvSpPr/>
          <p:nvPr/>
        </p:nvSpPr>
        <p:spPr>
          <a:xfrm>
            <a:off x="7195320" y="389700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88" name="Rectangle 80"/>
          <p:cNvSpPr/>
          <p:nvPr/>
        </p:nvSpPr>
        <p:spPr>
          <a:xfrm>
            <a:off x="8100000" y="297504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89" name="Rectangle 81"/>
          <p:cNvSpPr/>
          <p:nvPr/>
        </p:nvSpPr>
        <p:spPr>
          <a:xfrm>
            <a:off x="8100000" y="389700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90" name="Rectangle 82"/>
          <p:cNvSpPr/>
          <p:nvPr/>
        </p:nvSpPr>
        <p:spPr>
          <a:xfrm>
            <a:off x="6721200" y="486612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91" name="Rectangle 83"/>
          <p:cNvSpPr/>
          <p:nvPr/>
        </p:nvSpPr>
        <p:spPr>
          <a:xfrm>
            <a:off x="6862680" y="486612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92" name="Rectangle 84"/>
          <p:cNvSpPr/>
          <p:nvPr/>
        </p:nvSpPr>
        <p:spPr>
          <a:xfrm>
            <a:off x="7118280" y="48708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93" name="Rectangle 85"/>
          <p:cNvSpPr/>
          <p:nvPr/>
        </p:nvSpPr>
        <p:spPr>
          <a:xfrm>
            <a:off x="7259760" y="48708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6" name="ZoneTexte 4"/>
          <p:cNvSpPr/>
          <p:nvPr/>
        </p:nvSpPr>
        <p:spPr>
          <a:xfrm>
            <a:off x="664560" y="4617000"/>
            <a:ext cx="2765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</a:rPr>
              <a:t>342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ZoneTexte 8"/>
          <p:cNvSpPr/>
          <p:nvPr/>
        </p:nvSpPr>
        <p:spPr>
          <a:xfrm>
            <a:off x="1649520" y="4620960"/>
            <a:ext cx="21114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+30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ZoneTexte 9"/>
          <p:cNvSpPr/>
          <p:nvPr/>
        </p:nvSpPr>
        <p:spPr>
          <a:xfrm>
            <a:off x="2568600" y="4601880"/>
            <a:ext cx="21114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= </a:t>
            </a:r>
            <a:r>
              <a:rPr lang="fr-FR" sz="4400" b="0" strike="noStrike" spc="-1">
                <a:solidFill>
                  <a:srgbClr val="C00000"/>
                </a:solidFill>
                <a:latin typeface="Calibri"/>
              </a:rPr>
              <a:t>372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Rectangle 3"/>
          <p:cNvSpPr/>
          <p:nvPr/>
        </p:nvSpPr>
        <p:spPr>
          <a:xfrm>
            <a:off x="3220920" y="232956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00" name="Rectangle 5"/>
          <p:cNvSpPr/>
          <p:nvPr/>
        </p:nvSpPr>
        <p:spPr>
          <a:xfrm>
            <a:off x="2291400" y="231408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01" name="Rectangle 6"/>
          <p:cNvSpPr/>
          <p:nvPr/>
        </p:nvSpPr>
        <p:spPr>
          <a:xfrm>
            <a:off x="3358800" y="232956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02" name="Rectangle 7"/>
          <p:cNvSpPr/>
          <p:nvPr/>
        </p:nvSpPr>
        <p:spPr>
          <a:xfrm>
            <a:off x="3500280" y="232956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03" name="Rectangle 10"/>
          <p:cNvSpPr/>
          <p:nvPr/>
        </p:nvSpPr>
        <p:spPr>
          <a:xfrm>
            <a:off x="1348200" y="231408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04" name="Rectangle 11"/>
          <p:cNvSpPr/>
          <p:nvPr/>
        </p:nvSpPr>
        <p:spPr>
          <a:xfrm>
            <a:off x="405360" y="231012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05" name="Rectangle 12"/>
          <p:cNvSpPr/>
          <p:nvPr/>
        </p:nvSpPr>
        <p:spPr>
          <a:xfrm>
            <a:off x="3924720" y="269172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06" name="Rectangle 13"/>
          <p:cNvSpPr/>
          <p:nvPr/>
        </p:nvSpPr>
        <p:spPr>
          <a:xfrm>
            <a:off x="3924720" y="283932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07" name="Rectangle 14"/>
          <p:cNvSpPr/>
          <p:nvPr/>
        </p:nvSpPr>
        <p:spPr>
          <a:xfrm>
            <a:off x="3641760" y="232956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08" name="Rectangle 15"/>
          <p:cNvSpPr/>
          <p:nvPr/>
        </p:nvSpPr>
        <p:spPr>
          <a:xfrm>
            <a:off x="3218760" y="32688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09" name="Rectangle 16"/>
          <p:cNvSpPr/>
          <p:nvPr/>
        </p:nvSpPr>
        <p:spPr>
          <a:xfrm>
            <a:off x="3394800" y="32688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10" name="Rectangle 17"/>
          <p:cNvSpPr/>
          <p:nvPr/>
        </p:nvSpPr>
        <p:spPr>
          <a:xfrm>
            <a:off x="3564360" y="32688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11" name="Connecteur droit 210"/>
          <p:cNvSpPr/>
          <p:nvPr/>
        </p:nvSpPr>
        <p:spPr>
          <a:xfrm>
            <a:off x="4573080" y="108936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12" name="Rectangle 211"/>
          <p:cNvSpPr/>
          <p:nvPr/>
        </p:nvSpPr>
        <p:spPr>
          <a:xfrm>
            <a:off x="1620000" y="91836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ZoneTexte 14"/>
          <p:cNvSpPr/>
          <p:nvPr/>
        </p:nvSpPr>
        <p:spPr>
          <a:xfrm>
            <a:off x="4746960" y="5176440"/>
            <a:ext cx="276588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70C0"/>
                </a:solidFill>
                <a:latin typeface="Calibri"/>
              </a:rPr>
              <a:t>3 472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ZoneTexte 15"/>
          <p:cNvSpPr/>
          <p:nvPr/>
        </p:nvSpPr>
        <p:spPr>
          <a:xfrm>
            <a:off x="5991120" y="5180040"/>
            <a:ext cx="21114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-200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ZoneTexte 17"/>
          <p:cNvSpPr/>
          <p:nvPr/>
        </p:nvSpPr>
        <p:spPr>
          <a:xfrm>
            <a:off x="7068600" y="5169240"/>
            <a:ext cx="211140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= </a:t>
            </a:r>
            <a:r>
              <a:rPr lang="fr-FR" sz="4400" b="0" strike="noStrike" spc="-1" dirty="0">
                <a:solidFill>
                  <a:srgbClr val="C00000"/>
                </a:solidFill>
                <a:latin typeface="Calibri"/>
              </a:rPr>
              <a:t>3 272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Cube 18"/>
          <p:cNvSpPr/>
          <p:nvPr/>
        </p:nvSpPr>
        <p:spPr>
          <a:xfrm>
            <a:off x="5909760" y="1719360"/>
            <a:ext cx="1126080" cy="112608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17" name="Rectangle 86"/>
          <p:cNvSpPr/>
          <p:nvPr/>
        </p:nvSpPr>
        <p:spPr>
          <a:xfrm>
            <a:off x="6480000" y="36000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18" name="Rectangle 87"/>
          <p:cNvSpPr/>
          <p:nvPr/>
        </p:nvSpPr>
        <p:spPr>
          <a:xfrm>
            <a:off x="7195320" y="175500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19" name="Rectangle 88"/>
          <p:cNvSpPr/>
          <p:nvPr/>
        </p:nvSpPr>
        <p:spPr>
          <a:xfrm>
            <a:off x="6649560" y="467892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20" name="Rectangle 89"/>
          <p:cNvSpPr/>
          <p:nvPr/>
        </p:nvSpPr>
        <p:spPr>
          <a:xfrm>
            <a:off x="6618240" y="36000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21" name="Rectangle 90"/>
          <p:cNvSpPr/>
          <p:nvPr/>
        </p:nvSpPr>
        <p:spPr>
          <a:xfrm>
            <a:off x="6759720" y="36000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22" name="Rectangle 91"/>
          <p:cNvSpPr/>
          <p:nvPr/>
        </p:nvSpPr>
        <p:spPr>
          <a:xfrm>
            <a:off x="6654240" y="484164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23" name="Cube 28"/>
          <p:cNvSpPr/>
          <p:nvPr/>
        </p:nvSpPr>
        <p:spPr>
          <a:xfrm>
            <a:off x="4680000" y="1719360"/>
            <a:ext cx="1126080" cy="112608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24" name="Cube 29"/>
          <p:cNvSpPr/>
          <p:nvPr/>
        </p:nvSpPr>
        <p:spPr>
          <a:xfrm>
            <a:off x="5164200" y="2397240"/>
            <a:ext cx="1126080" cy="112608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25" name="Rectangle 92"/>
          <p:cNvSpPr/>
          <p:nvPr/>
        </p:nvSpPr>
        <p:spPr>
          <a:xfrm>
            <a:off x="7195320" y="267696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26" name="Rectangle 93"/>
          <p:cNvSpPr/>
          <p:nvPr/>
        </p:nvSpPr>
        <p:spPr>
          <a:xfrm>
            <a:off x="8100000" y="175500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27" name="Rectangle 94"/>
          <p:cNvSpPr/>
          <p:nvPr/>
        </p:nvSpPr>
        <p:spPr>
          <a:xfrm>
            <a:off x="8100000" y="267696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28" name="Rectangle 95"/>
          <p:cNvSpPr/>
          <p:nvPr/>
        </p:nvSpPr>
        <p:spPr>
          <a:xfrm>
            <a:off x="6901200" y="360612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29" name="Rectangle 96"/>
          <p:cNvSpPr/>
          <p:nvPr/>
        </p:nvSpPr>
        <p:spPr>
          <a:xfrm>
            <a:off x="7042680" y="360612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30" name="Rectangle 97"/>
          <p:cNvSpPr/>
          <p:nvPr/>
        </p:nvSpPr>
        <p:spPr>
          <a:xfrm>
            <a:off x="7298280" y="36108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31" name="Rectangle 98"/>
          <p:cNvSpPr/>
          <p:nvPr/>
        </p:nvSpPr>
        <p:spPr>
          <a:xfrm>
            <a:off x="7439760" y="36108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title"/>
          </p:nvPr>
        </p:nvSpPr>
        <p:spPr>
          <a:xfrm>
            <a:off x="393480" y="157428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Quel est le nombre représenté ?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4" name="ZoneTexte 3"/>
          <p:cNvSpPr/>
          <p:nvPr/>
        </p:nvSpPr>
        <p:spPr>
          <a:xfrm>
            <a:off x="153720" y="2160000"/>
            <a:ext cx="45262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Soustrais 20 à ce nombre.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5" name="Rectangle 6"/>
          <p:cNvSpPr/>
          <p:nvPr/>
        </p:nvSpPr>
        <p:spPr>
          <a:xfrm>
            <a:off x="2817000" y="29066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36" name="Rectangle 7"/>
          <p:cNvSpPr/>
          <p:nvPr/>
        </p:nvSpPr>
        <p:spPr>
          <a:xfrm>
            <a:off x="1848240" y="384048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37" name="Rectangle 14"/>
          <p:cNvSpPr/>
          <p:nvPr/>
        </p:nvSpPr>
        <p:spPr>
          <a:xfrm>
            <a:off x="2954880" y="29066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38" name="Rectangle 15"/>
          <p:cNvSpPr/>
          <p:nvPr/>
        </p:nvSpPr>
        <p:spPr>
          <a:xfrm>
            <a:off x="3096360" y="29066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39" name="Rectangle 21"/>
          <p:cNvSpPr/>
          <p:nvPr/>
        </p:nvSpPr>
        <p:spPr>
          <a:xfrm>
            <a:off x="1848240" y="289872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40" name="Rectangle 22"/>
          <p:cNvSpPr/>
          <p:nvPr/>
        </p:nvSpPr>
        <p:spPr>
          <a:xfrm>
            <a:off x="905400" y="289476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41" name="Rectangle 29"/>
          <p:cNvSpPr/>
          <p:nvPr/>
        </p:nvSpPr>
        <p:spPr>
          <a:xfrm>
            <a:off x="2990880" y="400284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42" name="Rectangle 30"/>
          <p:cNvSpPr/>
          <p:nvPr/>
        </p:nvSpPr>
        <p:spPr>
          <a:xfrm>
            <a:off x="2990880" y="415044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43" name="Rectangle 4"/>
          <p:cNvSpPr/>
          <p:nvPr/>
        </p:nvSpPr>
        <p:spPr>
          <a:xfrm>
            <a:off x="3237840" y="29066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44" name="Rectangle 5"/>
          <p:cNvSpPr/>
          <p:nvPr/>
        </p:nvSpPr>
        <p:spPr>
          <a:xfrm>
            <a:off x="905400" y="382464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45" name="Rectangle 8"/>
          <p:cNvSpPr/>
          <p:nvPr/>
        </p:nvSpPr>
        <p:spPr>
          <a:xfrm>
            <a:off x="3381840" y="29066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46" name="Rectangle 9"/>
          <p:cNvSpPr/>
          <p:nvPr/>
        </p:nvSpPr>
        <p:spPr>
          <a:xfrm>
            <a:off x="3520080" y="29066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47" name="Rectangle 10"/>
          <p:cNvSpPr/>
          <p:nvPr/>
        </p:nvSpPr>
        <p:spPr>
          <a:xfrm>
            <a:off x="3661560" y="29066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48" name="Rectangle 11"/>
          <p:cNvSpPr/>
          <p:nvPr/>
        </p:nvSpPr>
        <p:spPr>
          <a:xfrm>
            <a:off x="3803040" y="290664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49" name="Rectangle 12"/>
          <p:cNvSpPr/>
          <p:nvPr/>
        </p:nvSpPr>
        <p:spPr>
          <a:xfrm>
            <a:off x="3132360" y="400284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50" name="Rectangle 13"/>
          <p:cNvSpPr/>
          <p:nvPr/>
        </p:nvSpPr>
        <p:spPr>
          <a:xfrm>
            <a:off x="3132360" y="415044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51" name="Rectangle 16"/>
          <p:cNvSpPr/>
          <p:nvPr/>
        </p:nvSpPr>
        <p:spPr>
          <a:xfrm>
            <a:off x="3273840" y="407844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52" name="Connecteur droit 251"/>
          <p:cNvSpPr/>
          <p:nvPr/>
        </p:nvSpPr>
        <p:spPr>
          <a:xfrm>
            <a:off x="4572000" y="360000"/>
            <a:ext cx="0" cy="612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53" name="Rectangle 252"/>
          <p:cNvSpPr/>
          <p:nvPr/>
        </p:nvSpPr>
        <p:spPr>
          <a:xfrm>
            <a:off x="1620000" y="91836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4" name="ZoneTexte 18"/>
          <p:cNvSpPr/>
          <p:nvPr/>
        </p:nvSpPr>
        <p:spPr>
          <a:xfrm>
            <a:off x="5040000" y="2340000"/>
            <a:ext cx="325584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6 345 + 50 = 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55" name="Groupe 1"/>
          <p:cNvGrpSpPr/>
          <p:nvPr/>
        </p:nvGrpSpPr>
        <p:grpSpPr>
          <a:xfrm>
            <a:off x="5464080" y="3891600"/>
            <a:ext cx="2996640" cy="1436760"/>
            <a:chOff x="5464080" y="3891600"/>
            <a:chExt cx="2996640" cy="1436760"/>
          </a:xfrm>
        </p:grpSpPr>
        <p:sp>
          <p:nvSpPr>
            <p:cNvPr id="256" name="Rectangle 99"/>
            <p:cNvSpPr/>
            <p:nvPr/>
          </p:nvSpPr>
          <p:spPr>
            <a:xfrm>
              <a:off x="6958440" y="38916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7" name="Rectangle 100"/>
            <p:cNvSpPr/>
            <p:nvPr/>
          </p:nvSpPr>
          <p:spPr>
            <a:xfrm>
              <a:off x="7709760" y="38916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8" name="Rectangle 101"/>
            <p:cNvSpPr/>
            <p:nvPr/>
          </p:nvSpPr>
          <p:spPr>
            <a:xfrm>
              <a:off x="6958440" y="441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4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9" name="Rectangle 102"/>
            <p:cNvSpPr/>
            <p:nvPr/>
          </p:nvSpPr>
          <p:spPr>
            <a:xfrm>
              <a:off x="7709760" y="441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5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0" name="Rectangle 103"/>
            <p:cNvSpPr/>
            <p:nvPr/>
          </p:nvSpPr>
          <p:spPr>
            <a:xfrm>
              <a:off x="6212520" y="38916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1" name="Rectangle 104"/>
            <p:cNvSpPr/>
            <p:nvPr/>
          </p:nvSpPr>
          <p:spPr>
            <a:xfrm>
              <a:off x="6212520" y="441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3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2" name="Rectangle 105"/>
            <p:cNvSpPr/>
            <p:nvPr/>
          </p:nvSpPr>
          <p:spPr>
            <a:xfrm>
              <a:off x="5464080" y="38916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3" name="Rectangle 106"/>
            <p:cNvSpPr/>
            <p:nvPr/>
          </p:nvSpPr>
          <p:spPr>
            <a:xfrm>
              <a:off x="5464080" y="441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6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264" name="Titre 3"/>
          <p:cNvSpPr txBox="1"/>
          <p:nvPr/>
        </p:nvSpPr>
        <p:spPr>
          <a:xfrm>
            <a:off x="4860000" y="1574280"/>
            <a:ext cx="342000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7" name="ZoneTexte 4"/>
          <p:cNvSpPr/>
          <p:nvPr/>
        </p:nvSpPr>
        <p:spPr>
          <a:xfrm>
            <a:off x="1066320" y="4633200"/>
            <a:ext cx="2765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</a:rPr>
              <a:t>485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8" name="ZoneTexte 8"/>
          <p:cNvSpPr/>
          <p:nvPr/>
        </p:nvSpPr>
        <p:spPr>
          <a:xfrm>
            <a:off x="2051280" y="4637160"/>
            <a:ext cx="21114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-20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9" name="ZoneTexte 9"/>
          <p:cNvSpPr/>
          <p:nvPr/>
        </p:nvSpPr>
        <p:spPr>
          <a:xfrm>
            <a:off x="2928600" y="4629240"/>
            <a:ext cx="21114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= </a:t>
            </a:r>
            <a:r>
              <a:rPr lang="fr-FR" sz="4400" b="0" strike="noStrike" spc="-1">
                <a:solidFill>
                  <a:srgbClr val="C00000"/>
                </a:solidFill>
                <a:latin typeface="Calibri"/>
              </a:rPr>
              <a:t>465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0" name="Rectangle 18"/>
          <p:cNvSpPr/>
          <p:nvPr/>
        </p:nvSpPr>
        <p:spPr>
          <a:xfrm>
            <a:off x="2718720" y="23382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71" name="Rectangle 19"/>
          <p:cNvSpPr/>
          <p:nvPr/>
        </p:nvSpPr>
        <p:spPr>
          <a:xfrm>
            <a:off x="1749960" y="327204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72" name="Rectangle 20"/>
          <p:cNvSpPr/>
          <p:nvPr/>
        </p:nvSpPr>
        <p:spPr>
          <a:xfrm>
            <a:off x="2856600" y="23382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73" name="Rectangle 21"/>
          <p:cNvSpPr/>
          <p:nvPr/>
        </p:nvSpPr>
        <p:spPr>
          <a:xfrm>
            <a:off x="2998080" y="23382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74" name="Rectangle 22"/>
          <p:cNvSpPr/>
          <p:nvPr/>
        </p:nvSpPr>
        <p:spPr>
          <a:xfrm>
            <a:off x="1749960" y="233028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75" name="Rectangle 23"/>
          <p:cNvSpPr/>
          <p:nvPr/>
        </p:nvSpPr>
        <p:spPr>
          <a:xfrm>
            <a:off x="807120" y="232632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76" name="Rectangle 24"/>
          <p:cNvSpPr/>
          <p:nvPr/>
        </p:nvSpPr>
        <p:spPr>
          <a:xfrm>
            <a:off x="2892600" y="343440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77" name="Rectangle 25"/>
          <p:cNvSpPr/>
          <p:nvPr/>
        </p:nvSpPr>
        <p:spPr>
          <a:xfrm>
            <a:off x="2892600" y="358200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78" name="Rectangle 26"/>
          <p:cNvSpPr/>
          <p:nvPr/>
        </p:nvSpPr>
        <p:spPr>
          <a:xfrm>
            <a:off x="3139560" y="23382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79" name="Rectangle 27"/>
          <p:cNvSpPr/>
          <p:nvPr/>
        </p:nvSpPr>
        <p:spPr>
          <a:xfrm>
            <a:off x="807120" y="325620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80" name="Rectangle 28"/>
          <p:cNvSpPr/>
          <p:nvPr/>
        </p:nvSpPr>
        <p:spPr>
          <a:xfrm>
            <a:off x="3283560" y="23382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81" name="Rectangle 29"/>
          <p:cNvSpPr/>
          <p:nvPr/>
        </p:nvSpPr>
        <p:spPr>
          <a:xfrm>
            <a:off x="3421800" y="23382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82" name="Rectangle 30"/>
          <p:cNvSpPr/>
          <p:nvPr/>
        </p:nvSpPr>
        <p:spPr>
          <a:xfrm>
            <a:off x="3563280" y="23382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83" name="Rectangle 31"/>
          <p:cNvSpPr/>
          <p:nvPr/>
        </p:nvSpPr>
        <p:spPr>
          <a:xfrm>
            <a:off x="3704760" y="23382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84" name="Rectangle 32"/>
          <p:cNvSpPr/>
          <p:nvPr/>
        </p:nvSpPr>
        <p:spPr>
          <a:xfrm>
            <a:off x="3034080" y="343440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85" name="Rectangle 33"/>
          <p:cNvSpPr/>
          <p:nvPr/>
        </p:nvSpPr>
        <p:spPr>
          <a:xfrm>
            <a:off x="3034080" y="358200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86" name="Rectangle 34"/>
          <p:cNvSpPr/>
          <p:nvPr/>
        </p:nvSpPr>
        <p:spPr>
          <a:xfrm>
            <a:off x="3175560" y="351000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87" name="Connecteur droit 286"/>
          <p:cNvSpPr/>
          <p:nvPr/>
        </p:nvSpPr>
        <p:spPr>
          <a:xfrm>
            <a:off x="4573080" y="108936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88" name="Rectangle 287"/>
          <p:cNvSpPr/>
          <p:nvPr/>
        </p:nvSpPr>
        <p:spPr>
          <a:xfrm>
            <a:off x="1620000" y="91836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9" name="ZoneTexte 19"/>
          <p:cNvSpPr/>
          <p:nvPr/>
        </p:nvSpPr>
        <p:spPr>
          <a:xfrm>
            <a:off x="4680000" y="2160000"/>
            <a:ext cx="342072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6 345 + 50 = 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90" name="Groupe 2"/>
          <p:cNvGrpSpPr/>
          <p:nvPr/>
        </p:nvGrpSpPr>
        <p:grpSpPr>
          <a:xfrm>
            <a:off x="5104080" y="3711600"/>
            <a:ext cx="2996640" cy="1436760"/>
            <a:chOff x="5104080" y="3711600"/>
            <a:chExt cx="2996640" cy="1436760"/>
          </a:xfrm>
        </p:grpSpPr>
        <p:sp>
          <p:nvSpPr>
            <p:cNvPr id="291" name="Rectangle 107"/>
            <p:cNvSpPr/>
            <p:nvPr/>
          </p:nvSpPr>
          <p:spPr>
            <a:xfrm>
              <a:off x="6598440" y="37116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2" name="Rectangle 108"/>
            <p:cNvSpPr/>
            <p:nvPr/>
          </p:nvSpPr>
          <p:spPr>
            <a:xfrm>
              <a:off x="7349760" y="371160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3" name="Rectangle 109"/>
            <p:cNvSpPr/>
            <p:nvPr/>
          </p:nvSpPr>
          <p:spPr>
            <a:xfrm>
              <a:off x="6598440" y="423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4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4" name="Rectangle 110"/>
            <p:cNvSpPr/>
            <p:nvPr/>
          </p:nvSpPr>
          <p:spPr>
            <a:xfrm>
              <a:off x="7349760" y="423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5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5" name="Rectangle 111"/>
            <p:cNvSpPr/>
            <p:nvPr/>
          </p:nvSpPr>
          <p:spPr>
            <a:xfrm>
              <a:off x="5852520" y="37116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6" name="Rectangle 112"/>
            <p:cNvSpPr/>
            <p:nvPr/>
          </p:nvSpPr>
          <p:spPr>
            <a:xfrm>
              <a:off x="5852520" y="423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3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7" name="Rectangle 113"/>
            <p:cNvSpPr/>
            <p:nvPr/>
          </p:nvSpPr>
          <p:spPr>
            <a:xfrm>
              <a:off x="5104080" y="371160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8" name="Rectangle 114"/>
            <p:cNvSpPr/>
            <p:nvPr/>
          </p:nvSpPr>
          <p:spPr>
            <a:xfrm>
              <a:off x="5104080" y="423612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6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299" name="ZoneTexte 20"/>
          <p:cNvSpPr/>
          <p:nvPr/>
        </p:nvSpPr>
        <p:spPr>
          <a:xfrm>
            <a:off x="6598440" y="4760640"/>
            <a:ext cx="94860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alibri"/>
              </a:rPr>
              <a:t>+5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0" name="ZoneTexte 21"/>
          <p:cNvSpPr/>
          <p:nvPr/>
        </p:nvSpPr>
        <p:spPr>
          <a:xfrm>
            <a:off x="7440480" y="2160000"/>
            <a:ext cx="1494694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C00000"/>
                </a:solidFill>
                <a:latin typeface="Calibri"/>
              </a:rPr>
              <a:t>6 395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6" dur="3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7" dur="30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30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21" dur="30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2" dur="3000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" dur="3000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9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2" name="ZoneTexte 3"/>
          <p:cNvSpPr/>
          <p:nvPr/>
        </p:nvSpPr>
        <p:spPr>
          <a:xfrm>
            <a:off x="153720" y="3060000"/>
            <a:ext cx="47062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Soustrais 50 à ce nombre.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" name="Rectangle 6"/>
          <p:cNvSpPr/>
          <p:nvPr/>
        </p:nvSpPr>
        <p:spPr>
          <a:xfrm>
            <a:off x="2513880" y="38376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04" name="Rectangle 14"/>
          <p:cNvSpPr/>
          <p:nvPr/>
        </p:nvSpPr>
        <p:spPr>
          <a:xfrm>
            <a:off x="2651760" y="38376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05" name="Rectangle 15"/>
          <p:cNvSpPr/>
          <p:nvPr/>
        </p:nvSpPr>
        <p:spPr>
          <a:xfrm>
            <a:off x="2793240" y="38376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06" name="Rectangle 21"/>
          <p:cNvSpPr/>
          <p:nvPr/>
        </p:nvSpPr>
        <p:spPr>
          <a:xfrm>
            <a:off x="1545120" y="382968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07" name="Rectangle 22"/>
          <p:cNvSpPr/>
          <p:nvPr/>
        </p:nvSpPr>
        <p:spPr>
          <a:xfrm>
            <a:off x="602280" y="382572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08" name="Rectangle 4"/>
          <p:cNvSpPr/>
          <p:nvPr/>
        </p:nvSpPr>
        <p:spPr>
          <a:xfrm>
            <a:off x="2934720" y="38376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09" name="Rectangle 8"/>
          <p:cNvSpPr/>
          <p:nvPr/>
        </p:nvSpPr>
        <p:spPr>
          <a:xfrm>
            <a:off x="3078720" y="38376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10" name="Rectangle 9"/>
          <p:cNvSpPr/>
          <p:nvPr/>
        </p:nvSpPr>
        <p:spPr>
          <a:xfrm>
            <a:off x="3309120" y="38376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11" name="Rectangle 10"/>
          <p:cNvSpPr/>
          <p:nvPr/>
        </p:nvSpPr>
        <p:spPr>
          <a:xfrm>
            <a:off x="3450600" y="38376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12" name="Rectangle 11"/>
          <p:cNvSpPr/>
          <p:nvPr/>
        </p:nvSpPr>
        <p:spPr>
          <a:xfrm>
            <a:off x="3592080" y="383760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13" name="Rectangle 16"/>
          <p:cNvSpPr/>
          <p:nvPr/>
        </p:nvSpPr>
        <p:spPr>
          <a:xfrm>
            <a:off x="3888360" y="420948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14" name="Connecteur droit 313"/>
          <p:cNvSpPr/>
          <p:nvPr/>
        </p:nvSpPr>
        <p:spPr>
          <a:xfrm>
            <a:off x="4573080" y="108936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15" name="Rectangle 314"/>
          <p:cNvSpPr/>
          <p:nvPr/>
        </p:nvSpPr>
        <p:spPr>
          <a:xfrm>
            <a:off x="1620000" y="91836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6" name="ZoneTexte 22"/>
          <p:cNvSpPr/>
          <p:nvPr/>
        </p:nvSpPr>
        <p:spPr>
          <a:xfrm>
            <a:off x="4860000" y="2411640"/>
            <a:ext cx="325584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1 456 + 50 = 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17" name="Groupe 3"/>
          <p:cNvGrpSpPr/>
          <p:nvPr/>
        </p:nvGrpSpPr>
        <p:grpSpPr>
          <a:xfrm>
            <a:off x="5284080" y="3963240"/>
            <a:ext cx="2996640" cy="1436760"/>
            <a:chOff x="5284080" y="3963240"/>
            <a:chExt cx="2996640" cy="1436760"/>
          </a:xfrm>
        </p:grpSpPr>
        <p:sp>
          <p:nvSpPr>
            <p:cNvPr id="318" name="Rectangle 115"/>
            <p:cNvSpPr/>
            <p:nvPr/>
          </p:nvSpPr>
          <p:spPr>
            <a:xfrm>
              <a:off x="6778440" y="396324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9" name="Rectangle 116"/>
            <p:cNvSpPr/>
            <p:nvPr/>
          </p:nvSpPr>
          <p:spPr>
            <a:xfrm>
              <a:off x="7529760" y="396324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0" name="Rectangle 117"/>
            <p:cNvSpPr/>
            <p:nvPr/>
          </p:nvSpPr>
          <p:spPr>
            <a:xfrm>
              <a:off x="6778440" y="448776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5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1" name="Rectangle 118"/>
            <p:cNvSpPr/>
            <p:nvPr/>
          </p:nvSpPr>
          <p:spPr>
            <a:xfrm>
              <a:off x="7529760" y="448776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6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2" name="Rectangle 119"/>
            <p:cNvSpPr/>
            <p:nvPr/>
          </p:nvSpPr>
          <p:spPr>
            <a:xfrm>
              <a:off x="6032520" y="396324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3" name="Rectangle 120"/>
            <p:cNvSpPr/>
            <p:nvPr/>
          </p:nvSpPr>
          <p:spPr>
            <a:xfrm>
              <a:off x="6032520" y="448776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4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4" name="Rectangle 121"/>
            <p:cNvSpPr/>
            <p:nvPr/>
          </p:nvSpPr>
          <p:spPr>
            <a:xfrm>
              <a:off x="5284080" y="396324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5" name="Rectangle 122"/>
            <p:cNvSpPr/>
            <p:nvPr/>
          </p:nvSpPr>
          <p:spPr>
            <a:xfrm>
              <a:off x="5284080" y="448776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1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326" name="Titre 4"/>
          <p:cNvSpPr txBox="1"/>
          <p:nvPr/>
        </p:nvSpPr>
        <p:spPr>
          <a:xfrm>
            <a:off x="393840" y="157464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>
              <a:lnSpc>
                <a:spcPct val="9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Quel est le nombre représenté ?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7" name="Titre 5"/>
          <p:cNvSpPr txBox="1"/>
          <p:nvPr/>
        </p:nvSpPr>
        <p:spPr>
          <a:xfrm>
            <a:off x="4860360" y="1574640"/>
            <a:ext cx="342000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0" name="ZoneTexte 4"/>
          <p:cNvSpPr/>
          <p:nvPr/>
        </p:nvSpPr>
        <p:spPr>
          <a:xfrm>
            <a:off x="799200" y="4636080"/>
            <a:ext cx="2765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</a:rPr>
              <a:t>281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1" name="ZoneTexte 8"/>
          <p:cNvSpPr/>
          <p:nvPr/>
        </p:nvSpPr>
        <p:spPr>
          <a:xfrm>
            <a:off x="1784160" y="4640040"/>
            <a:ext cx="21114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-50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2" name="ZoneTexte 9"/>
          <p:cNvSpPr/>
          <p:nvPr/>
        </p:nvSpPr>
        <p:spPr>
          <a:xfrm>
            <a:off x="2661480" y="4632120"/>
            <a:ext cx="21114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= </a:t>
            </a:r>
            <a:r>
              <a:rPr lang="fr-FR" sz="4400" b="0" strike="noStrike" spc="-1">
                <a:solidFill>
                  <a:srgbClr val="C00000"/>
                </a:solidFill>
                <a:latin typeface="Calibri"/>
              </a:rPr>
              <a:t>231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3" name="Rectangle 3"/>
          <p:cNvSpPr/>
          <p:nvPr/>
        </p:nvSpPr>
        <p:spPr>
          <a:xfrm>
            <a:off x="2451600" y="234108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34" name="Rectangle 5"/>
          <p:cNvSpPr/>
          <p:nvPr/>
        </p:nvSpPr>
        <p:spPr>
          <a:xfrm>
            <a:off x="2589480" y="234108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35" name="Rectangle 6"/>
          <p:cNvSpPr/>
          <p:nvPr/>
        </p:nvSpPr>
        <p:spPr>
          <a:xfrm>
            <a:off x="2730960" y="234108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36" name="Rectangle 7"/>
          <p:cNvSpPr/>
          <p:nvPr/>
        </p:nvSpPr>
        <p:spPr>
          <a:xfrm>
            <a:off x="1482840" y="233316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37" name="Rectangle 10"/>
          <p:cNvSpPr/>
          <p:nvPr/>
        </p:nvSpPr>
        <p:spPr>
          <a:xfrm>
            <a:off x="540000" y="2329200"/>
            <a:ext cx="839520" cy="839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38" name="Rectangle 11"/>
          <p:cNvSpPr/>
          <p:nvPr/>
        </p:nvSpPr>
        <p:spPr>
          <a:xfrm>
            <a:off x="2872440" y="234108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39" name="Rectangle 12"/>
          <p:cNvSpPr/>
          <p:nvPr/>
        </p:nvSpPr>
        <p:spPr>
          <a:xfrm>
            <a:off x="3016440" y="234108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40" name="Rectangle 13"/>
          <p:cNvSpPr/>
          <p:nvPr/>
        </p:nvSpPr>
        <p:spPr>
          <a:xfrm>
            <a:off x="3246840" y="234108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41" name="Rectangle 14"/>
          <p:cNvSpPr/>
          <p:nvPr/>
        </p:nvSpPr>
        <p:spPr>
          <a:xfrm>
            <a:off x="3388320" y="234108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42" name="Rectangle 15"/>
          <p:cNvSpPr/>
          <p:nvPr/>
        </p:nvSpPr>
        <p:spPr>
          <a:xfrm>
            <a:off x="3529800" y="2341080"/>
            <a:ext cx="71640" cy="827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43" name="Rectangle 16"/>
          <p:cNvSpPr/>
          <p:nvPr/>
        </p:nvSpPr>
        <p:spPr>
          <a:xfrm>
            <a:off x="3826080" y="2712960"/>
            <a:ext cx="71640" cy="71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44" name="Connecteur droit 343"/>
          <p:cNvSpPr/>
          <p:nvPr/>
        </p:nvSpPr>
        <p:spPr>
          <a:xfrm>
            <a:off x="4573080" y="108936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45" name="Rectangle 344"/>
          <p:cNvSpPr/>
          <p:nvPr/>
        </p:nvSpPr>
        <p:spPr>
          <a:xfrm>
            <a:off x="1620000" y="91836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6" name="ZoneTexte 23"/>
          <p:cNvSpPr/>
          <p:nvPr/>
        </p:nvSpPr>
        <p:spPr>
          <a:xfrm>
            <a:off x="4848120" y="1923120"/>
            <a:ext cx="342072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1 456 + 50 = 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47" name="Groupe 4"/>
          <p:cNvGrpSpPr/>
          <p:nvPr/>
        </p:nvGrpSpPr>
        <p:grpSpPr>
          <a:xfrm>
            <a:off x="5272200" y="3474720"/>
            <a:ext cx="2996640" cy="1436760"/>
            <a:chOff x="5272200" y="3474720"/>
            <a:chExt cx="2996640" cy="1436760"/>
          </a:xfrm>
        </p:grpSpPr>
        <p:sp>
          <p:nvSpPr>
            <p:cNvPr id="348" name="Rectangle 123"/>
            <p:cNvSpPr/>
            <p:nvPr/>
          </p:nvSpPr>
          <p:spPr>
            <a:xfrm>
              <a:off x="6766560" y="347472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9" name="Rectangle 124"/>
            <p:cNvSpPr/>
            <p:nvPr/>
          </p:nvSpPr>
          <p:spPr>
            <a:xfrm>
              <a:off x="7517880" y="3474720"/>
              <a:ext cx="750960" cy="5241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50" name="Rectangle 125"/>
            <p:cNvSpPr/>
            <p:nvPr/>
          </p:nvSpPr>
          <p:spPr>
            <a:xfrm>
              <a:off x="6766560" y="399924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5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51" name="Rectangle 126"/>
            <p:cNvSpPr/>
            <p:nvPr/>
          </p:nvSpPr>
          <p:spPr>
            <a:xfrm>
              <a:off x="7517880" y="399924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6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52" name="Rectangle 127"/>
            <p:cNvSpPr/>
            <p:nvPr/>
          </p:nvSpPr>
          <p:spPr>
            <a:xfrm>
              <a:off x="6020640" y="347472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53" name="Rectangle 128"/>
            <p:cNvSpPr/>
            <p:nvPr/>
          </p:nvSpPr>
          <p:spPr>
            <a:xfrm>
              <a:off x="6020640" y="399924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4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54" name="Rectangle 129"/>
            <p:cNvSpPr/>
            <p:nvPr/>
          </p:nvSpPr>
          <p:spPr>
            <a:xfrm>
              <a:off x="5272200" y="3474720"/>
              <a:ext cx="750960" cy="5248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55" name="Rectangle 130"/>
            <p:cNvSpPr/>
            <p:nvPr/>
          </p:nvSpPr>
          <p:spPr>
            <a:xfrm>
              <a:off x="5272200" y="3999240"/>
              <a:ext cx="750960" cy="912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3200" b="1" strike="noStrike" spc="-1">
                  <a:solidFill>
                    <a:srgbClr val="000000"/>
                  </a:solidFill>
                  <a:latin typeface="Calibri"/>
                </a:rPr>
                <a:t>1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356" name="ZoneTexte 24"/>
          <p:cNvSpPr/>
          <p:nvPr/>
        </p:nvSpPr>
        <p:spPr>
          <a:xfrm>
            <a:off x="6766560" y="4523760"/>
            <a:ext cx="94860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alibri"/>
              </a:rPr>
              <a:t>+5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7" name="ZoneTexte 25"/>
          <p:cNvSpPr/>
          <p:nvPr/>
        </p:nvSpPr>
        <p:spPr>
          <a:xfrm>
            <a:off x="7608600" y="1923120"/>
            <a:ext cx="153468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C00000"/>
                </a:solidFill>
                <a:latin typeface="Calibri"/>
              </a:rPr>
              <a:t>1 506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8" name="Rectangle : coins arrondis 8"/>
          <p:cNvSpPr/>
          <p:nvPr/>
        </p:nvSpPr>
        <p:spPr>
          <a:xfrm>
            <a:off x="5475240" y="4253760"/>
            <a:ext cx="1881720" cy="403560"/>
          </a:xfrm>
          <a:prstGeom prst="roundRect">
            <a:avLst>
              <a:gd name="adj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6" dur="2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7" dur="2500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2500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21" dur="2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2" dur="2500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" dur="2500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26" dur="2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7" dur="2500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2500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31" dur="2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2" dur="2500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" dur="2500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36" dur="2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7" dur="2500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2500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570</Words>
  <Application>Microsoft Office PowerPoint</Application>
  <PresentationFormat>Affichage à l'écran (4:3)</PresentationFormat>
  <Paragraphs>318</Paragraphs>
  <Slides>20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20</vt:i4>
      </vt:variant>
    </vt:vector>
  </HeadingPairs>
  <TitlesOfParts>
    <vt:vector size="29" baseType="lpstr">
      <vt:lpstr>Arial</vt:lpstr>
      <vt:lpstr>Calibri</vt:lpstr>
      <vt:lpstr>Calibri Light</vt:lpstr>
      <vt:lpstr>Symbol</vt:lpstr>
      <vt:lpstr>Times New Roman</vt:lpstr>
      <vt:lpstr>Webdings</vt:lpstr>
      <vt:lpstr>Wingdings</vt:lpstr>
      <vt:lpstr>Thème Office</vt:lpstr>
      <vt:lpstr>Thème Office</vt:lpstr>
      <vt:lpstr>Présentation PowerPoint</vt:lpstr>
      <vt:lpstr>Quel est le nombre représenté ? </vt:lpstr>
      <vt:lpstr>Correction</vt:lpstr>
      <vt:lpstr>Quel est le nombre représenté ? </vt:lpstr>
      <vt:lpstr>Correction</vt:lpstr>
      <vt:lpstr>Quel est le nombre représenté ? </vt:lpstr>
      <vt:lpstr>Correction</vt:lpstr>
      <vt:lpstr>Présentation PowerPoint</vt:lpstr>
      <vt:lpstr>Correction</vt:lpstr>
      <vt:lpstr>Présentation PowerPoint</vt:lpstr>
      <vt:lpstr>Correction</vt:lpstr>
      <vt:lpstr>Présentation PowerPoint</vt:lpstr>
      <vt:lpstr>Présentation PowerPoint</vt:lpstr>
      <vt:lpstr>Recopie et calcule. </vt:lpstr>
      <vt:lpstr>Correction</vt:lpstr>
      <vt:lpstr>Correction</vt:lpstr>
      <vt:lpstr>Correction</vt:lpstr>
      <vt:lpstr>Recopie et calcule. </vt:lpstr>
      <vt:lpstr>Correction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</dc:creator>
  <dc:description/>
  <cp:lastModifiedBy>Nicolas Pinel</cp:lastModifiedBy>
  <cp:revision>35</cp:revision>
  <dcterms:created xsi:type="dcterms:W3CDTF">2023-02-07T14:55:57Z</dcterms:created>
  <dcterms:modified xsi:type="dcterms:W3CDTF">2026-07-19T14:43:05Z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20</vt:i4>
  </property>
</Properties>
</file>