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24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23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grpSp>
        <p:nvGrpSpPr>
          <p:cNvPr id="45" name="Groupe 3"/>
          <p:cNvGrpSpPr/>
          <p:nvPr/>
        </p:nvGrpSpPr>
        <p:grpSpPr>
          <a:xfrm>
            <a:off x="0" y="330120"/>
            <a:ext cx="9142920" cy="6526800"/>
            <a:chOff x="0" y="330120"/>
            <a:chExt cx="9142920" cy="6526800"/>
          </a:xfrm>
        </p:grpSpPr>
        <p:sp>
          <p:nvSpPr>
            <p:cNvPr id="46" name="Rectangle 4"/>
            <p:cNvSpPr/>
            <p:nvPr/>
          </p:nvSpPr>
          <p:spPr>
            <a:xfrm>
              <a:off x="0" y="330120"/>
              <a:ext cx="9142920" cy="6526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7" name="ZoneTexte 5"/>
            <p:cNvSpPr/>
            <p:nvPr/>
          </p:nvSpPr>
          <p:spPr>
            <a:xfrm>
              <a:off x="2063880" y="3009960"/>
              <a:ext cx="5015520" cy="34408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endParaRPr lang="fr-FR" sz="2800" b="0" strike="noStrike" spc="-1"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</a:pPr>
              <a:r>
                <a:rPr lang="fr-FR" sz="3200" b="1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CE2 : Je sais lire et identifier un nombre écrit en lettres.</a:t>
              </a:r>
              <a:endParaRPr lang="fr-FR" sz="3200" b="0" strike="noStrike" spc="-1"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</a:pPr>
              <a:r>
                <a:rPr lang="fr-FR" sz="3200" b="1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CM1 : Je sais déterminer la fraction d’une quantité.</a:t>
              </a:r>
              <a:endParaRPr lang="fr-FR" sz="3200" b="0" strike="noStrike" spc="-1">
                <a:latin typeface="Arial"/>
              </a:endParaRPr>
            </a:p>
          </p:txBody>
        </p:sp>
        <p:pic>
          <p:nvPicPr>
            <p:cNvPr id="48" name="Image 6"/>
            <p:cNvPicPr/>
            <p:nvPr/>
          </p:nvPicPr>
          <p:blipFill>
            <a:blip r:embed="rId2"/>
            <a:stretch/>
          </p:blipFill>
          <p:spPr>
            <a:xfrm>
              <a:off x="3654360" y="571320"/>
              <a:ext cx="1834200" cy="1265040"/>
            </a:xfrm>
            <a:prstGeom prst="rect">
              <a:avLst/>
            </a:prstGeom>
            <a:ln w="0"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85280" y="39060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 en chiffres sur ton ardoise.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1/5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51" name="ZoneTexte 11"/>
          <p:cNvSpPr/>
          <p:nvPr/>
        </p:nvSpPr>
        <p:spPr>
          <a:xfrm>
            <a:off x="1991520" y="2239200"/>
            <a:ext cx="51602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73B959"/>
                </a:solidFill>
                <a:latin typeface="Arial"/>
                <a:ea typeface="DejaVu Sans"/>
              </a:rPr>
              <a:t>mille – cent – dix – huit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52" name="PlaceHolder 3"/>
          <p:cNvSpPr/>
          <p:nvPr/>
        </p:nvSpPr>
        <p:spPr>
          <a:xfrm>
            <a:off x="573840" y="3420000"/>
            <a:ext cx="7885800" cy="540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1000" lnSpcReduction="10000"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Combien représente le tiers de douze ?</a:t>
            </a:r>
            <a:endParaRPr lang="fr-FR" sz="3600" b="0" strike="noStrike" spc="-1">
              <a:latin typeface="Arial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3" name="ZoneTexte 52"/>
              <p:cNvSpPr txBox="1"/>
              <p:nvPr/>
            </p:nvSpPr>
            <p:spPr>
              <a:xfrm>
                <a:off x="540000" y="4140000"/>
                <a:ext cx="2737080" cy="224388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6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sz="3600">
                          <a:latin typeface="Cambria Math" panose="02040503050406030204" pitchFamily="18" charset="0"/>
                        </a:rPr>
                        <m:t>𝑑𝑒</m:t>
                      </m:r>
                      <m:r>
                        <a:rPr sz="3600">
                          <a:latin typeface="Cambria Math" panose="02040503050406030204" pitchFamily="18" charset="0"/>
                        </a:rPr>
                        <m:t>12=4</m:t>
                      </m:r>
                    </m:oMath>
                  </m:oMathPara>
                </a14:m>
                <a:endParaRPr sz="3600" dirty="0"/>
              </a:p>
            </p:txBody>
          </p:sp>
        </mc:Choice>
        <mc:Fallback>
          <p:sp>
            <p:nvSpPr>
              <p:cNvPr id="53" name="ZoneTexte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40000"/>
                <a:ext cx="2737080" cy="22438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Cercle : creux 53"/>
          <p:cNvSpPr/>
          <p:nvPr/>
        </p:nvSpPr>
        <p:spPr>
          <a:xfrm>
            <a:off x="6120000" y="558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5" name="Cercle : creux 54"/>
          <p:cNvSpPr/>
          <p:nvPr/>
        </p:nvSpPr>
        <p:spPr>
          <a:xfrm>
            <a:off x="5580000" y="558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6" name="Cercle : creux 55"/>
          <p:cNvSpPr/>
          <p:nvPr/>
        </p:nvSpPr>
        <p:spPr>
          <a:xfrm>
            <a:off x="5040360" y="558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7" name="Cercle : creux 56"/>
          <p:cNvSpPr/>
          <p:nvPr/>
        </p:nvSpPr>
        <p:spPr>
          <a:xfrm>
            <a:off x="4500360" y="558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8" name="Cercle : creux 57"/>
          <p:cNvSpPr/>
          <p:nvPr/>
        </p:nvSpPr>
        <p:spPr>
          <a:xfrm>
            <a:off x="6120000" y="486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9" name="Cercle : creux 58"/>
          <p:cNvSpPr/>
          <p:nvPr/>
        </p:nvSpPr>
        <p:spPr>
          <a:xfrm>
            <a:off x="5580000" y="486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0" name="Cercle : creux 59"/>
          <p:cNvSpPr/>
          <p:nvPr/>
        </p:nvSpPr>
        <p:spPr>
          <a:xfrm>
            <a:off x="5040000" y="486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1" name="Cercle : creux 60"/>
          <p:cNvSpPr/>
          <p:nvPr/>
        </p:nvSpPr>
        <p:spPr>
          <a:xfrm>
            <a:off x="4500360" y="486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" name="Cercle : creux 61"/>
          <p:cNvSpPr/>
          <p:nvPr/>
        </p:nvSpPr>
        <p:spPr>
          <a:xfrm>
            <a:off x="6120000" y="414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" name="Cercle : creux 62"/>
          <p:cNvSpPr/>
          <p:nvPr/>
        </p:nvSpPr>
        <p:spPr>
          <a:xfrm>
            <a:off x="5580000" y="414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" name="Cercle : creux 63"/>
          <p:cNvSpPr/>
          <p:nvPr/>
        </p:nvSpPr>
        <p:spPr>
          <a:xfrm>
            <a:off x="5040000" y="414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" name="Cercle : creux 64"/>
          <p:cNvSpPr/>
          <p:nvPr/>
        </p:nvSpPr>
        <p:spPr>
          <a:xfrm>
            <a:off x="4500360" y="414036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" name="Ellipse 65"/>
          <p:cNvSpPr/>
          <p:nvPr/>
        </p:nvSpPr>
        <p:spPr>
          <a:xfrm>
            <a:off x="4140000" y="3960000"/>
            <a:ext cx="2879640" cy="899640"/>
          </a:xfrm>
          <a:prstGeom prst="ellipse">
            <a:avLst/>
          </a:prstGeom>
          <a:noFill/>
          <a:ln w="36000">
            <a:solidFill>
              <a:srgbClr val="5EF18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" name="Connecteur droit 66"/>
          <p:cNvSpPr/>
          <p:nvPr/>
        </p:nvSpPr>
        <p:spPr>
          <a:xfrm flipH="1">
            <a:off x="0" y="342180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" name="Rectangle : coins arrondis 67"/>
          <p:cNvSpPr/>
          <p:nvPr/>
        </p:nvSpPr>
        <p:spPr>
          <a:xfrm>
            <a:off x="8064720" y="36072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69" name="Rectangle : coins arrondis 68"/>
          <p:cNvSpPr/>
          <p:nvPr/>
        </p:nvSpPr>
        <p:spPr>
          <a:xfrm>
            <a:off x="7884720" y="360072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85280" y="39060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 en chiffres sur ton ardoise.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2/5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72" name="ZoneTexte 11"/>
          <p:cNvSpPr/>
          <p:nvPr/>
        </p:nvSpPr>
        <p:spPr>
          <a:xfrm>
            <a:off x="793800" y="2228760"/>
            <a:ext cx="73184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73B959"/>
                </a:solidFill>
                <a:latin typeface="Arial"/>
                <a:ea typeface="DejaVu Sans"/>
              </a:rPr>
              <a:t>quatre – mille – cent – vingt – trois 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73" name="PlaceHolder 4"/>
          <p:cNvSpPr/>
          <p:nvPr/>
        </p:nvSpPr>
        <p:spPr>
          <a:xfrm>
            <a:off x="573840" y="3420000"/>
            <a:ext cx="7885800" cy="540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1000" lnSpcReduction="10000"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Combien représente le quart de 8 ?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74" name="Cercle : creux 73"/>
          <p:cNvSpPr/>
          <p:nvPr/>
        </p:nvSpPr>
        <p:spPr>
          <a:xfrm>
            <a:off x="6120360" y="558036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5" name="Cercle : creux 74"/>
          <p:cNvSpPr/>
          <p:nvPr/>
        </p:nvSpPr>
        <p:spPr>
          <a:xfrm>
            <a:off x="5400000" y="558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6" name="Cercle : creux 75"/>
          <p:cNvSpPr/>
          <p:nvPr/>
        </p:nvSpPr>
        <p:spPr>
          <a:xfrm>
            <a:off x="6840000" y="558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7" name="Cercle : creux 76"/>
          <p:cNvSpPr/>
          <p:nvPr/>
        </p:nvSpPr>
        <p:spPr>
          <a:xfrm>
            <a:off x="4680000" y="558036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8" name="Cercle : creux 77"/>
          <p:cNvSpPr/>
          <p:nvPr/>
        </p:nvSpPr>
        <p:spPr>
          <a:xfrm>
            <a:off x="6120360" y="486036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9" name="Cercle : creux 78"/>
          <p:cNvSpPr/>
          <p:nvPr/>
        </p:nvSpPr>
        <p:spPr>
          <a:xfrm>
            <a:off x="5400000" y="486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0" name="Cercle : creux 79"/>
          <p:cNvSpPr/>
          <p:nvPr/>
        </p:nvSpPr>
        <p:spPr>
          <a:xfrm>
            <a:off x="6839640" y="486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1" name="Cercle : creux 80"/>
          <p:cNvSpPr/>
          <p:nvPr/>
        </p:nvSpPr>
        <p:spPr>
          <a:xfrm>
            <a:off x="4680000" y="486036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2" name="Ellipse 81"/>
          <p:cNvSpPr/>
          <p:nvPr/>
        </p:nvSpPr>
        <p:spPr>
          <a:xfrm>
            <a:off x="4500000" y="4680000"/>
            <a:ext cx="899640" cy="1619640"/>
          </a:xfrm>
          <a:prstGeom prst="ellipse">
            <a:avLst/>
          </a:prstGeom>
          <a:noFill/>
          <a:ln w="36000">
            <a:solidFill>
              <a:srgbClr val="5EF18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3" name="ZoneTexte 82"/>
              <p:cNvSpPr txBox="1"/>
              <p:nvPr/>
            </p:nvSpPr>
            <p:spPr>
              <a:xfrm>
                <a:off x="540000" y="4140000"/>
                <a:ext cx="2435400" cy="224388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6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sz="3600">
                          <a:latin typeface="Cambria Math" panose="02040503050406030204" pitchFamily="18" charset="0"/>
                        </a:rPr>
                        <m:t>𝑑𝑒</m:t>
                      </m:r>
                      <m:r>
                        <a:rPr sz="3600">
                          <a:latin typeface="Cambria Math" panose="02040503050406030204" pitchFamily="18" charset="0"/>
                        </a:rPr>
                        <m:t>8=2</m:t>
                      </m:r>
                    </m:oMath>
                  </m:oMathPara>
                </a14:m>
                <a:endParaRPr sz="3600" dirty="0"/>
              </a:p>
            </p:txBody>
          </p:sp>
        </mc:Choice>
        <mc:Fallback>
          <p:sp>
            <p:nvSpPr>
              <p:cNvPr id="83" name="ZoneTexte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40000"/>
                <a:ext cx="2435400" cy="22438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4" name="Connecteur droit 83"/>
          <p:cNvSpPr/>
          <p:nvPr/>
        </p:nvSpPr>
        <p:spPr>
          <a:xfrm flipH="1">
            <a:off x="0" y="342180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5" name="Rectangle : coins arrondis 84"/>
          <p:cNvSpPr/>
          <p:nvPr/>
        </p:nvSpPr>
        <p:spPr>
          <a:xfrm>
            <a:off x="8064720" y="36072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86" name="Rectangle : coins arrondis 85"/>
          <p:cNvSpPr/>
          <p:nvPr/>
        </p:nvSpPr>
        <p:spPr>
          <a:xfrm>
            <a:off x="7884720" y="360072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85280" y="39060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 en chiffres sur ton ardoise.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3/5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89" name="ZoneTexte 11"/>
          <p:cNvSpPr/>
          <p:nvPr/>
        </p:nvSpPr>
        <p:spPr>
          <a:xfrm>
            <a:off x="1570680" y="2203920"/>
            <a:ext cx="59900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73B959"/>
                </a:solidFill>
                <a:latin typeface="Arial"/>
                <a:ea typeface="DejaVu Sans"/>
              </a:rPr>
              <a:t>six – mille – soixante – trois 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90" name="PlaceHolder 5"/>
          <p:cNvSpPr/>
          <p:nvPr/>
        </p:nvSpPr>
        <p:spPr>
          <a:xfrm>
            <a:off x="573840" y="3420000"/>
            <a:ext cx="7885800" cy="540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1000" lnSpcReduction="10000"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Combien représente le huitième de 16 ?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91" name="Cercle : creux 90"/>
          <p:cNvSpPr/>
          <p:nvPr/>
        </p:nvSpPr>
        <p:spPr>
          <a:xfrm>
            <a:off x="6120360" y="468036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2" name="Cercle : creux 91"/>
          <p:cNvSpPr/>
          <p:nvPr/>
        </p:nvSpPr>
        <p:spPr>
          <a:xfrm>
            <a:off x="5400000" y="468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3" name="Cercle : creux 92"/>
          <p:cNvSpPr/>
          <p:nvPr/>
        </p:nvSpPr>
        <p:spPr>
          <a:xfrm>
            <a:off x="6840000" y="468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4" name="Cercle : creux 93"/>
          <p:cNvSpPr/>
          <p:nvPr/>
        </p:nvSpPr>
        <p:spPr>
          <a:xfrm>
            <a:off x="4680000" y="468036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5" name="Cercle : creux 94"/>
          <p:cNvSpPr/>
          <p:nvPr/>
        </p:nvSpPr>
        <p:spPr>
          <a:xfrm>
            <a:off x="6120360" y="396036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6" name="Cercle : creux 95"/>
          <p:cNvSpPr/>
          <p:nvPr/>
        </p:nvSpPr>
        <p:spPr>
          <a:xfrm>
            <a:off x="5400000" y="396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7" name="Cercle : creux 96"/>
          <p:cNvSpPr/>
          <p:nvPr/>
        </p:nvSpPr>
        <p:spPr>
          <a:xfrm>
            <a:off x="6839640" y="396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8" name="Cercle : creux 97"/>
          <p:cNvSpPr/>
          <p:nvPr/>
        </p:nvSpPr>
        <p:spPr>
          <a:xfrm>
            <a:off x="4680000" y="396036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9" name="Cercle : creux 98"/>
          <p:cNvSpPr/>
          <p:nvPr/>
        </p:nvSpPr>
        <p:spPr>
          <a:xfrm>
            <a:off x="6120360" y="612036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0" name="Cercle : creux 99"/>
          <p:cNvSpPr/>
          <p:nvPr/>
        </p:nvSpPr>
        <p:spPr>
          <a:xfrm>
            <a:off x="5400000" y="612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1" name="Cercle : creux 100"/>
          <p:cNvSpPr/>
          <p:nvPr/>
        </p:nvSpPr>
        <p:spPr>
          <a:xfrm>
            <a:off x="6840000" y="612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2" name="Cercle : creux 101"/>
          <p:cNvSpPr/>
          <p:nvPr/>
        </p:nvSpPr>
        <p:spPr>
          <a:xfrm>
            <a:off x="4680000" y="612036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3" name="Cercle : creux 102"/>
          <p:cNvSpPr/>
          <p:nvPr/>
        </p:nvSpPr>
        <p:spPr>
          <a:xfrm>
            <a:off x="6120360" y="540036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4" name="Cercle : creux 103"/>
          <p:cNvSpPr/>
          <p:nvPr/>
        </p:nvSpPr>
        <p:spPr>
          <a:xfrm>
            <a:off x="5400000" y="540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5" name="Cercle : creux 104"/>
          <p:cNvSpPr/>
          <p:nvPr/>
        </p:nvSpPr>
        <p:spPr>
          <a:xfrm>
            <a:off x="6839640" y="540000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6" name="Cercle : creux 105"/>
          <p:cNvSpPr/>
          <p:nvPr/>
        </p:nvSpPr>
        <p:spPr>
          <a:xfrm>
            <a:off x="4680000" y="5400360"/>
            <a:ext cx="539640" cy="53964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7" name="Ellipse 106"/>
          <p:cNvSpPr/>
          <p:nvPr/>
        </p:nvSpPr>
        <p:spPr>
          <a:xfrm>
            <a:off x="4500000" y="5220000"/>
            <a:ext cx="899640" cy="1619640"/>
          </a:xfrm>
          <a:prstGeom prst="ellipse">
            <a:avLst/>
          </a:prstGeom>
          <a:noFill/>
          <a:ln w="36000">
            <a:solidFill>
              <a:srgbClr val="5EF18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8" name="ZoneTexte 107"/>
              <p:cNvSpPr txBox="1"/>
              <p:nvPr/>
            </p:nvSpPr>
            <p:spPr>
              <a:xfrm>
                <a:off x="540000" y="4140000"/>
                <a:ext cx="2719440" cy="224388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6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sz="3600">
                          <a:latin typeface="Cambria Math" panose="02040503050406030204" pitchFamily="18" charset="0"/>
                        </a:rPr>
                        <m:t>𝑑𝑒</m:t>
                      </m:r>
                      <m:r>
                        <a:rPr sz="3600">
                          <a:latin typeface="Cambria Math" panose="02040503050406030204" pitchFamily="18" charset="0"/>
                        </a:rPr>
                        <m:t>16=2</m:t>
                      </m:r>
                    </m:oMath>
                  </m:oMathPara>
                </a14:m>
                <a:endParaRPr sz="3600" dirty="0"/>
              </a:p>
            </p:txBody>
          </p:sp>
        </mc:Choice>
        <mc:Fallback>
          <p:sp>
            <p:nvSpPr>
              <p:cNvPr id="108" name="ZoneTexte 1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40000"/>
                <a:ext cx="2719440" cy="22438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" name="Connecteur droit 108"/>
          <p:cNvSpPr/>
          <p:nvPr/>
        </p:nvSpPr>
        <p:spPr>
          <a:xfrm flipH="1">
            <a:off x="0" y="342180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0" name="Rectangle : coins arrondis 109"/>
          <p:cNvSpPr/>
          <p:nvPr/>
        </p:nvSpPr>
        <p:spPr>
          <a:xfrm>
            <a:off x="8064720" y="36072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11" name="Rectangle : coins arrondis 110"/>
          <p:cNvSpPr/>
          <p:nvPr/>
        </p:nvSpPr>
        <p:spPr>
          <a:xfrm>
            <a:off x="7884720" y="360072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85280" y="39060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 en chiffres sur ton ardoise.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4/5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14" name="ZoneTexte 11"/>
          <p:cNvSpPr/>
          <p:nvPr/>
        </p:nvSpPr>
        <p:spPr>
          <a:xfrm>
            <a:off x="1378440" y="2228760"/>
            <a:ext cx="59648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73B959"/>
                </a:solidFill>
                <a:latin typeface="Arial"/>
                <a:ea typeface="DejaVu Sans"/>
              </a:rPr>
              <a:t>huit – mille – cinq – cents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15" name="PlaceHolder 6"/>
          <p:cNvSpPr/>
          <p:nvPr/>
        </p:nvSpPr>
        <p:spPr>
          <a:xfrm>
            <a:off x="573840" y="3420000"/>
            <a:ext cx="7885800" cy="540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7500" lnSpcReduction="10000"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Combien représente le cinquième de 20 ?</a:t>
            </a:r>
            <a:endParaRPr lang="fr-FR" sz="3600" b="0" strike="noStrike" spc="-1">
              <a:latin typeface="Arial"/>
            </a:endParaRPr>
          </a:p>
        </p:txBody>
      </p:sp>
      <p:grpSp>
        <p:nvGrpSpPr>
          <p:cNvPr id="116" name="Groupe 115"/>
          <p:cNvGrpSpPr/>
          <p:nvPr/>
        </p:nvGrpSpPr>
        <p:grpSpPr>
          <a:xfrm>
            <a:off x="4680360" y="3960360"/>
            <a:ext cx="3419280" cy="2700000"/>
            <a:chOff x="4680360" y="3960360"/>
            <a:chExt cx="3419280" cy="2700000"/>
          </a:xfrm>
        </p:grpSpPr>
        <p:sp>
          <p:nvSpPr>
            <p:cNvPr id="117" name="Cercle : creux 116"/>
            <p:cNvSpPr/>
            <p:nvPr/>
          </p:nvSpPr>
          <p:spPr>
            <a:xfrm>
              <a:off x="6120720" y="4680720"/>
              <a:ext cx="539640" cy="539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18" name="Cercle : creux 117"/>
            <p:cNvSpPr/>
            <p:nvPr/>
          </p:nvSpPr>
          <p:spPr>
            <a:xfrm>
              <a:off x="5400360" y="4680360"/>
              <a:ext cx="539640" cy="539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19" name="Cercle : creux 118"/>
            <p:cNvSpPr/>
            <p:nvPr/>
          </p:nvSpPr>
          <p:spPr>
            <a:xfrm>
              <a:off x="6840360" y="4680360"/>
              <a:ext cx="539640" cy="539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0" name="Cercle : creux 119"/>
            <p:cNvSpPr/>
            <p:nvPr/>
          </p:nvSpPr>
          <p:spPr>
            <a:xfrm>
              <a:off x="4680360" y="4680720"/>
              <a:ext cx="539640" cy="539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1" name="Cercle : creux 120"/>
            <p:cNvSpPr/>
            <p:nvPr/>
          </p:nvSpPr>
          <p:spPr>
            <a:xfrm>
              <a:off x="6120720" y="3960720"/>
              <a:ext cx="539640" cy="539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2" name="Cercle : creux 121"/>
            <p:cNvSpPr/>
            <p:nvPr/>
          </p:nvSpPr>
          <p:spPr>
            <a:xfrm>
              <a:off x="5400360" y="3960360"/>
              <a:ext cx="539640" cy="539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3" name="Cercle : creux 122"/>
            <p:cNvSpPr/>
            <p:nvPr/>
          </p:nvSpPr>
          <p:spPr>
            <a:xfrm>
              <a:off x="6840000" y="3960360"/>
              <a:ext cx="539640" cy="539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4" name="Cercle : creux 123"/>
            <p:cNvSpPr/>
            <p:nvPr/>
          </p:nvSpPr>
          <p:spPr>
            <a:xfrm>
              <a:off x="4680360" y="3960720"/>
              <a:ext cx="539640" cy="539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5" name="Cercle : creux 124"/>
            <p:cNvSpPr/>
            <p:nvPr/>
          </p:nvSpPr>
          <p:spPr>
            <a:xfrm>
              <a:off x="6120720" y="6120720"/>
              <a:ext cx="539640" cy="539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6" name="Cercle : creux 125"/>
            <p:cNvSpPr/>
            <p:nvPr/>
          </p:nvSpPr>
          <p:spPr>
            <a:xfrm>
              <a:off x="5400360" y="6120360"/>
              <a:ext cx="539640" cy="539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7" name="Cercle : creux 126"/>
            <p:cNvSpPr/>
            <p:nvPr/>
          </p:nvSpPr>
          <p:spPr>
            <a:xfrm>
              <a:off x="6840360" y="6120360"/>
              <a:ext cx="539640" cy="539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8" name="Cercle : creux 127"/>
            <p:cNvSpPr/>
            <p:nvPr/>
          </p:nvSpPr>
          <p:spPr>
            <a:xfrm>
              <a:off x="4680360" y="6120720"/>
              <a:ext cx="539640" cy="539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9" name="Cercle : creux 128"/>
            <p:cNvSpPr/>
            <p:nvPr/>
          </p:nvSpPr>
          <p:spPr>
            <a:xfrm>
              <a:off x="6120720" y="5400720"/>
              <a:ext cx="539640" cy="539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0" name="Cercle : creux 129"/>
            <p:cNvSpPr/>
            <p:nvPr/>
          </p:nvSpPr>
          <p:spPr>
            <a:xfrm>
              <a:off x="5400360" y="5400360"/>
              <a:ext cx="539640" cy="539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1" name="Cercle : creux 130"/>
            <p:cNvSpPr/>
            <p:nvPr/>
          </p:nvSpPr>
          <p:spPr>
            <a:xfrm>
              <a:off x="6840000" y="5400360"/>
              <a:ext cx="539640" cy="539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2" name="Cercle : creux 131"/>
            <p:cNvSpPr/>
            <p:nvPr/>
          </p:nvSpPr>
          <p:spPr>
            <a:xfrm>
              <a:off x="4680360" y="5400720"/>
              <a:ext cx="539640" cy="539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3" name="Cercle : creux 132"/>
            <p:cNvSpPr/>
            <p:nvPr/>
          </p:nvSpPr>
          <p:spPr>
            <a:xfrm>
              <a:off x="7560000" y="4680720"/>
              <a:ext cx="539640" cy="539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4" name="Cercle : creux 133"/>
            <p:cNvSpPr/>
            <p:nvPr/>
          </p:nvSpPr>
          <p:spPr>
            <a:xfrm>
              <a:off x="7559640" y="3960720"/>
              <a:ext cx="539640" cy="539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5" name="Cercle : creux 134"/>
            <p:cNvSpPr/>
            <p:nvPr/>
          </p:nvSpPr>
          <p:spPr>
            <a:xfrm>
              <a:off x="7560000" y="6120720"/>
              <a:ext cx="539640" cy="539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6" name="Cercle : creux 135"/>
            <p:cNvSpPr/>
            <p:nvPr/>
          </p:nvSpPr>
          <p:spPr>
            <a:xfrm>
              <a:off x="7559640" y="5400720"/>
              <a:ext cx="539640" cy="539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137" name="Ellipse 136"/>
          <p:cNvSpPr/>
          <p:nvPr/>
        </p:nvSpPr>
        <p:spPr>
          <a:xfrm>
            <a:off x="4500360" y="3780000"/>
            <a:ext cx="899640" cy="3060000"/>
          </a:xfrm>
          <a:prstGeom prst="ellipse">
            <a:avLst/>
          </a:prstGeom>
          <a:noFill/>
          <a:ln w="36000">
            <a:solidFill>
              <a:srgbClr val="5EF18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8" name="ZoneTexte 137"/>
              <p:cNvSpPr txBox="1"/>
              <p:nvPr/>
            </p:nvSpPr>
            <p:spPr>
              <a:xfrm>
                <a:off x="540360" y="4140000"/>
                <a:ext cx="2752200" cy="224388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6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sz="3600">
                          <a:latin typeface="Cambria Math" panose="02040503050406030204" pitchFamily="18" charset="0"/>
                        </a:rPr>
                        <m:t>𝑑𝑒</m:t>
                      </m:r>
                      <m:r>
                        <a:rPr sz="3600">
                          <a:latin typeface="Cambria Math" panose="02040503050406030204" pitchFamily="18" charset="0"/>
                        </a:rPr>
                        <m:t>20=4</m:t>
                      </m:r>
                    </m:oMath>
                  </m:oMathPara>
                </a14:m>
                <a:endParaRPr sz="3600" dirty="0"/>
              </a:p>
            </p:txBody>
          </p:sp>
        </mc:Choice>
        <mc:Fallback>
          <p:sp>
            <p:nvSpPr>
              <p:cNvPr id="138" name="ZoneTexte 1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360" y="4140000"/>
                <a:ext cx="2752200" cy="22438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" name="Connecteur droit 138"/>
          <p:cNvSpPr/>
          <p:nvPr/>
        </p:nvSpPr>
        <p:spPr>
          <a:xfrm flipH="1">
            <a:off x="0" y="342180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0" name="Rectangle : coins arrondis 139"/>
          <p:cNvSpPr/>
          <p:nvPr/>
        </p:nvSpPr>
        <p:spPr>
          <a:xfrm>
            <a:off x="8064720" y="36072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41" name="Rectangle : coins arrondis 140"/>
          <p:cNvSpPr/>
          <p:nvPr/>
        </p:nvSpPr>
        <p:spPr>
          <a:xfrm>
            <a:off x="7884720" y="360072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485280" y="39060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 en chiffres sur ton ardoise.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4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5/5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44" name="ZoneTexte 11"/>
          <p:cNvSpPr/>
          <p:nvPr/>
        </p:nvSpPr>
        <p:spPr>
          <a:xfrm>
            <a:off x="2496960" y="2228760"/>
            <a:ext cx="42764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73B959"/>
                </a:solidFill>
                <a:latin typeface="Arial"/>
                <a:ea typeface="DejaVu Sans"/>
              </a:rPr>
              <a:t>cinq – mille – douze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45" name="PlaceHolder 7"/>
          <p:cNvSpPr/>
          <p:nvPr/>
        </p:nvSpPr>
        <p:spPr>
          <a:xfrm>
            <a:off x="573840" y="3420000"/>
            <a:ext cx="7885800" cy="540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1000" lnSpcReduction="10000"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Combien représente le dixième de 30 ?</a:t>
            </a:r>
            <a:endParaRPr lang="fr-FR" sz="3600" b="0" strike="noStrike" spc="-1">
              <a:latin typeface="Arial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6" name="ZoneTexte 145"/>
              <p:cNvSpPr txBox="1"/>
              <p:nvPr/>
            </p:nvSpPr>
            <p:spPr>
              <a:xfrm>
                <a:off x="540360" y="4140000"/>
                <a:ext cx="3045240" cy="224388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6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sz="3600">
                          <a:latin typeface="Cambria Math" panose="02040503050406030204" pitchFamily="18" charset="0"/>
                        </a:rPr>
                        <m:t>𝑑𝑒</m:t>
                      </m:r>
                      <m:r>
                        <a:rPr sz="3600">
                          <a:latin typeface="Cambria Math" panose="02040503050406030204" pitchFamily="18" charset="0"/>
                        </a:rPr>
                        <m:t>30=3</m:t>
                      </m:r>
                    </m:oMath>
                  </m:oMathPara>
                </a14:m>
                <a:endParaRPr sz="3600" dirty="0"/>
              </a:p>
            </p:txBody>
          </p:sp>
        </mc:Choice>
        <mc:Fallback>
          <p:sp>
            <p:nvSpPr>
              <p:cNvPr id="146" name="ZoneTexte 1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360" y="4140000"/>
                <a:ext cx="3045240" cy="22438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7" name="Groupe 146"/>
          <p:cNvGrpSpPr/>
          <p:nvPr/>
        </p:nvGrpSpPr>
        <p:grpSpPr>
          <a:xfrm>
            <a:off x="4680000" y="4500000"/>
            <a:ext cx="3527640" cy="1367640"/>
            <a:chOff x="4680000" y="4500000"/>
            <a:chExt cx="3527640" cy="1367640"/>
          </a:xfrm>
        </p:grpSpPr>
        <p:sp>
          <p:nvSpPr>
            <p:cNvPr id="148" name="Cercle : creux 147"/>
            <p:cNvSpPr/>
            <p:nvPr/>
          </p:nvSpPr>
          <p:spPr>
            <a:xfrm>
              <a:off x="4680000" y="450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9" name="Cercle : creux 148"/>
            <p:cNvSpPr/>
            <p:nvPr/>
          </p:nvSpPr>
          <p:spPr>
            <a:xfrm>
              <a:off x="7920000" y="450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0" name="Cercle : creux 149"/>
            <p:cNvSpPr/>
            <p:nvPr/>
          </p:nvSpPr>
          <p:spPr>
            <a:xfrm>
              <a:off x="7560000" y="450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1" name="Cercle : creux 150"/>
            <p:cNvSpPr/>
            <p:nvPr/>
          </p:nvSpPr>
          <p:spPr>
            <a:xfrm>
              <a:off x="7200000" y="450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2" name="Cercle : creux 151"/>
            <p:cNvSpPr/>
            <p:nvPr/>
          </p:nvSpPr>
          <p:spPr>
            <a:xfrm>
              <a:off x="6840000" y="450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3" name="Cercle : creux 152"/>
            <p:cNvSpPr/>
            <p:nvPr/>
          </p:nvSpPr>
          <p:spPr>
            <a:xfrm>
              <a:off x="6480000" y="450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4" name="Cercle : creux 153"/>
            <p:cNvSpPr/>
            <p:nvPr/>
          </p:nvSpPr>
          <p:spPr>
            <a:xfrm>
              <a:off x="6120000" y="450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5" name="Cercle : creux 154"/>
            <p:cNvSpPr/>
            <p:nvPr/>
          </p:nvSpPr>
          <p:spPr>
            <a:xfrm>
              <a:off x="5760000" y="450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6" name="Cercle : creux 155"/>
            <p:cNvSpPr/>
            <p:nvPr/>
          </p:nvSpPr>
          <p:spPr>
            <a:xfrm>
              <a:off x="5400000" y="450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7" name="Cercle : creux 156"/>
            <p:cNvSpPr/>
            <p:nvPr/>
          </p:nvSpPr>
          <p:spPr>
            <a:xfrm>
              <a:off x="5040000" y="450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8" name="Cercle : creux 157"/>
            <p:cNvSpPr/>
            <p:nvPr/>
          </p:nvSpPr>
          <p:spPr>
            <a:xfrm>
              <a:off x="4680000" y="504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9" name="Cercle : creux 158"/>
            <p:cNvSpPr/>
            <p:nvPr/>
          </p:nvSpPr>
          <p:spPr>
            <a:xfrm>
              <a:off x="7920000" y="504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0" name="Cercle : creux 159"/>
            <p:cNvSpPr/>
            <p:nvPr/>
          </p:nvSpPr>
          <p:spPr>
            <a:xfrm>
              <a:off x="7560000" y="504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1" name="Cercle : creux 160"/>
            <p:cNvSpPr/>
            <p:nvPr/>
          </p:nvSpPr>
          <p:spPr>
            <a:xfrm>
              <a:off x="7200000" y="504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2" name="Cercle : creux 161"/>
            <p:cNvSpPr/>
            <p:nvPr/>
          </p:nvSpPr>
          <p:spPr>
            <a:xfrm>
              <a:off x="6840000" y="504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3" name="Cercle : creux 162"/>
            <p:cNvSpPr/>
            <p:nvPr/>
          </p:nvSpPr>
          <p:spPr>
            <a:xfrm>
              <a:off x="6480000" y="504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4" name="Cercle : creux 163"/>
            <p:cNvSpPr/>
            <p:nvPr/>
          </p:nvSpPr>
          <p:spPr>
            <a:xfrm>
              <a:off x="6120000" y="504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5" name="Cercle : creux 164"/>
            <p:cNvSpPr/>
            <p:nvPr/>
          </p:nvSpPr>
          <p:spPr>
            <a:xfrm>
              <a:off x="5760000" y="504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6" name="Cercle : creux 165"/>
            <p:cNvSpPr/>
            <p:nvPr/>
          </p:nvSpPr>
          <p:spPr>
            <a:xfrm>
              <a:off x="5400000" y="504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7" name="Cercle : creux 166"/>
            <p:cNvSpPr/>
            <p:nvPr/>
          </p:nvSpPr>
          <p:spPr>
            <a:xfrm>
              <a:off x="5040000" y="504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8" name="Cercle : creux 167"/>
            <p:cNvSpPr/>
            <p:nvPr/>
          </p:nvSpPr>
          <p:spPr>
            <a:xfrm>
              <a:off x="4680000" y="558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9" name="Cercle : creux 168"/>
            <p:cNvSpPr/>
            <p:nvPr/>
          </p:nvSpPr>
          <p:spPr>
            <a:xfrm>
              <a:off x="7920000" y="558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70" name="Cercle : creux 169"/>
            <p:cNvSpPr/>
            <p:nvPr/>
          </p:nvSpPr>
          <p:spPr>
            <a:xfrm>
              <a:off x="7560000" y="558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71" name="Cercle : creux 170"/>
            <p:cNvSpPr/>
            <p:nvPr/>
          </p:nvSpPr>
          <p:spPr>
            <a:xfrm>
              <a:off x="7200000" y="558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72" name="Cercle : creux 171"/>
            <p:cNvSpPr/>
            <p:nvPr/>
          </p:nvSpPr>
          <p:spPr>
            <a:xfrm>
              <a:off x="6840000" y="558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73" name="Cercle : creux 172"/>
            <p:cNvSpPr/>
            <p:nvPr/>
          </p:nvSpPr>
          <p:spPr>
            <a:xfrm>
              <a:off x="6480000" y="558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74" name="Cercle : creux 173"/>
            <p:cNvSpPr/>
            <p:nvPr/>
          </p:nvSpPr>
          <p:spPr>
            <a:xfrm>
              <a:off x="6120000" y="558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75" name="Cercle : creux 174"/>
            <p:cNvSpPr/>
            <p:nvPr/>
          </p:nvSpPr>
          <p:spPr>
            <a:xfrm>
              <a:off x="5760000" y="558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76" name="Cercle : creux 175"/>
            <p:cNvSpPr/>
            <p:nvPr/>
          </p:nvSpPr>
          <p:spPr>
            <a:xfrm>
              <a:off x="5400000" y="558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77" name="Cercle : creux 176"/>
            <p:cNvSpPr/>
            <p:nvPr/>
          </p:nvSpPr>
          <p:spPr>
            <a:xfrm>
              <a:off x="5040000" y="5580000"/>
              <a:ext cx="287640" cy="28764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 w="0">
              <a:solidFill>
                <a:srgbClr val="20386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178" name="Ellipse 177"/>
          <p:cNvSpPr/>
          <p:nvPr/>
        </p:nvSpPr>
        <p:spPr>
          <a:xfrm>
            <a:off x="4500000" y="4320000"/>
            <a:ext cx="539640" cy="1799640"/>
          </a:xfrm>
          <a:prstGeom prst="ellipse">
            <a:avLst/>
          </a:prstGeom>
          <a:noFill/>
          <a:ln w="36000">
            <a:solidFill>
              <a:srgbClr val="5EF18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9" name="Connecteur droit 178"/>
          <p:cNvSpPr/>
          <p:nvPr/>
        </p:nvSpPr>
        <p:spPr>
          <a:xfrm flipH="1">
            <a:off x="0" y="342180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0" name="Rectangle : coins arrondis 179"/>
          <p:cNvSpPr/>
          <p:nvPr/>
        </p:nvSpPr>
        <p:spPr>
          <a:xfrm>
            <a:off x="8064720" y="36072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81" name="Rectangle : coins arrondis 180"/>
          <p:cNvSpPr/>
          <p:nvPr/>
        </p:nvSpPr>
        <p:spPr>
          <a:xfrm>
            <a:off x="7884720" y="3600720"/>
            <a:ext cx="125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83" name="ZoneTexte 3"/>
          <p:cNvSpPr/>
          <p:nvPr/>
        </p:nvSpPr>
        <p:spPr>
          <a:xfrm>
            <a:off x="180000" y="2000880"/>
            <a:ext cx="88200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E94067"/>
                </a:solidFill>
                <a:latin typeface="Arial"/>
                <a:ea typeface="DejaVu Sans"/>
              </a:rPr>
              <a:t>1 118 – 4 123 – 6 063 – 8 500 – 5 012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18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85" name="Rectangle : coins arrondis 184"/>
          <p:cNvSpPr/>
          <p:nvPr/>
        </p:nvSpPr>
        <p:spPr>
          <a:xfrm>
            <a:off x="8064720" y="360720"/>
            <a:ext cx="1073880" cy="53388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184</Words>
  <Application>Microsoft Office PowerPoint</Application>
  <PresentationFormat>Affichage à l'écran (4:3)</PresentationFormat>
  <Paragraphs>41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Cambria Math</vt:lpstr>
      <vt:lpstr>Symbol</vt:lpstr>
      <vt:lpstr>Webdings</vt:lpstr>
      <vt:lpstr>Wingdings</vt:lpstr>
      <vt:lpstr>Thème Office</vt:lpstr>
      <vt:lpstr>Présentation PowerPoint</vt:lpstr>
      <vt:lpstr>Écris le nombre en chiffres sur ton ardoise.</vt:lpstr>
      <vt:lpstr>Écris le nombre en chiffres sur ton ardoise.</vt:lpstr>
      <vt:lpstr>Écris le nombre en chiffres sur ton ardoise.</vt:lpstr>
      <vt:lpstr>Écris le nombre en chiffres sur ton ardoise.</vt:lpstr>
      <vt:lpstr>Écris le nombre en chiffres sur ton ardoise.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38</cp:revision>
  <dcterms:created xsi:type="dcterms:W3CDTF">2023-02-07T14:55:57Z</dcterms:created>
  <dcterms:modified xsi:type="dcterms:W3CDTF">2026-07-19T16:44:38Z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7</vt:i4>
  </property>
</Properties>
</file>