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320">
            <a:solidFill>
              <a:srgbClr val="FFC000"/>
            </a:solidFill>
            <a:miter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600" cy="57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lstStyle/>
          <a:p>
            <a:pPr marL="272160" indent="-204120" algn="ctr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5" name="Groupe 3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46" name="Rectangle 4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FFC00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7" name="ZoneTexte 5"/>
            <p:cNvSpPr/>
            <p:nvPr/>
          </p:nvSpPr>
          <p:spPr>
            <a:xfrm>
              <a:off x="2063880" y="3009960"/>
              <a:ext cx="5016240" cy="1979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J’apprends à nommer un nombre et écrire son suivant. 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Image 6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Connecteur droit 100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ZoneTexte 101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103" name="ZoneTexte 102"/>
          <p:cNvSpPr txBox="1"/>
          <p:nvPr/>
        </p:nvSpPr>
        <p:spPr>
          <a:xfrm>
            <a:off x="1440000" y="3197520"/>
            <a:ext cx="16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671</a:t>
            </a:r>
          </a:p>
        </p:txBody>
      </p:sp>
      <p:sp>
        <p:nvSpPr>
          <p:cNvPr id="104" name="ZoneTexte 103"/>
          <p:cNvSpPr txBox="1"/>
          <p:nvPr/>
        </p:nvSpPr>
        <p:spPr>
          <a:xfrm>
            <a:off x="5580000" y="3240000"/>
            <a:ext cx="216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6 701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Connecteur droit 106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ZoneTexte 107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109" name="ZoneTexte 108"/>
          <p:cNvSpPr txBox="1"/>
          <p:nvPr/>
        </p:nvSpPr>
        <p:spPr>
          <a:xfrm>
            <a:off x="720000" y="3197520"/>
            <a:ext cx="34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671 </a:t>
            </a:r>
            <a:r>
              <a:rPr lang="fr-FR" sz="6000" b="0" strike="noStrike" spc="-1">
                <a:solidFill>
                  <a:srgbClr val="FF0000"/>
                </a:solidFill>
                <a:latin typeface="Arial"/>
              </a:rPr>
              <a:t>- 672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ZoneTexte 109"/>
          <p:cNvSpPr txBox="1"/>
          <p:nvPr/>
        </p:nvSpPr>
        <p:spPr>
          <a:xfrm>
            <a:off x="4932000" y="3240000"/>
            <a:ext cx="3888000" cy="771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800" b="0" strike="noStrike" spc="-1">
                <a:solidFill>
                  <a:srgbClr val="000000"/>
                </a:solidFill>
                <a:latin typeface="Arial"/>
              </a:rPr>
              <a:t>6 701 </a:t>
            </a:r>
            <a:r>
              <a:rPr lang="fr-FR" sz="4800" b="0" strike="noStrike" spc="-1">
                <a:solidFill>
                  <a:srgbClr val="FF0000"/>
                </a:solidFill>
                <a:latin typeface="Arial"/>
              </a:rPr>
              <a:t>- 6 702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Connecteur droit 112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ZoneTexte 113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115" name="ZoneTexte 114"/>
          <p:cNvSpPr txBox="1"/>
          <p:nvPr/>
        </p:nvSpPr>
        <p:spPr>
          <a:xfrm>
            <a:off x="1440000" y="3197520"/>
            <a:ext cx="16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780</a:t>
            </a:r>
          </a:p>
        </p:txBody>
      </p:sp>
      <p:sp>
        <p:nvSpPr>
          <p:cNvPr id="116" name="ZoneTexte 115"/>
          <p:cNvSpPr txBox="1"/>
          <p:nvPr/>
        </p:nvSpPr>
        <p:spPr>
          <a:xfrm>
            <a:off x="5580000" y="3240000"/>
            <a:ext cx="216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4 879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Connecteur droit 118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ZoneTexte 119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121" name="ZoneTexte 120"/>
          <p:cNvSpPr txBox="1"/>
          <p:nvPr/>
        </p:nvSpPr>
        <p:spPr>
          <a:xfrm>
            <a:off x="720000" y="3197520"/>
            <a:ext cx="34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780 </a:t>
            </a:r>
            <a:r>
              <a:rPr lang="fr-FR" sz="6000" b="0" strike="noStrike" spc="-1">
                <a:solidFill>
                  <a:srgbClr val="FF0000"/>
                </a:solidFill>
                <a:latin typeface="Arial"/>
              </a:rPr>
              <a:t>- 781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ZoneTexte 121"/>
          <p:cNvSpPr txBox="1"/>
          <p:nvPr/>
        </p:nvSpPr>
        <p:spPr>
          <a:xfrm>
            <a:off x="4932000" y="3240000"/>
            <a:ext cx="3888000" cy="771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800" b="0" strike="noStrike" spc="-1">
                <a:solidFill>
                  <a:srgbClr val="000000"/>
                </a:solidFill>
                <a:latin typeface="Arial"/>
              </a:rPr>
              <a:t>4 879 -</a:t>
            </a:r>
            <a:r>
              <a:rPr lang="fr-FR" sz="4800" b="0" strike="noStrike" spc="-1">
                <a:solidFill>
                  <a:srgbClr val="FF0000"/>
                </a:solidFill>
                <a:latin typeface="Arial"/>
              </a:rPr>
              <a:t> 4 880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les nombres manquants.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ZoneTexte 2"/>
          <p:cNvSpPr/>
          <p:nvPr/>
        </p:nvSpPr>
        <p:spPr>
          <a:xfrm>
            <a:off x="50040" y="5119200"/>
            <a:ext cx="9309960" cy="82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157">
                <a:solidFill>
                  <a:srgbClr val="000000"/>
                </a:solidFill>
                <a:latin typeface="Calibri"/>
              </a:rPr>
              <a:t>… -290 - 291 - 292 -  …  - 294 - …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Connecteur droit 125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ZoneTexte 126"/>
          <p:cNvSpPr txBox="1"/>
          <p:nvPr/>
        </p:nvSpPr>
        <p:spPr>
          <a:xfrm>
            <a:off x="1080000" y="360000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</a:t>
            </a:r>
          </a:p>
        </p:txBody>
      </p:sp>
      <p:sp>
        <p:nvSpPr>
          <p:cNvPr id="128" name="ZoneTexte 127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CM1              </a:t>
            </a:r>
          </a:p>
        </p:txBody>
      </p:sp>
      <p:sp>
        <p:nvSpPr>
          <p:cNvPr id="129" name="ZoneTexte 11"/>
          <p:cNvSpPr/>
          <p:nvPr/>
        </p:nvSpPr>
        <p:spPr>
          <a:xfrm>
            <a:off x="0" y="2160000"/>
            <a:ext cx="93099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157">
                <a:solidFill>
                  <a:srgbClr val="000000"/>
                </a:solidFill>
                <a:latin typeface="Calibri"/>
              </a:rPr>
              <a:t>… -2 900 - 2 901 - 2 902 -  …  - 2 904 - …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ZoneTexte 12"/>
          <p:cNvSpPr/>
          <p:nvPr/>
        </p:nvSpPr>
        <p:spPr>
          <a:xfrm>
            <a:off x="50040" y="5119200"/>
            <a:ext cx="930996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289 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-290 - 291 - 292 - 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293</a:t>
            </a:r>
            <a:r>
              <a:rPr lang="fr-FR" sz="4000" b="0" strike="noStrike" spc="157">
                <a:solidFill>
                  <a:srgbClr val="000000"/>
                </a:solidFill>
                <a:latin typeface="Calibri"/>
              </a:rPr>
              <a:t> - 294 - </a:t>
            </a:r>
            <a:r>
              <a:rPr lang="fr-FR" sz="4000" b="0" strike="noStrike" spc="157">
                <a:solidFill>
                  <a:srgbClr val="FF0000"/>
                </a:solidFill>
                <a:latin typeface="Calibri"/>
              </a:rPr>
              <a:t>295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Connecteur droit 131"/>
          <p:cNvSpPr/>
          <p:nvPr/>
        </p:nvSpPr>
        <p:spPr>
          <a:xfrm>
            <a:off x="180000" y="3600000"/>
            <a:ext cx="8280000" cy="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132"/>
          <p:cNvSpPr txBox="1"/>
          <p:nvPr/>
        </p:nvSpPr>
        <p:spPr>
          <a:xfrm>
            <a:off x="1080000" y="360000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</a:t>
            </a:r>
          </a:p>
        </p:txBody>
      </p:sp>
      <p:sp>
        <p:nvSpPr>
          <p:cNvPr id="134" name="ZoneTexte 133"/>
          <p:cNvSpPr txBox="1"/>
          <p:nvPr/>
        </p:nvSpPr>
        <p:spPr>
          <a:xfrm>
            <a:off x="1080000" y="85752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CM1              </a:t>
            </a:r>
          </a:p>
        </p:txBody>
      </p:sp>
      <p:sp>
        <p:nvSpPr>
          <p:cNvPr id="135" name="ZoneTexte 13"/>
          <p:cNvSpPr/>
          <p:nvPr/>
        </p:nvSpPr>
        <p:spPr>
          <a:xfrm>
            <a:off x="0" y="2160000"/>
            <a:ext cx="930996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157">
                <a:solidFill>
                  <a:srgbClr val="FF0000"/>
                </a:solidFill>
                <a:latin typeface="Calibri"/>
              </a:rPr>
              <a:t>2 899</a:t>
            </a:r>
            <a:r>
              <a:rPr lang="fr-FR" sz="2800" b="0" strike="noStrike" spc="157">
                <a:solidFill>
                  <a:srgbClr val="000000"/>
                </a:solidFill>
                <a:latin typeface="Calibri"/>
              </a:rPr>
              <a:t> -2 900 - 2 901 - 2 902 - </a:t>
            </a:r>
            <a:r>
              <a:rPr lang="fr-FR" sz="2800" b="0" strike="noStrike" spc="157">
                <a:solidFill>
                  <a:srgbClr val="FF0000"/>
                </a:solidFill>
                <a:latin typeface="Calibri"/>
              </a:rPr>
              <a:t>2 903</a:t>
            </a:r>
            <a:r>
              <a:rPr lang="fr-FR" sz="2800" b="0" strike="noStrike" spc="157">
                <a:solidFill>
                  <a:srgbClr val="000000"/>
                </a:solidFill>
                <a:latin typeface="Calibri"/>
              </a:rPr>
              <a:t> - 2 904 - </a:t>
            </a:r>
            <a:r>
              <a:rPr lang="fr-FR" sz="2800" b="0" strike="noStrike" spc="157">
                <a:solidFill>
                  <a:srgbClr val="FF0000"/>
                </a:solidFill>
                <a:latin typeface="Calibri"/>
              </a:rPr>
              <a:t>2 905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exemple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ZoneTexte 6"/>
          <p:cNvSpPr/>
          <p:nvPr/>
        </p:nvSpPr>
        <p:spPr>
          <a:xfrm>
            <a:off x="1216080" y="2340000"/>
            <a:ext cx="1843920" cy="185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1600" b="1" strike="noStrike" spc="-1">
                <a:solidFill>
                  <a:srgbClr val="000000"/>
                </a:solidFill>
                <a:latin typeface="Calibri"/>
              </a:rPr>
              <a:t>95</a:t>
            </a:r>
            <a:endParaRPr lang="fr-FR" sz="1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Connecteur droit 51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ZoneTexte 1"/>
          <p:cNvSpPr/>
          <p:nvPr/>
        </p:nvSpPr>
        <p:spPr>
          <a:xfrm>
            <a:off x="5483880" y="2700000"/>
            <a:ext cx="2616120" cy="11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>
                <a:solidFill>
                  <a:srgbClr val="000000"/>
                </a:solidFill>
                <a:latin typeface="Calibri"/>
              </a:rPr>
              <a:t>1 295</a:t>
            </a:r>
            <a:endParaRPr lang="fr-FR" sz="7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ZoneTexte 6"/>
          <p:cNvSpPr/>
          <p:nvPr/>
        </p:nvSpPr>
        <p:spPr>
          <a:xfrm>
            <a:off x="540000" y="2340000"/>
            <a:ext cx="1843920" cy="185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1600" b="1" strike="noStrike" spc="-1">
                <a:solidFill>
                  <a:srgbClr val="000000"/>
                </a:solidFill>
                <a:latin typeface="Calibri"/>
              </a:rPr>
              <a:t>95</a:t>
            </a:r>
            <a:endParaRPr lang="fr-FR" sz="1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ZoneTexte 3"/>
          <p:cNvSpPr/>
          <p:nvPr/>
        </p:nvSpPr>
        <p:spPr>
          <a:xfrm>
            <a:off x="1980000" y="2340000"/>
            <a:ext cx="2349000" cy="185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1600" b="1" strike="noStrike" spc="-1">
                <a:solidFill>
                  <a:srgbClr val="C00000"/>
                </a:solidFill>
                <a:latin typeface="Calibri"/>
              </a:rPr>
              <a:t>-96</a:t>
            </a:r>
            <a:endParaRPr lang="fr-FR" sz="1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Espace réservé du texte 2"/>
          <p:cNvSpPr/>
          <p:nvPr/>
        </p:nvSpPr>
        <p:spPr>
          <a:xfrm>
            <a:off x="826344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63000"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exemple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Connecteur droit 58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ZoneTexte 9"/>
          <p:cNvSpPr/>
          <p:nvPr/>
        </p:nvSpPr>
        <p:spPr>
          <a:xfrm>
            <a:off x="4223880" y="2593080"/>
            <a:ext cx="2616120" cy="109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600" b="1" strike="noStrike" spc="-1">
                <a:solidFill>
                  <a:srgbClr val="000000"/>
                </a:solidFill>
                <a:latin typeface="Calibri"/>
              </a:rPr>
              <a:t>1 295</a:t>
            </a:r>
            <a:endParaRPr lang="fr-FR" sz="6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ZoneTexte 8"/>
          <p:cNvSpPr/>
          <p:nvPr/>
        </p:nvSpPr>
        <p:spPr>
          <a:xfrm>
            <a:off x="6300000" y="2502000"/>
            <a:ext cx="2700000" cy="11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 dirty="0">
                <a:solidFill>
                  <a:srgbClr val="C00000"/>
                </a:solidFill>
                <a:latin typeface="Calibri"/>
              </a:rPr>
              <a:t>-</a:t>
            </a:r>
            <a:r>
              <a:rPr lang="fr-FR" sz="6600" b="1" strike="noStrike" spc="-1" dirty="0">
                <a:solidFill>
                  <a:srgbClr val="C00000"/>
                </a:solidFill>
                <a:latin typeface="Calibri"/>
              </a:rPr>
              <a:t>1 296</a:t>
            </a:r>
            <a:endParaRPr lang="fr-FR" sz="7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ZoneTexte 61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ZoneTexte 6"/>
          <p:cNvSpPr/>
          <p:nvPr/>
        </p:nvSpPr>
        <p:spPr>
          <a:xfrm>
            <a:off x="997225" y="2700000"/>
            <a:ext cx="2477880" cy="110654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600" b="1" strike="noStrike" spc="-1" dirty="0">
                <a:solidFill>
                  <a:srgbClr val="000000"/>
                </a:solidFill>
                <a:latin typeface="Calibri"/>
              </a:rPr>
              <a:t>127</a:t>
            </a:r>
            <a:endParaRPr lang="fr-FR" sz="6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Connecteur droit 65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ZoneTexte 10"/>
          <p:cNvSpPr/>
          <p:nvPr/>
        </p:nvSpPr>
        <p:spPr>
          <a:xfrm>
            <a:off x="5622120" y="2700000"/>
            <a:ext cx="2477880" cy="11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7200" b="1" strike="noStrike" spc="-1">
                <a:solidFill>
                  <a:srgbClr val="000000"/>
                </a:solidFill>
                <a:latin typeface="Calibri"/>
              </a:rPr>
              <a:t>1 527</a:t>
            </a:r>
            <a:endParaRPr lang="fr-FR" sz="7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ZoneTexte 70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72" name="Connecteur droit 71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ZoneTexte 72"/>
          <p:cNvSpPr txBox="1"/>
          <p:nvPr/>
        </p:nvSpPr>
        <p:spPr>
          <a:xfrm>
            <a:off x="540000" y="2880000"/>
            <a:ext cx="34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127 </a:t>
            </a:r>
            <a:r>
              <a:rPr lang="fr-FR" sz="6000" b="0" strike="noStrike" spc="-1">
                <a:solidFill>
                  <a:srgbClr val="FF0000"/>
                </a:solidFill>
                <a:latin typeface="Arial"/>
              </a:rPr>
              <a:t>- 128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ZoneTexte 73"/>
          <p:cNvSpPr txBox="1"/>
          <p:nvPr/>
        </p:nvSpPr>
        <p:spPr>
          <a:xfrm>
            <a:off x="4932000" y="3008520"/>
            <a:ext cx="3888000" cy="771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800" b="0" strike="noStrike" spc="-1">
                <a:solidFill>
                  <a:srgbClr val="000000"/>
                </a:solidFill>
                <a:latin typeface="Arial"/>
              </a:rPr>
              <a:t>1 527 </a:t>
            </a:r>
            <a:r>
              <a:rPr lang="fr-FR" sz="4800" b="0" strike="noStrike" spc="-1">
                <a:solidFill>
                  <a:srgbClr val="FF0000"/>
                </a:solidFill>
                <a:latin typeface="Arial"/>
              </a:rPr>
              <a:t>- 1 528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Connecteur droit 76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ZoneTexte 77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79" name="ZoneTexte 78"/>
          <p:cNvSpPr txBox="1"/>
          <p:nvPr/>
        </p:nvSpPr>
        <p:spPr>
          <a:xfrm>
            <a:off x="1440000" y="3197520"/>
            <a:ext cx="16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 dirty="0">
                <a:solidFill>
                  <a:srgbClr val="000000"/>
                </a:solidFill>
                <a:latin typeface="Arial"/>
              </a:rPr>
              <a:t>304</a:t>
            </a:r>
          </a:p>
        </p:txBody>
      </p:sp>
      <p:sp>
        <p:nvSpPr>
          <p:cNvPr id="80" name="ZoneTexte 79"/>
          <p:cNvSpPr txBox="1"/>
          <p:nvPr/>
        </p:nvSpPr>
        <p:spPr>
          <a:xfrm>
            <a:off x="5580000" y="3240000"/>
            <a:ext cx="216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3 704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Connecteur droit 82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ZoneTexte 83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720000" y="3197520"/>
            <a:ext cx="34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304 </a:t>
            </a:r>
            <a:r>
              <a:rPr lang="fr-FR" sz="6000" b="0" strike="noStrike" spc="-1">
                <a:solidFill>
                  <a:srgbClr val="FF0000"/>
                </a:solidFill>
                <a:latin typeface="Arial"/>
              </a:rPr>
              <a:t>- 305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ZoneTexte 85"/>
          <p:cNvSpPr txBox="1"/>
          <p:nvPr/>
        </p:nvSpPr>
        <p:spPr>
          <a:xfrm>
            <a:off x="4932000" y="3240000"/>
            <a:ext cx="3888000" cy="771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800" b="0" strike="noStrike" spc="-1">
                <a:solidFill>
                  <a:srgbClr val="000000"/>
                </a:solidFill>
                <a:latin typeface="Arial"/>
              </a:rPr>
              <a:t>3 704 - </a:t>
            </a:r>
            <a:r>
              <a:rPr lang="fr-FR" sz="4800" b="0" strike="noStrike" spc="-1">
                <a:solidFill>
                  <a:srgbClr val="FF0000"/>
                </a:solidFill>
                <a:latin typeface="Arial"/>
              </a:rPr>
              <a:t>3 705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Nomme le nombre et écris le suivant.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Connecteur droit 88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ZoneTexte 89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91" name="ZoneTexte 90"/>
          <p:cNvSpPr txBox="1"/>
          <p:nvPr/>
        </p:nvSpPr>
        <p:spPr>
          <a:xfrm>
            <a:off x="1440000" y="3197520"/>
            <a:ext cx="16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523</a:t>
            </a:r>
          </a:p>
        </p:txBody>
      </p:sp>
      <p:sp>
        <p:nvSpPr>
          <p:cNvPr id="92" name="ZoneTexte 91"/>
          <p:cNvSpPr txBox="1"/>
          <p:nvPr/>
        </p:nvSpPr>
        <p:spPr>
          <a:xfrm>
            <a:off x="5580000" y="3240000"/>
            <a:ext cx="216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5 230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Connecteur droit 94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ZoneTexte 95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CE2              CM1</a:t>
            </a:r>
          </a:p>
        </p:txBody>
      </p:sp>
      <p:sp>
        <p:nvSpPr>
          <p:cNvPr id="97" name="ZoneTexte 96"/>
          <p:cNvSpPr txBox="1"/>
          <p:nvPr/>
        </p:nvSpPr>
        <p:spPr>
          <a:xfrm>
            <a:off x="720000" y="3197520"/>
            <a:ext cx="342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6000" b="0" strike="noStrike" spc="-1">
                <a:solidFill>
                  <a:srgbClr val="000000"/>
                </a:solidFill>
                <a:latin typeface="Arial"/>
              </a:rPr>
              <a:t>523 </a:t>
            </a:r>
            <a:r>
              <a:rPr lang="fr-FR" sz="6000" b="0" strike="noStrike" spc="-1">
                <a:solidFill>
                  <a:srgbClr val="FF0000"/>
                </a:solidFill>
                <a:latin typeface="Arial"/>
              </a:rPr>
              <a:t>- 524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ZoneTexte 97"/>
          <p:cNvSpPr txBox="1"/>
          <p:nvPr/>
        </p:nvSpPr>
        <p:spPr>
          <a:xfrm>
            <a:off x="4932000" y="3240000"/>
            <a:ext cx="3888000" cy="771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800" b="0" strike="noStrike" spc="-1">
                <a:solidFill>
                  <a:srgbClr val="000000"/>
                </a:solidFill>
                <a:latin typeface="Arial"/>
              </a:rPr>
              <a:t>5 230 - </a:t>
            </a:r>
            <a:r>
              <a:rPr lang="fr-FR" sz="4800" b="0" strike="noStrike" spc="-1">
                <a:solidFill>
                  <a:srgbClr val="FF0000"/>
                </a:solidFill>
                <a:latin typeface="Arial"/>
              </a:rPr>
              <a:t>5 231</a:t>
            </a:r>
            <a:endParaRPr lang="fr-FR" sz="4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239</Words>
  <Application>Microsoft Office PowerPoint</Application>
  <PresentationFormat>Affichage à l'écran (4:3)</PresentationFormat>
  <Paragraphs>74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Webdings</vt:lpstr>
      <vt:lpstr>Wingdings</vt:lpstr>
      <vt:lpstr>Thème Office</vt:lpstr>
      <vt:lpstr>Présentation PowerPoint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Nomme le nombre et écris le suivant. </vt:lpstr>
      <vt:lpstr>Correction</vt:lpstr>
      <vt:lpstr>Écris les nombres manquants.</vt:lpstr>
      <vt:lpstr>Correction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34</cp:revision>
  <dcterms:created xsi:type="dcterms:W3CDTF">2023-02-07T14:55:57Z</dcterms:created>
  <dcterms:modified xsi:type="dcterms:W3CDTF">2026-07-19T14:30:15Z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15</vt:r8>
  </property>
</Properties>
</file>