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305" r:id="rId2"/>
    <p:sldId id="283" r:id="rId3"/>
    <p:sldId id="307" r:id="rId4"/>
    <p:sldId id="306" r:id="rId5"/>
    <p:sldId id="310" r:id="rId6"/>
    <p:sldId id="311" r:id="rId7"/>
    <p:sldId id="312" r:id="rId8"/>
    <p:sldId id="313" r:id="rId9"/>
    <p:sldId id="308" r:id="rId10"/>
    <p:sldId id="309" r:id="rId11"/>
    <p:sldId id="314" r:id="rId12"/>
    <p:sldId id="315" r:id="rId13"/>
    <p:sldId id="316" r:id="rId14"/>
    <p:sldId id="317" r:id="rId15"/>
    <p:sldId id="320" r:id="rId16"/>
    <p:sldId id="321" r:id="rId17"/>
    <p:sldId id="318" r:id="rId18"/>
    <p:sldId id="319" r:id="rId19"/>
    <p:sldId id="322" r:id="rId20"/>
    <p:sldId id="32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649953D-33E5-1A1F-132B-C8BEC4274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9 à un nombre.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325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316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40126" y="2907878"/>
            <a:ext cx="206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4435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11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464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751160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464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455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94718" y="2907878"/>
            <a:ext cx="2001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71650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66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150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686473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150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141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935662" y="2907878"/>
            <a:ext cx="20420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739890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8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491 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513196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491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482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94718" y="2907878"/>
            <a:ext cx="19874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685298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11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839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4004419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839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830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1714691" y="3228971"/>
            <a:ext cx="4873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839 – 9 = 830 +9 – 9</a:t>
            </a:r>
            <a:endParaRPr lang="fr-FR" sz="4400" dirty="0">
              <a:solidFill>
                <a:srgbClr val="0070C0"/>
              </a:solidFill>
            </a:endParaRP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3649696" y="1154734"/>
            <a:ext cx="541357" cy="3480698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61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702 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97261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33" y="285961"/>
            <a:ext cx="8707967" cy="783102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Observe la stratégie pour soustraire 9 à un nombre. </a:t>
            </a:r>
            <a:endParaRPr lang="fr-FR" dirty="0"/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C1A83E38-64A9-51D8-C5F1-C07409A6A263}"/>
              </a:ext>
            </a:extLst>
          </p:cNvPr>
          <p:cNvSpPr txBox="1"/>
          <p:nvPr/>
        </p:nvSpPr>
        <p:spPr>
          <a:xfrm>
            <a:off x="4571999" y="1280011"/>
            <a:ext cx="3973830" cy="6254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74 </a:t>
            </a:r>
            <a:r>
              <a:rPr lang="fr-FR" sz="36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 + 1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65</a:t>
            </a: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800C85-A1E0-0A51-DDDB-BC2CE6FA12C7}"/>
              </a:ext>
            </a:extLst>
          </p:cNvPr>
          <p:cNvSpPr txBox="1"/>
          <p:nvPr/>
        </p:nvSpPr>
        <p:spPr>
          <a:xfrm>
            <a:off x="2926080" y="1274246"/>
            <a:ext cx="1645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74 </a:t>
            </a:r>
            <a:r>
              <a:rPr lang="fr-FR" sz="36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3600" dirty="0"/>
              <a:t> </a:t>
            </a:r>
            <a:r>
              <a:rPr lang="fr-FR" sz="3600" dirty="0">
                <a:solidFill>
                  <a:srgbClr val="C00000"/>
                </a:solidFill>
              </a:rPr>
              <a:t>9</a:t>
            </a:r>
            <a:r>
              <a:rPr lang="fr-FR" sz="3600" dirty="0"/>
              <a:t>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5703C9D-4F73-13CE-7046-A698AC80E54C}"/>
              </a:ext>
            </a:extLst>
          </p:cNvPr>
          <p:cNvSpPr txBox="1"/>
          <p:nvPr/>
        </p:nvSpPr>
        <p:spPr>
          <a:xfrm>
            <a:off x="5913994" y="3252767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74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C1CD009A-B3D6-D758-92B6-8ABADB36ABD0}"/>
              </a:ext>
            </a:extLst>
          </p:cNvPr>
          <p:cNvSpPr/>
          <p:nvPr/>
        </p:nvSpPr>
        <p:spPr>
          <a:xfrm flipH="1">
            <a:off x="2651125" y="3902435"/>
            <a:ext cx="35194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èche : courbe vers le haut 12">
            <a:extLst>
              <a:ext uri="{FF2B5EF4-FFF2-40B4-BE49-F238E27FC236}">
                <a16:creationId xmlns:a16="http://schemas.microsoft.com/office/drawing/2014/main" id="{8527EFCA-7208-E205-0147-28ED0D64BCB9}"/>
              </a:ext>
            </a:extLst>
          </p:cNvPr>
          <p:cNvSpPr/>
          <p:nvPr/>
        </p:nvSpPr>
        <p:spPr>
          <a:xfrm>
            <a:off x="2689415" y="3879797"/>
            <a:ext cx="622110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C5CD368-9AE6-6405-E5F8-E8BD8CFD2514}"/>
              </a:ext>
            </a:extLst>
          </p:cNvPr>
          <p:cNvSpPr txBox="1"/>
          <p:nvPr/>
        </p:nvSpPr>
        <p:spPr>
          <a:xfrm rot="10800000" flipH="1" flipV="1">
            <a:off x="3722495" y="4304289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-10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A93396-C916-378E-40EF-08EB95795B66}"/>
              </a:ext>
            </a:extLst>
          </p:cNvPr>
          <p:cNvSpPr txBox="1"/>
          <p:nvPr/>
        </p:nvSpPr>
        <p:spPr>
          <a:xfrm>
            <a:off x="2420989" y="3268165"/>
            <a:ext cx="5368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1CB67F-2941-FDE9-3C8B-19588D53D3B1}"/>
              </a:ext>
            </a:extLst>
          </p:cNvPr>
          <p:cNvSpPr txBox="1"/>
          <p:nvPr/>
        </p:nvSpPr>
        <p:spPr>
          <a:xfrm rot="10800000" flipH="1" flipV="1">
            <a:off x="2758311" y="3853125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FEA3B013-19A0-AA4C-ABA8-5D8B8E9EF53E}"/>
              </a:ext>
            </a:extLst>
          </p:cNvPr>
          <p:cNvCxnSpPr>
            <a:cxnSpLocks/>
          </p:cNvCxnSpPr>
          <p:nvPr/>
        </p:nvCxnSpPr>
        <p:spPr>
          <a:xfrm>
            <a:off x="2689415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èche : courbe vers le haut 25">
            <a:extLst>
              <a:ext uri="{FF2B5EF4-FFF2-40B4-BE49-F238E27FC236}">
                <a16:creationId xmlns:a16="http://schemas.microsoft.com/office/drawing/2014/main" id="{27041121-A5FD-2580-320A-2B7CA2B37090}"/>
              </a:ext>
            </a:extLst>
          </p:cNvPr>
          <p:cNvSpPr/>
          <p:nvPr/>
        </p:nvSpPr>
        <p:spPr>
          <a:xfrm flipH="1" flipV="1">
            <a:off x="3149598" y="2552774"/>
            <a:ext cx="3047003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9C91EF-140E-5856-2329-4D9192D23A20}"/>
              </a:ext>
            </a:extLst>
          </p:cNvPr>
          <p:cNvSpPr txBox="1"/>
          <p:nvPr/>
        </p:nvSpPr>
        <p:spPr>
          <a:xfrm rot="10800000" flipH="1" flipV="1">
            <a:off x="4280149" y="2209582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0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20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ADD604EA-7554-ADAE-4CA6-7C77D256BC80}"/>
              </a:ext>
            </a:extLst>
          </p:cNvPr>
          <p:cNvCxnSpPr/>
          <p:nvPr/>
        </p:nvCxnSpPr>
        <p:spPr>
          <a:xfrm>
            <a:off x="324338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171E6E1-EDF5-4091-7F9C-7C80BA47AF0C}"/>
              </a:ext>
            </a:extLst>
          </p:cNvPr>
          <p:cNvCxnSpPr/>
          <p:nvPr/>
        </p:nvCxnSpPr>
        <p:spPr>
          <a:xfrm>
            <a:off x="6155502" y="3675313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829C379-325A-B942-2C8D-ADBDDBDB5B65}"/>
              </a:ext>
            </a:extLst>
          </p:cNvPr>
          <p:cNvCxnSpPr>
            <a:cxnSpLocks/>
          </p:cNvCxnSpPr>
          <p:nvPr/>
        </p:nvCxnSpPr>
        <p:spPr>
          <a:xfrm>
            <a:off x="2346960" y="3855313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E7AE9BD-E436-759C-8154-CFDD6A0476A7}"/>
              </a:ext>
            </a:extLst>
          </p:cNvPr>
          <p:cNvSpPr txBox="1"/>
          <p:nvPr/>
        </p:nvSpPr>
        <p:spPr>
          <a:xfrm>
            <a:off x="1275468" y="5100935"/>
            <a:ext cx="7133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Pour soustraire 9 à un nombre</a:t>
            </a:r>
            <a:r>
              <a:rPr lang="fr-FR" sz="2800" dirty="0"/>
              <a:t>, on soustrait 10, c’est-à-dire une dizaine, puis on ajoute 1.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6238D57-0B6B-7A78-3767-2EDEDA1FBEC6}"/>
              </a:ext>
            </a:extLst>
          </p:cNvPr>
          <p:cNvSpPr txBox="1"/>
          <p:nvPr/>
        </p:nvSpPr>
        <p:spPr>
          <a:xfrm>
            <a:off x="2984583" y="3279187"/>
            <a:ext cx="51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FA3973-C91C-7797-25B4-A6D150D1BA8B}"/>
              </a:ext>
            </a:extLst>
          </p:cNvPr>
          <p:cNvSpPr txBox="1"/>
          <p:nvPr/>
        </p:nvSpPr>
        <p:spPr>
          <a:xfrm>
            <a:off x="3007741" y="3288137"/>
            <a:ext cx="5175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65</a:t>
            </a:r>
          </a:p>
        </p:txBody>
      </p:sp>
    </p:spTree>
    <p:extLst>
      <p:ext uri="{BB962C8B-B14F-4D97-AF65-F5344CB8AC3E}">
        <p14:creationId xmlns:p14="http://schemas.microsoft.com/office/powerpoint/2010/main" val="156411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6" grpId="0" animBg="1"/>
      <p:bldP spid="18" grpId="0"/>
      <p:bldP spid="26" grpId="0" animBg="1"/>
      <p:bldP spid="27" grpId="0"/>
      <p:bldP spid="5" grpId="0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702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704862" y="1759056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693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881070" y="2907878"/>
            <a:ext cx="2001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753538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79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E5E18-3B8A-2FB3-051D-64890F254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D5F429-4414-D0AE-3A43-56CDDB3ED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Exemple. 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1E3D5EF-70D9-602D-45DA-D4933A71DD6B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123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350BFF1-073D-B974-8E63-3EBA58212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7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168E7-F725-5C5C-E697-F3A55892C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8D05EC-F94D-CEA2-2822-2C30E43D1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F1EB1C-3B7B-9E2D-D566-B9E95988E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9CDA92-43CF-3189-8EBA-F4B5C9E07133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123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D5A5F6B-013F-F64B-BF68-D4FD55569CA1}"/>
              </a:ext>
            </a:extLst>
          </p:cNvPr>
          <p:cNvSpPr txBox="1"/>
          <p:nvPr/>
        </p:nvSpPr>
        <p:spPr>
          <a:xfrm>
            <a:off x="5769309" y="1769742"/>
            <a:ext cx="157975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114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E41CFC1-1542-7874-0E7D-D148C5C26BE8}"/>
              </a:ext>
            </a:extLst>
          </p:cNvPr>
          <p:cNvSpPr txBox="1"/>
          <p:nvPr/>
        </p:nvSpPr>
        <p:spPr>
          <a:xfrm>
            <a:off x="5890181" y="4181454"/>
            <a:ext cx="91126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123</a:t>
            </a:r>
          </a:p>
        </p:txBody>
      </p:sp>
      <p:sp>
        <p:nvSpPr>
          <p:cNvPr id="5" name="Flèche : courbe vers le haut 4">
            <a:extLst>
              <a:ext uri="{FF2B5EF4-FFF2-40B4-BE49-F238E27FC236}">
                <a16:creationId xmlns:a16="http://schemas.microsoft.com/office/drawing/2014/main" id="{00373295-CC11-46BA-1C95-A7EB6908A345}"/>
              </a:ext>
            </a:extLst>
          </p:cNvPr>
          <p:cNvSpPr/>
          <p:nvPr/>
        </p:nvSpPr>
        <p:spPr>
          <a:xfrm flipH="1">
            <a:off x="2627312" y="4831122"/>
            <a:ext cx="3519487" cy="734271"/>
          </a:xfrm>
          <a:prstGeom prst="curvedUpArrow">
            <a:avLst>
              <a:gd name="adj1" fmla="val 0"/>
              <a:gd name="adj2" fmla="val 9533"/>
              <a:gd name="adj3" fmla="val 900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lèche : courbe vers le haut 6">
            <a:extLst>
              <a:ext uri="{FF2B5EF4-FFF2-40B4-BE49-F238E27FC236}">
                <a16:creationId xmlns:a16="http://schemas.microsoft.com/office/drawing/2014/main" id="{F56765B0-A9CF-3C3B-A1A5-77762E36C2BE}"/>
              </a:ext>
            </a:extLst>
          </p:cNvPr>
          <p:cNvSpPr/>
          <p:nvPr/>
        </p:nvSpPr>
        <p:spPr>
          <a:xfrm>
            <a:off x="2665602" y="4808484"/>
            <a:ext cx="622110" cy="277346"/>
          </a:xfrm>
          <a:prstGeom prst="curvedUpArrow">
            <a:avLst>
              <a:gd name="adj1" fmla="val 0"/>
              <a:gd name="adj2" fmla="val 51309"/>
              <a:gd name="adj3" fmla="val 2227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28947ED-7431-BDE1-0326-7EE6618C5A2C}"/>
              </a:ext>
            </a:extLst>
          </p:cNvPr>
          <p:cNvSpPr txBox="1"/>
          <p:nvPr/>
        </p:nvSpPr>
        <p:spPr>
          <a:xfrm rot="10800000" flipH="1" flipV="1">
            <a:off x="3698682" y="5232976"/>
            <a:ext cx="1304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dirty="0">
                <a:solidFill>
                  <a:srgbClr val="0070C0"/>
                </a:solidFill>
                <a:latin typeface="Calibri" panose="020F0502020204030204"/>
              </a:rPr>
              <a:t>-10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718B054-53D1-AEC3-3DC2-6A423AFD8840}"/>
              </a:ext>
            </a:extLst>
          </p:cNvPr>
          <p:cNvSpPr txBox="1"/>
          <p:nvPr/>
        </p:nvSpPr>
        <p:spPr>
          <a:xfrm>
            <a:off x="2291015" y="4196852"/>
            <a:ext cx="74192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113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43BA04D-25BC-5564-AB09-5660955585F9}"/>
              </a:ext>
            </a:extLst>
          </p:cNvPr>
          <p:cNvSpPr txBox="1"/>
          <p:nvPr/>
        </p:nvSpPr>
        <p:spPr>
          <a:xfrm rot="10800000" flipH="1" flipV="1">
            <a:off x="2734498" y="4781812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+1 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7E1F5D2-2087-3842-6455-7C400BC9C183}"/>
              </a:ext>
            </a:extLst>
          </p:cNvPr>
          <p:cNvCxnSpPr>
            <a:cxnSpLocks/>
          </p:cNvCxnSpPr>
          <p:nvPr/>
        </p:nvCxnSpPr>
        <p:spPr>
          <a:xfrm>
            <a:off x="2665602" y="4604000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èche : courbe vers le haut 14">
            <a:extLst>
              <a:ext uri="{FF2B5EF4-FFF2-40B4-BE49-F238E27FC236}">
                <a16:creationId xmlns:a16="http://schemas.microsoft.com/office/drawing/2014/main" id="{CB6BDFC6-3A51-197C-46D2-9883A7ACD497}"/>
              </a:ext>
            </a:extLst>
          </p:cNvPr>
          <p:cNvSpPr/>
          <p:nvPr/>
        </p:nvSpPr>
        <p:spPr>
          <a:xfrm flipH="1" flipV="1">
            <a:off x="3125785" y="3481461"/>
            <a:ext cx="3047003" cy="717464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8D06BC4-2F9C-DFC7-1B07-6288E5CB492E}"/>
              </a:ext>
            </a:extLst>
          </p:cNvPr>
          <p:cNvSpPr txBox="1"/>
          <p:nvPr/>
        </p:nvSpPr>
        <p:spPr>
          <a:xfrm rot="10800000" flipH="1" flipV="1">
            <a:off x="4256336" y="3138269"/>
            <a:ext cx="74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fr-FR" sz="20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20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2294DE1-7E92-2A53-B39D-44A425DF515C}"/>
              </a:ext>
            </a:extLst>
          </p:cNvPr>
          <p:cNvCxnSpPr/>
          <p:nvPr/>
        </p:nvCxnSpPr>
        <p:spPr>
          <a:xfrm>
            <a:off x="3219569" y="4604000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2100590C-FBF0-FDAE-636E-DC0EB204673F}"/>
              </a:ext>
            </a:extLst>
          </p:cNvPr>
          <p:cNvCxnSpPr/>
          <p:nvPr/>
        </p:nvCxnSpPr>
        <p:spPr>
          <a:xfrm>
            <a:off x="6131689" y="4604000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C47ECC8-91A5-2DBD-B977-E1518FB94A96}"/>
              </a:ext>
            </a:extLst>
          </p:cNvPr>
          <p:cNvCxnSpPr>
            <a:cxnSpLocks/>
          </p:cNvCxnSpPr>
          <p:nvPr/>
        </p:nvCxnSpPr>
        <p:spPr>
          <a:xfrm>
            <a:off x="2323147" y="4784000"/>
            <a:ext cx="42748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1893D1E8-E01E-E5BB-4D1B-FFA108D97AA6}"/>
              </a:ext>
            </a:extLst>
          </p:cNvPr>
          <p:cNvSpPr txBox="1"/>
          <p:nvPr/>
        </p:nvSpPr>
        <p:spPr>
          <a:xfrm>
            <a:off x="2960770" y="4207874"/>
            <a:ext cx="51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1178214-D5C5-334B-5A27-AF4B20C67717}"/>
              </a:ext>
            </a:extLst>
          </p:cNvPr>
          <p:cNvSpPr txBox="1"/>
          <p:nvPr/>
        </p:nvSpPr>
        <p:spPr>
          <a:xfrm>
            <a:off x="2983927" y="4216824"/>
            <a:ext cx="78960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114</a:t>
            </a:r>
          </a:p>
        </p:txBody>
      </p:sp>
    </p:spTree>
    <p:extLst>
      <p:ext uri="{BB962C8B-B14F-4D97-AF65-F5344CB8AC3E}">
        <p14:creationId xmlns:p14="http://schemas.microsoft.com/office/powerpoint/2010/main" val="194523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 animBg="1"/>
      <p:bldP spid="8" grpId="0"/>
      <p:bldP spid="12" grpId="0" animBg="1"/>
      <p:bldP spid="13" grpId="0"/>
      <p:bldP spid="15" grpId="0" animBg="1"/>
      <p:bldP spid="16" grpId="0"/>
      <p:bldP spid="20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2944737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62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365747" y="1750498"/>
            <a:ext cx="108955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53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608115" y="2907878"/>
            <a:ext cx="2233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371394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86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308588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88B8-AA36-369F-F6EC-A43A7D8A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15163-5493-4F12-7366-56B8D4790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A9BD1-236B-68AD-74E7-00AB8C683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CD50A-8435-F0EA-26CE-25AB96E79ABD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97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59DDF9-B467-700F-509D-3D49FADD4EC0}"/>
              </a:ext>
            </a:extLst>
          </p:cNvPr>
          <p:cNvSpPr txBox="1"/>
          <p:nvPr/>
        </p:nvSpPr>
        <p:spPr>
          <a:xfrm>
            <a:off x="5268829" y="1785431"/>
            <a:ext cx="15874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rgbClr val="FF0000"/>
                </a:solidFill>
              </a:rPr>
              <a:t>88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105249C-C96A-02A0-4889-807C14A4D6AA}"/>
              </a:ext>
            </a:extLst>
          </p:cNvPr>
          <p:cNvSpPr txBox="1"/>
          <p:nvPr/>
        </p:nvSpPr>
        <p:spPr>
          <a:xfrm>
            <a:off x="3621758" y="2907878"/>
            <a:ext cx="2069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4400" dirty="0">
                <a:solidFill>
                  <a:srgbClr val="0070C0"/>
                </a:solidFill>
              </a:rPr>
              <a:t> 10 + 1 </a:t>
            </a:r>
          </a:p>
        </p:txBody>
      </p:sp>
      <p:sp>
        <p:nvSpPr>
          <p:cNvPr id="11" name="Accolade fermante 10">
            <a:extLst>
              <a:ext uri="{FF2B5EF4-FFF2-40B4-BE49-F238E27FC236}">
                <a16:creationId xmlns:a16="http://schemas.microsoft.com/office/drawing/2014/main" id="{8576B9F4-A818-A46C-A8B7-EF6EFA3FEA39}"/>
              </a:ext>
            </a:extLst>
          </p:cNvPr>
          <p:cNvSpPr/>
          <p:nvPr/>
        </p:nvSpPr>
        <p:spPr>
          <a:xfrm rot="16200000">
            <a:off x="4385047" y="1992101"/>
            <a:ext cx="384066" cy="1648674"/>
          </a:xfrm>
          <a:prstGeom prst="rightBrace">
            <a:avLst>
              <a:gd name="adj1" fmla="val 399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27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CD512-BD1D-57A1-4E62-4064685F9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B2A19A-B0DB-D243-6A6E-F7DDE524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600" dirty="0"/>
              <a:t>Recopie et calcule.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5140D-7CF1-610F-3874-46A20912F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23A6D4C-8A61-99E7-A544-8754DFB61169}"/>
              </a:ext>
            </a:extLst>
          </p:cNvPr>
          <p:cNvSpPr txBox="1"/>
          <p:nvPr/>
        </p:nvSpPr>
        <p:spPr>
          <a:xfrm>
            <a:off x="2700606" y="1785431"/>
            <a:ext cx="4873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325 </a:t>
            </a:r>
            <a:r>
              <a:rPr lang="fr-FR" sz="6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r-FR" sz="6000" dirty="0"/>
              <a:t> 9 = </a:t>
            </a:r>
          </a:p>
        </p:txBody>
      </p:sp>
    </p:spTree>
    <p:extLst>
      <p:ext uri="{BB962C8B-B14F-4D97-AF65-F5344CB8AC3E}">
        <p14:creationId xmlns:p14="http://schemas.microsoft.com/office/powerpoint/2010/main" val="16712360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247</Words>
  <Application>Microsoft Office PowerPoint</Application>
  <PresentationFormat>Affichage à l'écran (4:3)</PresentationFormat>
  <Paragraphs>90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pour soustraire 9 à un nombre. </vt:lpstr>
      <vt:lpstr>Exemple. 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  <vt:lpstr>Recopie et 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44</cp:revision>
  <dcterms:created xsi:type="dcterms:W3CDTF">2023-02-07T14:55:57Z</dcterms:created>
  <dcterms:modified xsi:type="dcterms:W3CDTF">2026-06-27T12:56:27Z</dcterms:modified>
</cp:coreProperties>
</file>