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handoutMasterIdLst>
    <p:handoutMasterId r:id="rId10"/>
  </p:handoutMasterIdLst>
  <p:sldIdLst>
    <p:sldId id="304" r:id="rId3"/>
    <p:sldId id="274" r:id="rId4"/>
    <p:sldId id="305" r:id="rId5"/>
    <p:sldId id="301" r:id="rId6"/>
    <p:sldId id="306" r:id="rId7"/>
    <p:sldId id="288" r:id="rId8"/>
    <p:sldId id="307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4067"/>
    <a:srgbClr val="0070C0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27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3A37E5A9-4A23-067C-3B19-5E63DD8290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8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331B9645-AA81-159F-EDBE-0E531DDF6E2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3387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703743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77540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3033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87088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801580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272882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19130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9075920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731556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550021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59682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B7C34A-6D4A-303C-0D0F-99BD0009E9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0525480-A6CE-6212-62DC-DA5380641560}"/>
              </a:ext>
            </a:extLst>
          </p:cNvPr>
          <p:cNvSpPr/>
          <p:nvPr/>
        </p:nvSpPr>
        <p:spPr>
          <a:xfrm>
            <a:off x="0" y="312821"/>
            <a:ext cx="9144000" cy="654517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C7AADE5-BB3B-EDDD-8B7D-5EE0D379A240}"/>
              </a:ext>
            </a:extLst>
          </p:cNvPr>
          <p:cNvSpPr txBox="1"/>
          <p:nvPr/>
        </p:nvSpPr>
        <p:spPr>
          <a:xfrm>
            <a:off x="2063750" y="3009900"/>
            <a:ext cx="50165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m’entraine à résoudre des problèmes à étapes.</a:t>
            </a: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ED5F0D24-B1E8-1AD1-9724-6EE59BD364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571176"/>
            <a:ext cx="1835150" cy="126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9937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FD9510B9-A318-E2B5-7DC8-91C37DC984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7886" y="4425040"/>
            <a:ext cx="3450503" cy="223474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Cherche la solution au problème:</a:t>
            </a:r>
          </a:p>
        </p:txBody>
      </p:sp>
      <p:sp>
        <p:nvSpPr>
          <p:cNvPr id="8" name="Bulle narrative : ronde 7">
            <a:extLst>
              <a:ext uri="{FF2B5EF4-FFF2-40B4-BE49-F238E27FC236}">
                <a16:creationId xmlns:a16="http://schemas.microsoft.com/office/drawing/2014/main" id="{3D1F2013-6292-FDB3-0EA8-A242611A2F91}"/>
              </a:ext>
            </a:extLst>
          </p:cNvPr>
          <p:cNvSpPr/>
          <p:nvPr/>
        </p:nvSpPr>
        <p:spPr>
          <a:xfrm>
            <a:off x="533130" y="1171699"/>
            <a:ext cx="7382495" cy="3986150"/>
          </a:xfrm>
          <a:prstGeom prst="wedgeEllipseCallout">
            <a:avLst>
              <a:gd name="adj1" fmla="val -23574"/>
              <a:gd name="adj2" fmla="val 65367"/>
            </a:avLst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fr-FR" sz="3200" dirty="0">
                <a:solidFill>
                  <a:schemeClr val="tx1"/>
                </a:solidFill>
              </a:rPr>
              <a:t>Les enfants rangent leurs jouets. Ils font sept cartons contenant chacun 5 jouets. Il reste ensuite 3 jouets. </a:t>
            </a:r>
            <a:r>
              <a:rPr lang="fr-FR" sz="3200" b="1" dirty="0">
                <a:solidFill>
                  <a:schemeClr val="tx1"/>
                </a:solidFill>
              </a:rPr>
              <a:t>Combien de jouets y a-t-il au total ? </a:t>
            </a:r>
          </a:p>
        </p:txBody>
      </p:sp>
    </p:spTree>
    <p:extLst>
      <p:ext uri="{BB962C8B-B14F-4D97-AF65-F5344CB8AC3E}">
        <p14:creationId xmlns:p14="http://schemas.microsoft.com/office/powerpoint/2010/main" val="8865470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F06E47-0C5D-1C89-A3C3-A30E908AB1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BE20D21-B9BC-3F42-FC89-27F39B38E4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089" y="21788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FF0000"/>
                </a:solidFill>
              </a:rPr>
              <a:t>Correction: </a:t>
            </a:r>
            <a:r>
              <a:rPr lang="fr-FR" dirty="0"/>
              <a:t>Je cherche en suivant les 4 étapes 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0618EEDF-08AC-60A1-8F96-9E4C6099F3C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993" b="49776"/>
          <a:stretch/>
        </p:blipFill>
        <p:spPr>
          <a:xfrm>
            <a:off x="1248926" y="1197891"/>
            <a:ext cx="1885906" cy="972000"/>
          </a:xfrm>
          <a:prstGeom prst="rect">
            <a:avLst/>
          </a:prstGeom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31D3106F-6BF8-3F60-7706-2E3F0A0580CC}"/>
              </a:ext>
            </a:extLst>
          </p:cNvPr>
          <p:cNvSpPr/>
          <p:nvPr/>
        </p:nvSpPr>
        <p:spPr>
          <a:xfrm>
            <a:off x="368215" y="1377045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AA6457C7-86D1-429F-09A3-9BA79DEAD843}"/>
              </a:ext>
            </a:extLst>
          </p:cNvPr>
          <p:cNvSpPr/>
          <p:nvPr/>
        </p:nvSpPr>
        <p:spPr>
          <a:xfrm>
            <a:off x="368215" y="2780864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3720CBAC-8435-4AC3-8A2C-90BE45C4481E}"/>
              </a:ext>
            </a:extLst>
          </p:cNvPr>
          <p:cNvSpPr/>
          <p:nvPr/>
        </p:nvSpPr>
        <p:spPr>
          <a:xfrm>
            <a:off x="368215" y="4184683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E7A8987B-1865-3868-4D18-5014EEAB1714}"/>
              </a:ext>
            </a:extLst>
          </p:cNvPr>
          <p:cNvSpPr/>
          <p:nvPr/>
        </p:nvSpPr>
        <p:spPr>
          <a:xfrm>
            <a:off x="368215" y="5588502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0D2E9DAC-9920-51AB-16F7-7C21796AB56A}"/>
              </a:ext>
            </a:extLst>
          </p:cNvPr>
          <p:cNvSpPr txBox="1"/>
          <p:nvPr/>
        </p:nvSpPr>
        <p:spPr>
          <a:xfrm>
            <a:off x="3401851" y="1155592"/>
            <a:ext cx="54848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Je cherche le total de jouets.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EEE80362-CE34-C96B-FFE0-FEEBFDB0A45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" b="678"/>
          <a:stretch/>
        </p:blipFill>
        <p:spPr>
          <a:xfrm>
            <a:off x="1248926" y="5409348"/>
            <a:ext cx="1779368" cy="97200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1CAFD367-FCE4-8D60-3600-729A1AC42EF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84" t="57746" r="42480" b="-76"/>
          <a:stretch/>
        </p:blipFill>
        <p:spPr bwMode="auto">
          <a:xfrm>
            <a:off x="1248926" y="3938883"/>
            <a:ext cx="1792999" cy="11052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63F75123-BCBF-447D-C98B-D2CAE6F09F4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35590" b="49889"/>
          <a:stretch/>
        </p:blipFill>
        <p:spPr>
          <a:xfrm>
            <a:off x="1248926" y="2601710"/>
            <a:ext cx="1813145" cy="972000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7A75AD5C-C977-8712-0AF6-54D11C884536}"/>
              </a:ext>
            </a:extLst>
          </p:cNvPr>
          <p:cNvSpPr txBox="1"/>
          <p:nvPr/>
        </p:nvSpPr>
        <p:spPr>
          <a:xfrm>
            <a:off x="3435206" y="2549101"/>
            <a:ext cx="51871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Je représente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 problème.</a:t>
            </a:r>
          </a:p>
        </p:txBody>
      </p:sp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52610B38-7F6E-4B12-88E9-9BC4B9F011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CD44010-3659-7BFF-4069-B7D0A3FA94D8}"/>
              </a:ext>
            </a:extLst>
          </p:cNvPr>
          <p:cNvSpPr/>
          <p:nvPr/>
        </p:nvSpPr>
        <p:spPr>
          <a:xfrm>
            <a:off x="5829021" y="2568817"/>
            <a:ext cx="3314978" cy="5348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?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C6EFCAF-AAFC-8118-5859-EB0E10903839}"/>
              </a:ext>
            </a:extLst>
          </p:cNvPr>
          <p:cNvSpPr/>
          <p:nvPr/>
        </p:nvSpPr>
        <p:spPr>
          <a:xfrm>
            <a:off x="7714925" y="3103714"/>
            <a:ext cx="1429073" cy="534896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ABC16B2-E26E-9998-9295-8A5096FA5B87}"/>
              </a:ext>
            </a:extLst>
          </p:cNvPr>
          <p:cNvSpPr/>
          <p:nvPr/>
        </p:nvSpPr>
        <p:spPr>
          <a:xfrm>
            <a:off x="5829021" y="3103714"/>
            <a:ext cx="1885905" cy="53904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 × 5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6F9BC8E0-91F0-05D9-4551-EFA330A1EE4A}"/>
              </a:ext>
            </a:extLst>
          </p:cNvPr>
          <p:cNvSpPr txBox="1"/>
          <p:nvPr/>
        </p:nvSpPr>
        <p:spPr>
          <a:xfrm>
            <a:off x="3508499" y="4213600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 × 5 + 3 =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713539CE-44CB-527C-3E6E-9EDBD9C5FEE6}"/>
              </a:ext>
            </a:extLst>
          </p:cNvPr>
          <p:cNvSpPr txBox="1"/>
          <p:nvPr/>
        </p:nvSpPr>
        <p:spPr>
          <a:xfrm>
            <a:off x="5370153" y="4199140"/>
            <a:ext cx="1040641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38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9792E5C1-D668-E95D-EA10-FF5AAAC5730C}"/>
              </a:ext>
            </a:extLst>
          </p:cNvPr>
          <p:cNvSpPr txBox="1"/>
          <p:nvPr/>
        </p:nvSpPr>
        <p:spPr>
          <a:xfrm>
            <a:off x="3435206" y="5569368"/>
            <a:ext cx="54344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ursive standard" pitchFamily="2" charset="0"/>
                <a:ea typeface="+mn-ea"/>
                <a:cs typeface="+mn-cs"/>
              </a:rPr>
              <a:t>Il y a 38 jouets.</a:t>
            </a:r>
          </a:p>
        </p:txBody>
      </p:sp>
    </p:spTree>
    <p:extLst>
      <p:ext uri="{BB962C8B-B14F-4D97-AF65-F5344CB8AC3E}">
        <p14:creationId xmlns:p14="http://schemas.microsoft.com/office/powerpoint/2010/main" val="3512697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  <p:bldP spid="4" grpId="0" animBg="1"/>
      <p:bldP spid="5" grpId="0" animBg="1"/>
      <p:bldP spid="13" grpId="0" animBg="1"/>
      <p:bldP spid="14" grpId="0"/>
      <p:bldP spid="15" grpId="0" animBg="1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F18E74-541C-F8F1-19CD-627F95EE53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31E3633-F3EE-B210-0EC9-9B82FDC5B2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Cherche la solution au problème :</a:t>
            </a:r>
          </a:p>
        </p:txBody>
      </p:sp>
      <p:sp>
        <p:nvSpPr>
          <p:cNvPr id="8" name="Bulle narrative : ronde 7">
            <a:extLst>
              <a:ext uri="{FF2B5EF4-FFF2-40B4-BE49-F238E27FC236}">
                <a16:creationId xmlns:a16="http://schemas.microsoft.com/office/drawing/2014/main" id="{505DC7FD-ED63-1447-91F7-8C3C27DF21BE}"/>
              </a:ext>
            </a:extLst>
          </p:cNvPr>
          <p:cNvSpPr/>
          <p:nvPr/>
        </p:nvSpPr>
        <p:spPr>
          <a:xfrm>
            <a:off x="494805" y="1096488"/>
            <a:ext cx="7042068" cy="3986150"/>
          </a:xfrm>
          <a:prstGeom prst="wedgeEllipseCallout">
            <a:avLst>
              <a:gd name="adj1" fmla="val -23574"/>
              <a:gd name="adj2" fmla="val 65367"/>
            </a:avLst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fr-FR" sz="3200" dirty="0">
                <a:solidFill>
                  <a:schemeClr val="tx1"/>
                </a:solidFill>
              </a:rPr>
              <a:t>Madame Martin conduit un camion de transport. Il y a deux pneus sur chaque roue de la remorque.</a:t>
            </a:r>
          </a:p>
          <a:p>
            <a:r>
              <a:rPr lang="fr-FR" sz="3200" b="1" dirty="0">
                <a:solidFill>
                  <a:schemeClr val="tx1"/>
                </a:solidFill>
              </a:rPr>
              <a:t>Combien y a-t-il de pneus en tout ? </a:t>
            </a:r>
            <a:endParaRPr lang="fr-FR" sz="3200" b="1" dirty="0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0DF0DF35-9DEC-E6EE-BC62-F9A86E376F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915" y="4730264"/>
            <a:ext cx="4016235" cy="2681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5023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F06E47-0C5D-1C89-A3C3-A30E908AB1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BE20D21-B9BC-3F42-FC89-27F39B38E4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089" y="21788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FF0000"/>
                </a:solidFill>
              </a:rPr>
              <a:t>Correction: </a:t>
            </a:r>
            <a:r>
              <a:rPr lang="fr-FR" dirty="0"/>
              <a:t>Je cherche en suivant les 4 étapes 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0618EEDF-08AC-60A1-8F96-9E4C6099F3C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993" b="49776"/>
          <a:stretch/>
        </p:blipFill>
        <p:spPr>
          <a:xfrm>
            <a:off x="1248926" y="1197891"/>
            <a:ext cx="1885906" cy="972000"/>
          </a:xfrm>
          <a:prstGeom prst="rect">
            <a:avLst/>
          </a:prstGeom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31D3106F-6BF8-3F60-7706-2E3F0A0580CC}"/>
              </a:ext>
            </a:extLst>
          </p:cNvPr>
          <p:cNvSpPr/>
          <p:nvPr/>
        </p:nvSpPr>
        <p:spPr>
          <a:xfrm>
            <a:off x="368215" y="1377045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AA6457C7-86D1-429F-09A3-9BA79DEAD843}"/>
              </a:ext>
            </a:extLst>
          </p:cNvPr>
          <p:cNvSpPr/>
          <p:nvPr/>
        </p:nvSpPr>
        <p:spPr>
          <a:xfrm>
            <a:off x="368215" y="2780864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3720CBAC-8435-4AC3-8A2C-90BE45C4481E}"/>
              </a:ext>
            </a:extLst>
          </p:cNvPr>
          <p:cNvSpPr/>
          <p:nvPr/>
        </p:nvSpPr>
        <p:spPr>
          <a:xfrm>
            <a:off x="368215" y="4184683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E7A8987B-1865-3868-4D18-5014EEAB1714}"/>
              </a:ext>
            </a:extLst>
          </p:cNvPr>
          <p:cNvSpPr/>
          <p:nvPr/>
        </p:nvSpPr>
        <p:spPr>
          <a:xfrm>
            <a:off x="368215" y="5588502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0D2E9DAC-9920-51AB-16F7-7C21796AB56A}"/>
              </a:ext>
            </a:extLst>
          </p:cNvPr>
          <p:cNvSpPr txBox="1"/>
          <p:nvPr/>
        </p:nvSpPr>
        <p:spPr>
          <a:xfrm>
            <a:off x="3401851" y="1155592"/>
            <a:ext cx="54848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Je cherche le total de pneus.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EEE80362-CE34-C96B-FFE0-FEEBFDB0A45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" b="678"/>
          <a:stretch/>
        </p:blipFill>
        <p:spPr>
          <a:xfrm>
            <a:off x="1248926" y="5409348"/>
            <a:ext cx="1779368" cy="97200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1CAFD367-FCE4-8D60-3600-729A1AC42EF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84" t="57746" r="42480" b="-76"/>
          <a:stretch/>
        </p:blipFill>
        <p:spPr bwMode="auto">
          <a:xfrm>
            <a:off x="1248926" y="3938883"/>
            <a:ext cx="1792999" cy="11052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63F75123-BCBF-447D-C98B-D2CAE6F09F4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35590" b="49889"/>
          <a:stretch/>
        </p:blipFill>
        <p:spPr>
          <a:xfrm>
            <a:off x="1248926" y="2601710"/>
            <a:ext cx="1813145" cy="972000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7A75AD5C-C977-8712-0AF6-54D11C884536}"/>
              </a:ext>
            </a:extLst>
          </p:cNvPr>
          <p:cNvSpPr txBox="1"/>
          <p:nvPr/>
        </p:nvSpPr>
        <p:spPr>
          <a:xfrm>
            <a:off x="3435206" y="2549101"/>
            <a:ext cx="51871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Je représente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 problème.</a:t>
            </a:r>
          </a:p>
        </p:txBody>
      </p:sp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52610B38-7F6E-4B12-88E9-9BC4B9F011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CD44010-3659-7BFF-4069-B7D0A3FA94D8}"/>
              </a:ext>
            </a:extLst>
          </p:cNvPr>
          <p:cNvSpPr/>
          <p:nvPr/>
        </p:nvSpPr>
        <p:spPr>
          <a:xfrm>
            <a:off x="5829021" y="2568817"/>
            <a:ext cx="3314978" cy="5348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?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C6EFCAF-AAFC-8118-5859-EB0E10903839}"/>
              </a:ext>
            </a:extLst>
          </p:cNvPr>
          <p:cNvSpPr/>
          <p:nvPr/>
        </p:nvSpPr>
        <p:spPr>
          <a:xfrm>
            <a:off x="7714925" y="3103714"/>
            <a:ext cx="1429073" cy="534896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 (avant)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ABC16B2-E26E-9998-9295-8A5096FA5B87}"/>
              </a:ext>
            </a:extLst>
          </p:cNvPr>
          <p:cNvSpPr/>
          <p:nvPr/>
        </p:nvSpPr>
        <p:spPr>
          <a:xfrm>
            <a:off x="5829021" y="3103714"/>
            <a:ext cx="1885905" cy="53904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 </a:t>
            </a:r>
            <a:r>
              <a:rPr lang="fr-FR" sz="2400" dirty="0">
                <a:solidFill>
                  <a:prstClr val="white"/>
                </a:solidFill>
              </a:rPr>
              <a:t>× 2 × 2</a:t>
            </a:r>
            <a:endParaRPr kumimoji="0" lang="fr-FR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6F9BC8E0-91F0-05D9-4551-EFA330A1EE4A}"/>
              </a:ext>
            </a:extLst>
          </p:cNvPr>
          <p:cNvSpPr txBox="1"/>
          <p:nvPr/>
        </p:nvSpPr>
        <p:spPr>
          <a:xfrm>
            <a:off x="3508499" y="4213600"/>
            <a:ext cx="25935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fr-FR" sz="3200" dirty="0">
                <a:solidFill>
                  <a:srgbClr val="C00000"/>
                </a:solidFill>
              </a:rPr>
              <a:t>4 × 2 × 2 </a:t>
            </a: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+ 2  =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713539CE-44CB-527C-3E6E-9EDBD9C5FEE6}"/>
              </a:ext>
            </a:extLst>
          </p:cNvPr>
          <p:cNvSpPr txBox="1"/>
          <p:nvPr/>
        </p:nvSpPr>
        <p:spPr>
          <a:xfrm>
            <a:off x="6028784" y="4197157"/>
            <a:ext cx="1040641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18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9792E5C1-D668-E95D-EA10-FF5AAAC5730C}"/>
              </a:ext>
            </a:extLst>
          </p:cNvPr>
          <p:cNvSpPr txBox="1"/>
          <p:nvPr/>
        </p:nvSpPr>
        <p:spPr>
          <a:xfrm>
            <a:off x="3435206" y="5569368"/>
            <a:ext cx="54344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ursive standard" pitchFamily="2" charset="0"/>
                <a:ea typeface="+mn-ea"/>
                <a:cs typeface="+mn-cs"/>
              </a:rPr>
              <a:t>Il y a 18 pneus.</a:t>
            </a:r>
          </a:p>
        </p:txBody>
      </p:sp>
    </p:spTree>
    <p:extLst>
      <p:ext uri="{BB962C8B-B14F-4D97-AF65-F5344CB8AC3E}">
        <p14:creationId xmlns:p14="http://schemas.microsoft.com/office/powerpoint/2010/main" val="893579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  <p:bldP spid="4" grpId="0" animBg="1"/>
      <p:bldP spid="5" grpId="0" animBg="1"/>
      <p:bldP spid="13" grpId="0" animBg="1"/>
      <p:bldP spid="14" grpId="0"/>
      <p:bldP spid="15" grpId="0" animBg="1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Cherche la solution au problème :</a:t>
            </a:r>
          </a:p>
        </p:txBody>
      </p:sp>
      <p:sp>
        <p:nvSpPr>
          <p:cNvPr id="8" name="Bulle narrative : ronde 7">
            <a:extLst>
              <a:ext uri="{FF2B5EF4-FFF2-40B4-BE49-F238E27FC236}">
                <a16:creationId xmlns:a16="http://schemas.microsoft.com/office/drawing/2014/main" id="{3D1F2013-6292-FDB3-0EA8-A242611A2F91}"/>
              </a:ext>
            </a:extLst>
          </p:cNvPr>
          <p:cNvSpPr/>
          <p:nvPr/>
        </p:nvSpPr>
        <p:spPr>
          <a:xfrm>
            <a:off x="494805" y="1096488"/>
            <a:ext cx="7042068" cy="3986150"/>
          </a:xfrm>
          <a:prstGeom prst="wedgeEllipseCallout">
            <a:avLst>
              <a:gd name="adj1" fmla="val -23574"/>
              <a:gd name="adj2" fmla="val 65367"/>
            </a:avLst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fr-FR" sz="3200" dirty="0">
                <a:solidFill>
                  <a:schemeClr val="tx1"/>
                </a:solidFill>
              </a:rPr>
              <a:t>Dans la classe, il y a 4 gobelets contenant chacun 5 jetons et une boite de 100 jetons. </a:t>
            </a:r>
          </a:p>
          <a:p>
            <a:r>
              <a:rPr lang="fr-FR" sz="3200" b="1" dirty="0">
                <a:solidFill>
                  <a:schemeClr val="tx1"/>
                </a:solidFill>
              </a:rPr>
              <a:t>Combien y a-t-il de jetons en tout ? </a:t>
            </a:r>
            <a:endParaRPr lang="fr-FR" sz="3200" b="1" dirty="0"/>
          </a:p>
        </p:txBody>
      </p:sp>
      <p:sp>
        <p:nvSpPr>
          <p:cNvPr id="3" name="Ellipse 2">
            <a:extLst>
              <a:ext uri="{FF2B5EF4-FFF2-40B4-BE49-F238E27FC236}">
                <a16:creationId xmlns:a16="http://schemas.microsoft.com/office/drawing/2014/main" id="{04A61FB9-0D1F-A729-CC7A-E9D44536CA01}"/>
              </a:ext>
            </a:extLst>
          </p:cNvPr>
          <p:cNvSpPr/>
          <p:nvPr/>
        </p:nvSpPr>
        <p:spPr>
          <a:xfrm>
            <a:off x="6717476" y="4878780"/>
            <a:ext cx="882732" cy="88273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E15273CB-8663-2745-4CE0-6985038ACBD5}"/>
              </a:ext>
            </a:extLst>
          </p:cNvPr>
          <p:cNvSpPr/>
          <p:nvPr/>
        </p:nvSpPr>
        <p:spPr>
          <a:xfrm>
            <a:off x="7273637" y="5047014"/>
            <a:ext cx="882732" cy="88273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38F10007-C5FE-81E9-2AB5-E81CD76C7E13}"/>
              </a:ext>
            </a:extLst>
          </p:cNvPr>
          <p:cNvSpPr/>
          <p:nvPr/>
        </p:nvSpPr>
        <p:spPr>
          <a:xfrm>
            <a:off x="6889668" y="5458692"/>
            <a:ext cx="882732" cy="88273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4D501CB7-42A5-0779-DB33-702C424C9C73}"/>
              </a:ext>
            </a:extLst>
          </p:cNvPr>
          <p:cNvSpPr/>
          <p:nvPr/>
        </p:nvSpPr>
        <p:spPr>
          <a:xfrm>
            <a:off x="7331034" y="4437414"/>
            <a:ext cx="882732" cy="88273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48D545EE-2219-2386-4580-E5FC3392F6EA}"/>
              </a:ext>
            </a:extLst>
          </p:cNvPr>
          <p:cNvSpPr/>
          <p:nvPr/>
        </p:nvSpPr>
        <p:spPr>
          <a:xfrm>
            <a:off x="7773390" y="5488380"/>
            <a:ext cx="882732" cy="88273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538225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F06E47-0C5D-1C89-A3C3-A30E908AB1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BE20D21-B9BC-3F42-FC89-27F39B38E4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089" y="21788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FF0000"/>
                </a:solidFill>
              </a:rPr>
              <a:t>Correction: </a:t>
            </a:r>
            <a:r>
              <a:rPr lang="fr-FR" dirty="0"/>
              <a:t>Je cherche en suivant les 4 étapes 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0618EEDF-08AC-60A1-8F96-9E4C6099F3C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993" b="49776"/>
          <a:stretch/>
        </p:blipFill>
        <p:spPr>
          <a:xfrm>
            <a:off x="1248926" y="1197891"/>
            <a:ext cx="1885906" cy="972000"/>
          </a:xfrm>
          <a:prstGeom prst="rect">
            <a:avLst/>
          </a:prstGeom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31D3106F-6BF8-3F60-7706-2E3F0A0580CC}"/>
              </a:ext>
            </a:extLst>
          </p:cNvPr>
          <p:cNvSpPr/>
          <p:nvPr/>
        </p:nvSpPr>
        <p:spPr>
          <a:xfrm>
            <a:off x="368215" y="1377045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AA6457C7-86D1-429F-09A3-9BA79DEAD843}"/>
              </a:ext>
            </a:extLst>
          </p:cNvPr>
          <p:cNvSpPr/>
          <p:nvPr/>
        </p:nvSpPr>
        <p:spPr>
          <a:xfrm>
            <a:off x="368215" y="2780864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3720CBAC-8435-4AC3-8A2C-90BE45C4481E}"/>
              </a:ext>
            </a:extLst>
          </p:cNvPr>
          <p:cNvSpPr/>
          <p:nvPr/>
        </p:nvSpPr>
        <p:spPr>
          <a:xfrm>
            <a:off x="368215" y="4184683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E7A8987B-1865-3868-4D18-5014EEAB1714}"/>
              </a:ext>
            </a:extLst>
          </p:cNvPr>
          <p:cNvSpPr/>
          <p:nvPr/>
        </p:nvSpPr>
        <p:spPr>
          <a:xfrm>
            <a:off x="368215" y="5588502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0D2E9DAC-9920-51AB-16F7-7C21796AB56A}"/>
              </a:ext>
            </a:extLst>
          </p:cNvPr>
          <p:cNvSpPr txBox="1"/>
          <p:nvPr/>
        </p:nvSpPr>
        <p:spPr>
          <a:xfrm>
            <a:off x="3384830" y="1147126"/>
            <a:ext cx="54848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Je cherche le total de jetons.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EEE80362-CE34-C96B-FFE0-FEEBFDB0A45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" b="678"/>
          <a:stretch/>
        </p:blipFill>
        <p:spPr>
          <a:xfrm>
            <a:off x="1248926" y="5409348"/>
            <a:ext cx="1779368" cy="97200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1CAFD367-FCE4-8D60-3600-729A1AC42EF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84" t="57746" r="42480" b="-76"/>
          <a:stretch/>
        </p:blipFill>
        <p:spPr bwMode="auto">
          <a:xfrm>
            <a:off x="1248926" y="3938883"/>
            <a:ext cx="1792999" cy="11052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63F75123-BCBF-447D-C98B-D2CAE6F09F4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35590" b="49889"/>
          <a:stretch/>
        </p:blipFill>
        <p:spPr>
          <a:xfrm>
            <a:off x="1248926" y="2601710"/>
            <a:ext cx="1813145" cy="972000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7A75AD5C-C977-8712-0AF6-54D11C884536}"/>
              </a:ext>
            </a:extLst>
          </p:cNvPr>
          <p:cNvSpPr txBox="1"/>
          <p:nvPr/>
        </p:nvSpPr>
        <p:spPr>
          <a:xfrm>
            <a:off x="3435206" y="2549101"/>
            <a:ext cx="51871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Je représente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 problème.</a:t>
            </a:r>
          </a:p>
        </p:txBody>
      </p:sp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52610B38-7F6E-4B12-88E9-9BC4B9F011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CD44010-3659-7BFF-4069-B7D0A3FA94D8}"/>
              </a:ext>
            </a:extLst>
          </p:cNvPr>
          <p:cNvSpPr/>
          <p:nvPr/>
        </p:nvSpPr>
        <p:spPr>
          <a:xfrm>
            <a:off x="5829021" y="2568817"/>
            <a:ext cx="3314978" cy="5348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?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C6EFCAF-AAFC-8118-5859-EB0E10903839}"/>
              </a:ext>
            </a:extLst>
          </p:cNvPr>
          <p:cNvSpPr/>
          <p:nvPr/>
        </p:nvSpPr>
        <p:spPr>
          <a:xfrm>
            <a:off x="7714925" y="3103714"/>
            <a:ext cx="1429073" cy="534896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100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ABC16B2-E26E-9998-9295-8A5096FA5B87}"/>
              </a:ext>
            </a:extLst>
          </p:cNvPr>
          <p:cNvSpPr/>
          <p:nvPr/>
        </p:nvSpPr>
        <p:spPr>
          <a:xfrm>
            <a:off x="5829021" y="3103714"/>
            <a:ext cx="1885905" cy="53904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 </a:t>
            </a:r>
            <a:r>
              <a:rPr lang="fr-FR" sz="2400" dirty="0">
                <a:solidFill>
                  <a:prstClr val="white"/>
                </a:solidFill>
              </a:rPr>
              <a:t>× 5</a:t>
            </a:r>
            <a:endParaRPr kumimoji="0" lang="fr-FR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6F9BC8E0-91F0-05D9-4551-EFA330A1EE4A}"/>
              </a:ext>
            </a:extLst>
          </p:cNvPr>
          <p:cNvSpPr txBox="1"/>
          <p:nvPr/>
        </p:nvSpPr>
        <p:spPr>
          <a:xfrm>
            <a:off x="3490914" y="4213600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fr-FR" sz="3200" dirty="0">
                <a:solidFill>
                  <a:srgbClr val="C00000"/>
                </a:solidFill>
              </a:rPr>
              <a:t>4 × 5 </a:t>
            </a: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+ 100 =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713539CE-44CB-527C-3E6E-9EDBD9C5FEE6}"/>
              </a:ext>
            </a:extLst>
          </p:cNvPr>
          <p:cNvSpPr txBox="1"/>
          <p:nvPr/>
        </p:nvSpPr>
        <p:spPr>
          <a:xfrm>
            <a:off x="5704847" y="4197157"/>
            <a:ext cx="1040641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120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9792E5C1-D668-E95D-EA10-FF5AAAC5730C}"/>
              </a:ext>
            </a:extLst>
          </p:cNvPr>
          <p:cNvSpPr txBox="1"/>
          <p:nvPr/>
        </p:nvSpPr>
        <p:spPr>
          <a:xfrm>
            <a:off x="3435206" y="5569368"/>
            <a:ext cx="54344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ursive standard" pitchFamily="2" charset="0"/>
                <a:ea typeface="+mn-ea"/>
                <a:cs typeface="+mn-cs"/>
              </a:rPr>
              <a:t>Il y a 120 jetons.</a:t>
            </a:r>
          </a:p>
        </p:txBody>
      </p:sp>
    </p:spTree>
    <p:extLst>
      <p:ext uri="{BB962C8B-B14F-4D97-AF65-F5344CB8AC3E}">
        <p14:creationId xmlns:p14="http://schemas.microsoft.com/office/powerpoint/2010/main" val="3515773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  <p:bldP spid="4" grpId="0" animBg="1"/>
      <p:bldP spid="5" grpId="0" animBg="1"/>
      <p:bldP spid="13" grpId="0" animBg="1"/>
      <p:bldP spid="14" grpId="0"/>
      <p:bldP spid="15" grpId="0" animBg="1"/>
      <p:bldP spid="17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23</TotalTime>
  <Words>248</Words>
  <Application>Microsoft Office PowerPoint</Application>
  <PresentationFormat>Affichage à l'écran (4:3)</PresentationFormat>
  <Paragraphs>51</Paragraphs>
  <Slides>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7</vt:i4>
      </vt:variant>
    </vt:vector>
  </HeadingPairs>
  <TitlesOfParts>
    <vt:vector size="15" baseType="lpstr">
      <vt:lpstr>Arial</vt:lpstr>
      <vt:lpstr>Calibri</vt:lpstr>
      <vt:lpstr>Calibri Light</vt:lpstr>
      <vt:lpstr>Cursive standard</vt:lpstr>
      <vt:lpstr>Webdings</vt:lpstr>
      <vt:lpstr>Wingdings</vt:lpstr>
      <vt:lpstr>Thème Office</vt:lpstr>
      <vt:lpstr>1_Thème Office</vt:lpstr>
      <vt:lpstr>Présentation PowerPoint</vt:lpstr>
      <vt:lpstr>Cherche la solution au problème:</vt:lpstr>
      <vt:lpstr>Correction: Je cherche en suivant les 4 étapes </vt:lpstr>
      <vt:lpstr>Cherche la solution au problème :</vt:lpstr>
      <vt:lpstr>Correction: Je cherche en suivant les 4 étapes </vt:lpstr>
      <vt:lpstr>Cherche la solution au problème :</vt:lpstr>
      <vt:lpstr>Correction: Je cherche en suivant les 4 étapes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88</cp:revision>
  <dcterms:created xsi:type="dcterms:W3CDTF">2023-02-07T14:55:57Z</dcterms:created>
  <dcterms:modified xsi:type="dcterms:W3CDTF">2026-06-27T13:57:07Z</dcterms:modified>
</cp:coreProperties>
</file>