
<file path=[Content_Types].xml><?xml version="1.0" encoding="utf-8"?>
<Types xmlns="http://schemas.openxmlformats.org/package/2006/content-types">
  <Default Extension="bin" ContentType="image/unknown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handoutMasterIdLst>
    <p:handoutMasterId r:id="rId10"/>
  </p:handoutMasterIdLst>
  <p:sldIdLst>
    <p:sldId id="305" r:id="rId3"/>
    <p:sldId id="301" r:id="rId4"/>
    <p:sldId id="302" r:id="rId5"/>
    <p:sldId id="288" r:id="rId6"/>
    <p:sldId id="306" r:id="rId7"/>
    <p:sldId id="274" r:id="rId8"/>
    <p:sldId id="307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4067"/>
    <a:srgbClr val="0070C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42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A37E5A9-4A23-067C-3B19-5E63DD8290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42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A37E5A9-4A23-067C-3B19-5E63DD8290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0815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62874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877469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31386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04770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710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56559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68041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34418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18377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0054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2666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7C34A-6D4A-303C-0D0F-99BD0009E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0525480-A6CE-6212-62DC-DA5380641560}"/>
              </a:ext>
            </a:extLst>
          </p:cNvPr>
          <p:cNvSpPr/>
          <p:nvPr/>
        </p:nvSpPr>
        <p:spPr>
          <a:xfrm>
            <a:off x="0" y="312821"/>
            <a:ext cx="9144000" cy="66654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7AADE5-BB3B-EDDD-8B7D-5EE0D379A240}"/>
              </a:ext>
            </a:extLst>
          </p:cNvPr>
          <p:cNvSpPr txBox="1"/>
          <p:nvPr/>
        </p:nvSpPr>
        <p:spPr>
          <a:xfrm>
            <a:off x="1762030" y="3106959"/>
            <a:ext cx="56199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è"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m’entraine à résoudre des problèmes multiplicatifs.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ED5F0D24-B1E8-1AD1-9724-6EE59BD36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993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F18E74-541C-F8F1-19CD-627F95EE53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31E3633-F3EE-B210-0EC9-9B82FDC5B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Cherchez la solution au problème.</a:t>
            </a:r>
          </a:p>
        </p:txBody>
      </p:sp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id="{505DC7FD-ED63-1447-91F7-8C3C27DF21BE}"/>
              </a:ext>
            </a:extLst>
          </p:cNvPr>
          <p:cNvSpPr/>
          <p:nvPr/>
        </p:nvSpPr>
        <p:spPr>
          <a:xfrm>
            <a:off x="494805" y="1096488"/>
            <a:ext cx="7042068" cy="3986150"/>
          </a:xfrm>
          <a:prstGeom prst="wedgeEllipseCallout">
            <a:avLst>
              <a:gd name="adj1" fmla="val -23574"/>
              <a:gd name="adj2" fmla="val 65367"/>
            </a:avLst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fr-FR" sz="3200" dirty="0">
                <a:solidFill>
                  <a:schemeClr val="tx1"/>
                </a:solidFill>
              </a:rPr>
              <a:t>Je range 24 tasses sur 4 étagères en les répartissant équitablement.</a:t>
            </a:r>
          </a:p>
          <a:p>
            <a:r>
              <a:rPr lang="fr-FR" sz="3200" b="1" dirty="0">
                <a:solidFill>
                  <a:schemeClr val="tx1"/>
                </a:solidFill>
              </a:rPr>
              <a:t>Combien y a-t-il de tasses sur chaque étagère? </a:t>
            </a:r>
            <a:endParaRPr lang="fr-FR" sz="3200" b="1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C9FA1FE-2D04-5498-1F0A-59D75EEB7E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DCBFC1"/>
              </a:clrFrom>
              <a:clrTo>
                <a:srgbClr val="DCBFC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3869" y="2612152"/>
            <a:ext cx="4047628" cy="4047628"/>
          </a:xfrm>
          <a:prstGeom prst="rect">
            <a:avLst/>
          </a:prstGeom>
        </p:spPr>
      </p:pic>
      <p:sp>
        <p:nvSpPr>
          <p:cNvPr id="3" name="Espace réservé du texte 40">
            <a:extLst>
              <a:ext uri="{FF2B5EF4-FFF2-40B4-BE49-F238E27FC236}">
                <a16:creationId xmlns:a16="http://schemas.microsoft.com/office/drawing/2014/main" id="{6E728B0B-4BED-7BF4-FC4E-470E5F7C1E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1/3</a:t>
            </a:r>
          </a:p>
        </p:txBody>
      </p:sp>
    </p:spTree>
    <p:extLst>
      <p:ext uri="{BB962C8B-B14F-4D97-AF65-F5344CB8AC3E}">
        <p14:creationId xmlns:p14="http://schemas.microsoft.com/office/powerpoint/2010/main" val="10505023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EFBEC9-AA54-E41E-F778-4D9CE9C9B4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7D3D73-973D-67FE-4281-CADBA4F8F8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FF0000"/>
                </a:solidFill>
              </a:rPr>
              <a:t>Correction: </a:t>
            </a:r>
            <a:r>
              <a:rPr lang="fr-FR" dirty="0"/>
              <a:t>Je cherche en suivant les 4 étapes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C4632BF6-AC09-D952-68CC-4986B8D2C9C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67B0BDD1-4102-20D8-0222-AEA385EB7DC5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23E9CC2D-E775-1FF2-D7FE-D1F8AF2F8A96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EBDBB548-558A-72E2-375C-C2131E8C6545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4A6F3E6D-603A-6BF0-EED4-F832365CD0DB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773531FD-64C4-EBFC-57C3-F0214C396081}"/>
              </a:ext>
            </a:extLst>
          </p:cNvPr>
          <p:cNvSpPr txBox="1"/>
          <p:nvPr/>
        </p:nvSpPr>
        <p:spPr>
          <a:xfrm>
            <a:off x="3401850" y="1155592"/>
            <a:ext cx="57040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C00000"/>
                </a:solidFill>
              </a:rPr>
              <a:t>Je cherche le nombre de tasses sur chaque étagère : la valeur d’une part. 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487728DD-B8F3-7820-357A-C180AEA9E2C7}"/>
              </a:ext>
            </a:extLst>
          </p:cNvPr>
          <p:cNvSpPr txBox="1"/>
          <p:nvPr/>
        </p:nvSpPr>
        <p:spPr>
          <a:xfrm>
            <a:off x="3435206" y="5569368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Il y a 6 tasses par étagère.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DE88A60-7E32-667B-591B-0AEEF8EE760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4DD1B8F8-2128-6763-8916-C3247DAB247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C396506B-BCD9-80AE-720B-6F4FAA546FBB}"/>
              </a:ext>
            </a:extLst>
          </p:cNvPr>
          <p:cNvSpPr txBox="1"/>
          <p:nvPr/>
        </p:nvSpPr>
        <p:spPr>
          <a:xfrm>
            <a:off x="3508499" y="4184683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 24 : 4 = 6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9B4E864-1E1A-58EC-9099-7585DF55322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BCEFA905-CFA0-74AF-6900-7B751279894E}"/>
              </a:ext>
            </a:extLst>
          </p:cNvPr>
          <p:cNvSpPr txBox="1"/>
          <p:nvPr/>
        </p:nvSpPr>
        <p:spPr>
          <a:xfrm>
            <a:off x="3455817" y="254910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E8ED77A4-CDCF-5F7F-4D8D-B4EC95BC68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1/3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40A40DA7-6426-6494-F968-07041B8854BA}"/>
              </a:ext>
            </a:extLst>
          </p:cNvPr>
          <p:cNvGrpSpPr/>
          <p:nvPr/>
        </p:nvGrpSpPr>
        <p:grpSpPr>
          <a:xfrm>
            <a:off x="6184780" y="2699520"/>
            <a:ext cx="2660890" cy="1432213"/>
            <a:chOff x="6951345" y="4681159"/>
            <a:chExt cx="3647333" cy="1963162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EF4FE8F-7CA0-CEEF-89F1-0042769B5974}"/>
                </a:ext>
              </a:extLst>
            </p:cNvPr>
            <p:cNvSpPr/>
            <p:nvPr/>
          </p:nvSpPr>
          <p:spPr>
            <a:xfrm>
              <a:off x="6951346" y="4681159"/>
              <a:ext cx="3647332" cy="563947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dirty="0">
                  <a:solidFill>
                    <a:schemeClr val="tx1"/>
                  </a:solidFill>
                </a:rPr>
                <a:t> 24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277DB91-EB5D-96F4-5D2C-F654B8EE7347}"/>
                </a:ext>
              </a:extLst>
            </p:cNvPr>
            <p:cNvSpPr/>
            <p:nvPr/>
          </p:nvSpPr>
          <p:spPr>
            <a:xfrm>
              <a:off x="8786900" y="5276762"/>
              <a:ext cx="922160" cy="5639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dirty="0">
                  <a:solidFill>
                    <a:schemeClr val="tx1"/>
                  </a:solidFill>
                </a:rPr>
                <a:t>…</a:t>
              </a:r>
              <a:endParaRPr lang="fr-FR" dirty="0">
                <a:solidFill>
                  <a:schemeClr val="tx1"/>
                </a:solidFill>
              </a:endParaRPr>
            </a:p>
          </p:txBody>
        </p:sp>
        <p:sp>
          <p:nvSpPr>
            <p:cNvPr id="17" name="Accolade fermante 16">
              <a:extLst>
                <a:ext uri="{FF2B5EF4-FFF2-40B4-BE49-F238E27FC236}">
                  <a16:creationId xmlns:a16="http://schemas.microsoft.com/office/drawing/2014/main" id="{5DD9B930-7E67-2D2C-7939-AAE39D109964}"/>
                </a:ext>
              </a:extLst>
            </p:cNvPr>
            <p:cNvSpPr/>
            <p:nvPr/>
          </p:nvSpPr>
          <p:spPr>
            <a:xfrm rot="5400000">
              <a:off x="8637361" y="4338433"/>
              <a:ext cx="281969" cy="3365180"/>
            </a:xfrm>
            <a:prstGeom prst="rightBrace">
              <a:avLst>
                <a:gd name="adj1" fmla="val 38492"/>
                <a:gd name="adj2" fmla="val 50000"/>
              </a:avLst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260E81A-CEBF-E047-5C09-509A1C11601B}"/>
                </a:ext>
              </a:extLst>
            </p:cNvPr>
            <p:cNvSpPr/>
            <p:nvPr/>
          </p:nvSpPr>
          <p:spPr>
            <a:xfrm>
              <a:off x="6951345" y="5276763"/>
              <a:ext cx="900000" cy="56394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dirty="0">
                  <a:solidFill>
                    <a:schemeClr val="tx1"/>
                  </a:solidFill>
                </a:rPr>
                <a:t>?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ED40DC8-AC94-DC36-5FE3-80716591C55B}"/>
                </a:ext>
              </a:extLst>
            </p:cNvPr>
            <p:cNvSpPr/>
            <p:nvPr/>
          </p:nvSpPr>
          <p:spPr>
            <a:xfrm>
              <a:off x="7531856" y="6080374"/>
              <a:ext cx="2492978" cy="56394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600" dirty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1FAC194-ECF2-3C70-FF6F-5C90CD3BB899}"/>
                </a:ext>
              </a:extLst>
            </p:cNvPr>
            <p:cNvSpPr/>
            <p:nvPr/>
          </p:nvSpPr>
          <p:spPr>
            <a:xfrm>
              <a:off x="7875012" y="5284434"/>
              <a:ext cx="900000" cy="56394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dirty="0">
                  <a:solidFill>
                    <a:schemeClr val="tx1"/>
                  </a:solidFill>
                </a:rPr>
                <a:t>?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3BB1BA8-77B2-D77F-6CA0-4A60D0F8CE4D}"/>
                </a:ext>
              </a:extLst>
            </p:cNvPr>
            <p:cNvSpPr/>
            <p:nvPr/>
          </p:nvSpPr>
          <p:spPr>
            <a:xfrm>
              <a:off x="9695040" y="5284434"/>
              <a:ext cx="900000" cy="56394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dirty="0">
                  <a:solidFill>
                    <a:schemeClr val="tx1"/>
                  </a:solidFill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14882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  <p:bldP spid="21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Cherchez la solution au problème :</a:t>
            </a:r>
          </a:p>
        </p:txBody>
      </p:sp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id="{3D1F2013-6292-FDB3-0EA8-A242611A2F91}"/>
              </a:ext>
            </a:extLst>
          </p:cNvPr>
          <p:cNvSpPr/>
          <p:nvPr/>
        </p:nvSpPr>
        <p:spPr>
          <a:xfrm>
            <a:off x="494805" y="1096488"/>
            <a:ext cx="7042068" cy="3986150"/>
          </a:xfrm>
          <a:prstGeom prst="wedgeEllipseCallout">
            <a:avLst>
              <a:gd name="adj1" fmla="val -23574"/>
              <a:gd name="adj2" fmla="val 65367"/>
            </a:avLst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fr-FR" sz="3200" dirty="0">
                <a:solidFill>
                  <a:schemeClr val="tx1"/>
                </a:solidFill>
              </a:rPr>
              <a:t>Dans le magasin, la chef de rayon compte les cartons :       7 piles de 5 cartons.</a:t>
            </a:r>
          </a:p>
          <a:p>
            <a:r>
              <a:rPr lang="fr-FR" sz="3200" b="1" dirty="0">
                <a:solidFill>
                  <a:schemeClr val="tx1"/>
                </a:solidFill>
              </a:rPr>
              <a:t>Combien y a-t-il de cartons? </a:t>
            </a:r>
            <a:endParaRPr lang="fr-FR" sz="3200" b="1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183936D6-9D36-A66B-7E79-A00060D63B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6683" y="5138087"/>
            <a:ext cx="1529833" cy="130840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7181283B-03ED-39D1-21A7-FC153AA9E5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6683" y="4137720"/>
            <a:ext cx="1529833" cy="1308408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6E23B02F-74BF-3FE9-7DB1-93027C5779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6683" y="3091028"/>
            <a:ext cx="1529833" cy="1308408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EB5A6B3C-B406-D516-CF82-F72D62919F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872" y="2004635"/>
            <a:ext cx="1529833" cy="1308408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EB8C0684-CA37-2894-A254-F54A8FC70B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873" y="957943"/>
            <a:ext cx="1529833" cy="1308408"/>
          </a:xfrm>
          <a:prstGeom prst="rect">
            <a:avLst/>
          </a:prstGeom>
        </p:spPr>
      </p:pic>
      <p:sp>
        <p:nvSpPr>
          <p:cNvPr id="5" name="Espace réservé du texte 40">
            <a:extLst>
              <a:ext uri="{FF2B5EF4-FFF2-40B4-BE49-F238E27FC236}">
                <a16:creationId xmlns:a16="http://schemas.microsoft.com/office/drawing/2014/main" id="{4B86D54A-3003-98FC-BBF4-FEF8EABED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2/3</a:t>
            </a:r>
          </a:p>
        </p:txBody>
      </p:sp>
    </p:spTree>
    <p:extLst>
      <p:ext uri="{BB962C8B-B14F-4D97-AF65-F5344CB8AC3E}">
        <p14:creationId xmlns:p14="http://schemas.microsoft.com/office/powerpoint/2010/main" val="41538225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EFBEC9-AA54-E41E-F778-4D9CE9C9B4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7D3D73-973D-67FE-4281-CADBA4F8F8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FF0000"/>
                </a:solidFill>
              </a:rPr>
              <a:t>Correction: </a:t>
            </a:r>
            <a:r>
              <a:rPr lang="fr-FR" dirty="0"/>
              <a:t>Je cherche en suivant les 4 étapes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C4632BF6-AC09-D952-68CC-4986B8D2C9C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67B0BDD1-4102-20D8-0222-AEA385EB7DC5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23E9CC2D-E775-1FF2-D7FE-D1F8AF2F8A96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EBDBB548-558A-72E2-375C-C2131E8C6545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4A6F3E6D-603A-6BF0-EED4-F832365CD0DB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773531FD-64C4-EBFC-57C3-F0214C396081}"/>
              </a:ext>
            </a:extLst>
          </p:cNvPr>
          <p:cNvSpPr txBox="1"/>
          <p:nvPr/>
        </p:nvSpPr>
        <p:spPr>
          <a:xfrm>
            <a:off x="3401850" y="1155592"/>
            <a:ext cx="57040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C00000"/>
                </a:solidFill>
              </a:rPr>
              <a:t>Je cherche le nombre total de cartons. 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487728DD-B8F3-7820-357A-C180AEA9E2C7}"/>
              </a:ext>
            </a:extLst>
          </p:cNvPr>
          <p:cNvSpPr txBox="1"/>
          <p:nvPr/>
        </p:nvSpPr>
        <p:spPr>
          <a:xfrm>
            <a:off x="3435205" y="5569368"/>
            <a:ext cx="56706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Il y a 35 cartons.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DE88A60-7E32-667B-591B-0AEEF8EE760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4DD1B8F8-2128-6763-8916-C3247DAB247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C396506B-BCD9-80AE-720B-6F4FAA546FBB}"/>
              </a:ext>
            </a:extLst>
          </p:cNvPr>
          <p:cNvSpPr txBox="1"/>
          <p:nvPr/>
        </p:nvSpPr>
        <p:spPr>
          <a:xfrm>
            <a:off x="3508499" y="4213600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 7 × 5 = 35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9B4E864-1E1A-58EC-9099-7585DF55322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BCEFA905-CFA0-74AF-6900-7B751279894E}"/>
              </a:ext>
            </a:extLst>
          </p:cNvPr>
          <p:cNvSpPr txBox="1"/>
          <p:nvPr/>
        </p:nvSpPr>
        <p:spPr>
          <a:xfrm>
            <a:off x="3455817" y="254910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E8ED77A4-CDCF-5F7F-4D8D-B4EC95BC68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2/3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40A40DA7-6426-6494-F968-07041B8854BA}"/>
              </a:ext>
            </a:extLst>
          </p:cNvPr>
          <p:cNvGrpSpPr/>
          <p:nvPr/>
        </p:nvGrpSpPr>
        <p:grpSpPr>
          <a:xfrm>
            <a:off x="6184780" y="2699520"/>
            <a:ext cx="2660890" cy="1432213"/>
            <a:chOff x="6951345" y="4681159"/>
            <a:chExt cx="3647333" cy="1963162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EF4FE8F-7CA0-CEEF-89F1-0042769B5974}"/>
                </a:ext>
              </a:extLst>
            </p:cNvPr>
            <p:cNvSpPr/>
            <p:nvPr/>
          </p:nvSpPr>
          <p:spPr>
            <a:xfrm>
              <a:off x="6951346" y="4681159"/>
              <a:ext cx="3647332" cy="563947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dirty="0">
                  <a:solidFill>
                    <a:schemeClr val="tx1"/>
                  </a:solidFill>
                </a:rPr>
                <a:t> ?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277DB91-EB5D-96F4-5D2C-F654B8EE7347}"/>
                </a:ext>
              </a:extLst>
            </p:cNvPr>
            <p:cNvSpPr/>
            <p:nvPr/>
          </p:nvSpPr>
          <p:spPr>
            <a:xfrm>
              <a:off x="8786900" y="5276762"/>
              <a:ext cx="922160" cy="5639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dirty="0">
                  <a:solidFill>
                    <a:schemeClr val="tx1"/>
                  </a:solidFill>
                </a:rPr>
                <a:t>…</a:t>
              </a:r>
              <a:endParaRPr lang="fr-FR" dirty="0">
                <a:solidFill>
                  <a:schemeClr val="tx1"/>
                </a:solidFill>
              </a:endParaRPr>
            </a:p>
          </p:txBody>
        </p:sp>
        <p:sp>
          <p:nvSpPr>
            <p:cNvPr id="17" name="Accolade fermante 16">
              <a:extLst>
                <a:ext uri="{FF2B5EF4-FFF2-40B4-BE49-F238E27FC236}">
                  <a16:creationId xmlns:a16="http://schemas.microsoft.com/office/drawing/2014/main" id="{5DD9B930-7E67-2D2C-7939-AAE39D109964}"/>
                </a:ext>
              </a:extLst>
            </p:cNvPr>
            <p:cNvSpPr/>
            <p:nvPr/>
          </p:nvSpPr>
          <p:spPr>
            <a:xfrm rot="5400000">
              <a:off x="8637361" y="4338433"/>
              <a:ext cx="281969" cy="3365180"/>
            </a:xfrm>
            <a:prstGeom prst="rightBrace">
              <a:avLst>
                <a:gd name="adj1" fmla="val 38492"/>
                <a:gd name="adj2" fmla="val 50000"/>
              </a:avLst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260E81A-CEBF-E047-5C09-509A1C11601B}"/>
                </a:ext>
              </a:extLst>
            </p:cNvPr>
            <p:cNvSpPr/>
            <p:nvPr/>
          </p:nvSpPr>
          <p:spPr>
            <a:xfrm>
              <a:off x="6951345" y="5276763"/>
              <a:ext cx="900000" cy="56394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dirty="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ED40DC8-AC94-DC36-5FE3-80716591C55B}"/>
                </a:ext>
              </a:extLst>
            </p:cNvPr>
            <p:cNvSpPr/>
            <p:nvPr/>
          </p:nvSpPr>
          <p:spPr>
            <a:xfrm>
              <a:off x="7531856" y="6080374"/>
              <a:ext cx="2492978" cy="56394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600" dirty="0">
                  <a:solidFill>
                    <a:schemeClr val="tx1"/>
                  </a:solidFill>
                </a:rPr>
                <a:t>7 piles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1FAC194-ECF2-3C70-FF6F-5C90CD3BB899}"/>
                </a:ext>
              </a:extLst>
            </p:cNvPr>
            <p:cNvSpPr/>
            <p:nvPr/>
          </p:nvSpPr>
          <p:spPr>
            <a:xfrm>
              <a:off x="7875012" y="5284434"/>
              <a:ext cx="900000" cy="56394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dirty="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3BB1BA8-77B2-D77F-6CA0-4A60D0F8CE4D}"/>
                </a:ext>
              </a:extLst>
            </p:cNvPr>
            <p:cNvSpPr/>
            <p:nvPr/>
          </p:nvSpPr>
          <p:spPr>
            <a:xfrm>
              <a:off x="9695040" y="5284434"/>
              <a:ext cx="900000" cy="56394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dirty="0">
                  <a:solidFill>
                    <a:schemeClr val="tx1"/>
                  </a:solidFill>
                </a:rPr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36280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  <p:bldP spid="21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Cherchez la solution au problème :</a:t>
            </a:r>
          </a:p>
        </p:txBody>
      </p:sp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id="{3D1F2013-6292-FDB3-0EA8-A242611A2F91}"/>
              </a:ext>
            </a:extLst>
          </p:cNvPr>
          <p:cNvSpPr/>
          <p:nvPr/>
        </p:nvSpPr>
        <p:spPr>
          <a:xfrm>
            <a:off x="533130" y="1171699"/>
            <a:ext cx="7382495" cy="3986150"/>
          </a:xfrm>
          <a:prstGeom prst="wedgeEllipseCallout">
            <a:avLst>
              <a:gd name="adj1" fmla="val -23574"/>
              <a:gd name="adj2" fmla="val 65367"/>
            </a:avLst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fr-FR" sz="3200" dirty="0">
                <a:solidFill>
                  <a:schemeClr val="tx1"/>
                </a:solidFill>
              </a:rPr>
              <a:t>La fermière range les 48 œufs qu’elle a récoltés au poulailler. Elle les répartit dans 4 boites. </a:t>
            </a:r>
            <a:r>
              <a:rPr lang="fr-FR" sz="3200" b="1" dirty="0">
                <a:solidFill>
                  <a:schemeClr val="tx1"/>
                </a:solidFill>
              </a:rPr>
              <a:t>Combien d’œufs y a-t-il dans chaque boite ? </a:t>
            </a:r>
          </a:p>
        </p:txBody>
      </p:sp>
      <p:pic>
        <p:nvPicPr>
          <p:cNvPr id="6" name="Image 5" descr="Une image contenant sphère&#10;&#10;Le contenu généré par l’IA peut être incorrect.">
            <a:extLst>
              <a:ext uri="{FF2B5EF4-FFF2-40B4-BE49-F238E27FC236}">
                <a16:creationId xmlns:a16="http://schemas.microsoft.com/office/drawing/2014/main" id="{01C9019F-997A-6234-3C84-E68FF7461C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7334" y="4251143"/>
            <a:ext cx="1800819" cy="1813412"/>
          </a:xfrm>
          <a:prstGeom prst="rect">
            <a:avLst/>
          </a:prstGeom>
        </p:spPr>
      </p:pic>
      <p:sp>
        <p:nvSpPr>
          <p:cNvPr id="3" name="Espace réservé du texte 40">
            <a:extLst>
              <a:ext uri="{FF2B5EF4-FFF2-40B4-BE49-F238E27FC236}">
                <a16:creationId xmlns:a16="http://schemas.microsoft.com/office/drawing/2014/main" id="{DE1503DC-D2C4-AB56-9ADA-2B1BCDEBC0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3/3</a:t>
            </a:r>
          </a:p>
        </p:txBody>
      </p:sp>
    </p:spTree>
    <p:extLst>
      <p:ext uri="{BB962C8B-B14F-4D97-AF65-F5344CB8AC3E}">
        <p14:creationId xmlns:p14="http://schemas.microsoft.com/office/powerpoint/2010/main" val="29568544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EFBEC9-AA54-E41E-F778-4D9CE9C9B4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7D3D73-973D-67FE-4281-CADBA4F8F8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FF0000"/>
                </a:solidFill>
              </a:rPr>
              <a:t>Correction: </a:t>
            </a:r>
            <a:r>
              <a:rPr lang="fr-FR" dirty="0"/>
              <a:t>Je cherche en suivant les 4 étapes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C4632BF6-AC09-D952-68CC-4986B8D2C9C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67B0BDD1-4102-20D8-0222-AEA385EB7DC5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23E9CC2D-E775-1FF2-D7FE-D1F8AF2F8A96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EBDBB548-558A-72E2-375C-C2131E8C6545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4A6F3E6D-603A-6BF0-EED4-F832365CD0DB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773531FD-64C4-EBFC-57C3-F0214C396081}"/>
              </a:ext>
            </a:extLst>
          </p:cNvPr>
          <p:cNvSpPr txBox="1"/>
          <p:nvPr/>
        </p:nvSpPr>
        <p:spPr>
          <a:xfrm>
            <a:off x="3401850" y="1155592"/>
            <a:ext cx="57040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C00000"/>
                </a:solidFill>
              </a:rPr>
              <a:t>Je cherche le nombre d’œufs par boite : c’est la valeur d’une part.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487728DD-B8F3-7820-357A-C180AEA9E2C7}"/>
              </a:ext>
            </a:extLst>
          </p:cNvPr>
          <p:cNvSpPr txBox="1"/>
          <p:nvPr/>
        </p:nvSpPr>
        <p:spPr>
          <a:xfrm>
            <a:off x="3435205" y="5569368"/>
            <a:ext cx="56706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Il y a 12 œufs </a:t>
            </a:r>
            <a:r>
              <a:rPr lang="fr-FR" sz="3200">
                <a:solidFill>
                  <a:srgbClr val="C00000"/>
                </a:solidFill>
                <a:latin typeface="Cursive standard" pitchFamily="2" charset="0"/>
              </a:rPr>
              <a:t>par boite. </a:t>
            </a:r>
            <a:endParaRPr lang="fr-FR" sz="3200" dirty="0">
              <a:solidFill>
                <a:srgbClr val="C00000"/>
              </a:solidFill>
              <a:latin typeface="Cursive standard" pitchFamily="2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DE88A60-7E32-667B-591B-0AEEF8EE760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4DD1B8F8-2128-6763-8916-C3247DAB247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C396506B-BCD9-80AE-720B-6F4FAA546FBB}"/>
              </a:ext>
            </a:extLst>
          </p:cNvPr>
          <p:cNvSpPr txBox="1"/>
          <p:nvPr/>
        </p:nvSpPr>
        <p:spPr>
          <a:xfrm>
            <a:off x="3508499" y="4213600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 4 × ? = 48  ou </a:t>
            </a:r>
            <a:r>
              <a:rPr lang="fr-FR" sz="3200">
                <a:solidFill>
                  <a:srgbClr val="C00000"/>
                </a:solidFill>
              </a:rPr>
              <a:t>48 ÷ </a:t>
            </a:r>
            <a:r>
              <a:rPr lang="fr-FR" sz="3200" dirty="0">
                <a:solidFill>
                  <a:srgbClr val="C00000"/>
                </a:solidFill>
              </a:rPr>
              <a:t>4 = ?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9B4E864-1E1A-58EC-9099-7585DF55322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BCEFA905-CFA0-74AF-6900-7B751279894E}"/>
              </a:ext>
            </a:extLst>
          </p:cNvPr>
          <p:cNvSpPr txBox="1"/>
          <p:nvPr/>
        </p:nvSpPr>
        <p:spPr>
          <a:xfrm>
            <a:off x="3455817" y="254910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E8ED77A4-CDCF-5F7F-4D8D-B4EC95BC68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3/3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40A40DA7-6426-6494-F968-07041B8854BA}"/>
              </a:ext>
            </a:extLst>
          </p:cNvPr>
          <p:cNvGrpSpPr/>
          <p:nvPr/>
        </p:nvGrpSpPr>
        <p:grpSpPr>
          <a:xfrm>
            <a:off x="6184780" y="2699520"/>
            <a:ext cx="2660889" cy="1432213"/>
            <a:chOff x="6951346" y="4681159"/>
            <a:chExt cx="3647332" cy="1963162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EF4FE8F-7CA0-CEEF-89F1-0042769B5974}"/>
                </a:ext>
              </a:extLst>
            </p:cNvPr>
            <p:cNvSpPr/>
            <p:nvPr/>
          </p:nvSpPr>
          <p:spPr>
            <a:xfrm>
              <a:off x="6951346" y="4681159"/>
              <a:ext cx="3647332" cy="563947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dirty="0">
                  <a:solidFill>
                    <a:schemeClr val="tx1"/>
                  </a:solidFill>
                </a:rPr>
                <a:t> 48</a:t>
              </a:r>
            </a:p>
          </p:txBody>
        </p:sp>
        <p:sp>
          <p:nvSpPr>
            <p:cNvPr id="17" name="Accolade fermante 16">
              <a:extLst>
                <a:ext uri="{FF2B5EF4-FFF2-40B4-BE49-F238E27FC236}">
                  <a16:creationId xmlns:a16="http://schemas.microsoft.com/office/drawing/2014/main" id="{5DD9B930-7E67-2D2C-7939-AAE39D109964}"/>
                </a:ext>
              </a:extLst>
            </p:cNvPr>
            <p:cNvSpPr/>
            <p:nvPr/>
          </p:nvSpPr>
          <p:spPr>
            <a:xfrm rot="5400000">
              <a:off x="8637361" y="4338433"/>
              <a:ext cx="281969" cy="3365180"/>
            </a:xfrm>
            <a:prstGeom prst="rightBrace">
              <a:avLst>
                <a:gd name="adj1" fmla="val 38492"/>
                <a:gd name="adj2" fmla="val 50000"/>
              </a:avLst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260E81A-CEBF-E047-5C09-509A1C11601B}"/>
                </a:ext>
              </a:extLst>
            </p:cNvPr>
            <p:cNvSpPr/>
            <p:nvPr/>
          </p:nvSpPr>
          <p:spPr>
            <a:xfrm>
              <a:off x="6951346" y="5276763"/>
              <a:ext cx="900001" cy="56394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dirty="0">
                  <a:solidFill>
                    <a:schemeClr val="tx1"/>
                  </a:solidFill>
                </a:rPr>
                <a:t>?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ED40DC8-AC94-DC36-5FE3-80716591C55B}"/>
                </a:ext>
              </a:extLst>
            </p:cNvPr>
            <p:cNvSpPr/>
            <p:nvPr/>
          </p:nvSpPr>
          <p:spPr>
            <a:xfrm>
              <a:off x="7531856" y="6080374"/>
              <a:ext cx="2492978" cy="56394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600" dirty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1FAC194-ECF2-3C70-FF6F-5C90CD3BB899}"/>
                </a:ext>
              </a:extLst>
            </p:cNvPr>
            <p:cNvSpPr/>
            <p:nvPr/>
          </p:nvSpPr>
          <p:spPr>
            <a:xfrm>
              <a:off x="7875012" y="5284434"/>
              <a:ext cx="900000" cy="56394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dirty="0">
                  <a:solidFill>
                    <a:schemeClr val="tx1"/>
                  </a:solidFill>
                </a:rPr>
                <a:t>?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3BB1BA8-77B2-D77F-6CA0-4A60D0F8CE4D}"/>
                </a:ext>
              </a:extLst>
            </p:cNvPr>
            <p:cNvSpPr/>
            <p:nvPr/>
          </p:nvSpPr>
          <p:spPr>
            <a:xfrm>
              <a:off x="9695040" y="5284434"/>
              <a:ext cx="900000" cy="56394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dirty="0">
                  <a:solidFill>
                    <a:schemeClr val="tx1"/>
                  </a:solidFill>
                </a:rPr>
                <a:t>?</a:t>
              </a: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E4DA4676-32B3-7B6A-3914-15A602C457A9}"/>
              </a:ext>
            </a:extLst>
          </p:cNvPr>
          <p:cNvSpPr/>
          <p:nvPr/>
        </p:nvSpPr>
        <p:spPr>
          <a:xfrm>
            <a:off x="7522530" y="3130545"/>
            <a:ext cx="656590" cy="41142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590238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  <p:bldP spid="21" grpId="0"/>
      <p:bldP spid="16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5</TotalTime>
  <Words>263</Words>
  <Application>Microsoft Office PowerPoint</Application>
  <PresentationFormat>Affichage à l'écran (4:3)</PresentationFormat>
  <Paragraphs>63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7</vt:i4>
      </vt:variant>
    </vt:vector>
  </HeadingPairs>
  <TitlesOfParts>
    <vt:vector size="15" baseType="lpstr">
      <vt:lpstr>Arial</vt:lpstr>
      <vt:lpstr>Calibri</vt:lpstr>
      <vt:lpstr>Calibri Light</vt:lpstr>
      <vt:lpstr>Cursive standard</vt:lpstr>
      <vt:lpstr>Webdings</vt:lpstr>
      <vt:lpstr>Wingdings</vt:lpstr>
      <vt:lpstr>Thème Office</vt:lpstr>
      <vt:lpstr>1_Thème Office</vt:lpstr>
      <vt:lpstr>Présentation PowerPoint</vt:lpstr>
      <vt:lpstr>Cherchez la solution au problème.</vt:lpstr>
      <vt:lpstr>Correction: Je cherche en suivant les 4 étapes </vt:lpstr>
      <vt:lpstr>Cherchez la solution au problème :</vt:lpstr>
      <vt:lpstr>Correction: Je cherche en suivant les 4 étapes </vt:lpstr>
      <vt:lpstr>Cherchez la solution au problème :</vt:lpstr>
      <vt:lpstr>Correction: Je cherche en suivant les 4 étapes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87</cp:revision>
  <dcterms:created xsi:type="dcterms:W3CDTF">2023-02-07T14:55:57Z</dcterms:created>
  <dcterms:modified xsi:type="dcterms:W3CDTF">2026-06-27T14:15:14Z</dcterms:modified>
</cp:coreProperties>
</file>