
<file path=[Content_Types].xml><?xml version="1.0" encoding="utf-8"?>
<Types xmlns="http://schemas.openxmlformats.org/package/2006/content-types">
  <Default Extension="bin" ContentType="image/unknown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6"/>
  </p:handoutMasterIdLst>
  <p:sldIdLst>
    <p:sldId id="278" r:id="rId2"/>
    <p:sldId id="274" r:id="rId3"/>
    <p:sldId id="277" r:id="rId4"/>
    <p:sldId id="276" r:id="rId5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CC00"/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54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1497" y="5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4948" y="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25/02/2026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ZoneTexte 8">
            <a:extLst>
              <a:ext uri="{FF2B5EF4-FFF2-40B4-BE49-F238E27FC236}">
                <a16:creationId xmlns:a16="http://schemas.microsoft.com/office/drawing/2014/main" id="{47483BDB-2C3B-FB15-463E-6B442487923B}"/>
              </a:ext>
            </a:extLst>
          </p:cNvPr>
          <p:cNvSpPr txBox="1"/>
          <p:nvPr userDrawn="1"/>
        </p:nvSpPr>
        <p:spPr>
          <a:xfrm>
            <a:off x="39233" y="346141"/>
            <a:ext cx="84819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ym typeface="Webdings" panose="05030102010509060703" pitchFamily="18" charset="2"/>
              </a:rPr>
              <a:t></a:t>
            </a:r>
            <a:endParaRPr lang="fr-FR" sz="27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</a:t>
            </a:r>
            <a:r>
              <a:rPr lang="fr-FR" sz="1600" dirty="0"/>
              <a:t>117</a:t>
            </a:r>
            <a:endParaRPr lang="fr-FR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0EEEF311-C20F-B4AC-5F3A-599A8BE7454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3" y="6497999"/>
            <a:ext cx="519622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25/02/2026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25/02/2026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25/02/2026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25/02/2026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25/02/2026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25/02/2026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25/02/2026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25/02/2026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25/02/2026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25/02/2026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25/02/2026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bin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bin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bin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6E281E0-0135-7EDE-0F42-6C1A60566A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6243C6F3-F618-2FA4-599A-F71BF7BB9AC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grpSp>
        <p:nvGrpSpPr>
          <p:cNvPr id="7" name="Groupe 6">
            <a:extLst>
              <a:ext uri="{FF2B5EF4-FFF2-40B4-BE49-F238E27FC236}">
                <a16:creationId xmlns:a16="http://schemas.microsoft.com/office/drawing/2014/main" id="{61E1601F-2737-DFDF-A4ED-5B4ECA2FB6B5}"/>
              </a:ext>
            </a:extLst>
          </p:cNvPr>
          <p:cNvGrpSpPr/>
          <p:nvPr/>
        </p:nvGrpSpPr>
        <p:grpSpPr>
          <a:xfrm>
            <a:off x="0" y="330200"/>
            <a:ext cx="9144000" cy="6527800"/>
            <a:chOff x="0" y="330200"/>
            <a:chExt cx="9144000" cy="6527800"/>
          </a:xfrm>
        </p:grpSpPr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1C787A67-D3F8-F01E-B9D5-2619801E8B32}"/>
                </a:ext>
              </a:extLst>
            </p:cNvPr>
            <p:cNvSpPr/>
            <p:nvPr/>
          </p:nvSpPr>
          <p:spPr>
            <a:xfrm>
              <a:off x="0" y="330200"/>
              <a:ext cx="9144000" cy="6527800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9" name="ZoneTexte 8">
              <a:extLst>
                <a:ext uri="{FF2B5EF4-FFF2-40B4-BE49-F238E27FC236}">
                  <a16:creationId xmlns:a16="http://schemas.microsoft.com/office/drawing/2014/main" id="{0AC69ABF-0CFA-FA4E-6325-012DB0F7A339}"/>
                </a:ext>
              </a:extLst>
            </p:cNvPr>
            <p:cNvSpPr txBox="1"/>
            <p:nvPr/>
          </p:nvSpPr>
          <p:spPr>
            <a:xfrm>
              <a:off x="2063750" y="3009900"/>
              <a:ext cx="5016500" cy="15081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fr-FR" sz="2800" b="1" dirty="0">
                <a:solidFill>
                  <a:schemeClr val="bg1"/>
                </a:solidFill>
              </a:endParaRPr>
            </a:p>
            <a:p>
              <a:pPr marL="457200" indent="-457200">
                <a:buFont typeface="Wingdings" panose="05000000000000000000" pitchFamily="2" charset="2"/>
                <a:buChar char="è"/>
              </a:pPr>
              <a:r>
                <a:rPr lang="fr-FR" sz="3200" b="1" dirty="0">
                  <a:solidFill>
                    <a:schemeClr val="bg1"/>
                  </a:solidFill>
                </a:rPr>
                <a:t>Je résous un problème en images.</a:t>
              </a:r>
            </a:p>
          </p:txBody>
        </p:sp>
        <p:pic>
          <p:nvPicPr>
            <p:cNvPr id="10" name="Image 9">
              <a:extLst>
                <a:ext uri="{FF2B5EF4-FFF2-40B4-BE49-F238E27FC236}">
                  <a16:creationId xmlns:a16="http://schemas.microsoft.com/office/drawing/2014/main" id="{D98D140F-D897-9A89-16F5-2480EC838EA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54425" y="571176"/>
              <a:ext cx="1835150" cy="126616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17371493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130" y="198220"/>
            <a:ext cx="7886700" cy="759723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fr-FR" dirty="0"/>
              <a:t>Problème en </a:t>
            </a:r>
            <a:r>
              <a:rPr lang="fr-FR"/>
              <a:t>image </a:t>
            </a:r>
            <a:r>
              <a:rPr lang="fr-FR" b="1"/>
              <a:t>10</a:t>
            </a:r>
            <a:endParaRPr lang="fr-FR" b="1" dirty="0"/>
          </a:p>
        </p:txBody>
      </p:sp>
      <p:sp>
        <p:nvSpPr>
          <p:cNvPr id="3" name="Rectangle : coins arrondis 2">
            <a:extLst>
              <a:ext uri="{FF2B5EF4-FFF2-40B4-BE49-F238E27FC236}">
                <a16:creationId xmlns:a16="http://schemas.microsoft.com/office/drawing/2014/main" id="{6EB8AAD4-2594-8AE2-D795-1242AE370385}"/>
              </a:ext>
            </a:extLst>
          </p:cNvPr>
          <p:cNvSpPr/>
          <p:nvPr/>
        </p:nvSpPr>
        <p:spPr>
          <a:xfrm>
            <a:off x="430580" y="1208797"/>
            <a:ext cx="8066498" cy="5013873"/>
          </a:xfrm>
          <a:prstGeom prst="roundRect">
            <a:avLst>
              <a:gd name="adj" fmla="val 2843"/>
            </a:avLst>
          </a:prstGeom>
          <a:noFill/>
          <a:ln w="57150">
            <a:solidFill>
              <a:srgbClr val="00B0F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36000" tIns="36000" rIns="36000" bIns="36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endParaRPr lang="fr-FR" sz="1800" kern="100">
              <a:solidFill>
                <a:srgbClr val="000000"/>
              </a:solidFill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800" kern="100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fr-FR" sz="1100" kern="10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800" kern="100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fr-FR" sz="1100" kern="10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Zone de texte 2">
            <a:extLst>
              <a:ext uri="{FF2B5EF4-FFF2-40B4-BE49-F238E27FC236}">
                <a16:creationId xmlns:a16="http://schemas.microsoft.com/office/drawing/2014/main" id="{4F2852DE-A6E3-B9FE-1B8C-15B442C6CCEF}"/>
              </a:ext>
            </a:extLst>
          </p:cNvPr>
          <p:cNvSpPr txBox="1"/>
          <p:nvPr/>
        </p:nvSpPr>
        <p:spPr>
          <a:xfrm>
            <a:off x="4572000" y="1302327"/>
            <a:ext cx="3895106" cy="4029693"/>
          </a:xfrm>
          <a:prstGeom prst="rect">
            <a:avLst/>
          </a:prstGeom>
          <a:solidFill>
            <a:schemeClr val="lt1"/>
          </a:solidFill>
          <a:ln w="6350">
            <a:noFill/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spcBef>
                <a:spcPts val="440"/>
              </a:spcBef>
              <a:spcAft>
                <a:spcPts val="0"/>
              </a:spcAft>
            </a:pPr>
            <a:r>
              <a:rPr lang="fr-FR" sz="3200" spc="-35" dirty="0">
                <a:solidFill>
                  <a:srgbClr val="231F20"/>
                </a:solidFill>
                <a:effectLst/>
                <a:ea typeface="Arial" panose="020B0604020202020204" pitchFamily="34" charset="0"/>
                <a:cs typeface="Times New Roman" panose="02020603050405020304" pitchFamily="18" charset="0"/>
              </a:rPr>
              <a:t>Lucie prépare une fête. </a:t>
            </a:r>
            <a:r>
              <a:rPr lang="fr-FR" sz="3200" b="1" spc="-35" dirty="0">
                <a:solidFill>
                  <a:srgbClr val="231F20"/>
                </a:solidFill>
                <a:effectLst/>
                <a:ea typeface="Arial" panose="020B0604020202020204" pitchFamily="34" charset="0"/>
                <a:cs typeface="Times New Roman" panose="02020603050405020304" pitchFamily="18" charset="0"/>
              </a:rPr>
              <a:t>Combien de litres de soda a-t-elle ?</a:t>
            </a:r>
            <a:endParaRPr lang="fr-FR" sz="3200" b="1" dirty="0">
              <a:effectLst/>
              <a:ea typeface="Arial" panose="020B0604020202020204" pitchFamily="34" charset="0"/>
              <a:cs typeface="Times New Roman" panose="02020603050405020304" pitchFamily="18" charset="0"/>
            </a:endParaRPr>
          </a:p>
          <a:p>
            <a:endParaRPr lang="fr-FR" sz="1600" dirty="0">
              <a:solidFill>
                <a:srgbClr val="231F20"/>
              </a:solidFill>
              <a:effectLst/>
              <a:ea typeface="Calibri" panose="020F0502020204030204" pitchFamily="34" charset="0"/>
            </a:endParaRPr>
          </a:p>
          <a:p>
            <a:endParaRPr lang="fr-FR" sz="3200" dirty="0">
              <a:solidFill>
                <a:srgbClr val="231F20"/>
              </a:solidFill>
              <a:ea typeface="Calibri" panose="020F0502020204030204" pitchFamily="34" charset="0"/>
            </a:endParaRPr>
          </a:p>
          <a:p>
            <a:r>
              <a:rPr lang="fr-FR" sz="3200" b="1" dirty="0">
                <a:solidFill>
                  <a:srgbClr val="231F20"/>
                </a:solidFill>
                <a:ea typeface="Calibri" panose="020F0502020204030204" pitchFamily="34" charset="0"/>
              </a:rPr>
              <a:t>Combien de verres de 25 </a:t>
            </a:r>
            <a:r>
              <a:rPr lang="fr-FR" sz="3200" b="1" dirty="0" err="1">
                <a:solidFill>
                  <a:srgbClr val="231F20"/>
                </a:solidFill>
                <a:ea typeface="Calibri" panose="020F0502020204030204" pitchFamily="34" charset="0"/>
              </a:rPr>
              <a:t>cL</a:t>
            </a:r>
            <a:r>
              <a:rPr lang="fr-FR" sz="3200" b="1" dirty="0">
                <a:solidFill>
                  <a:srgbClr val="231F20"/>
                </a:solidFill>
                <a:ea typeface="Calibri" panose="020F0502020204030204" pitchFamily="34" charset="0"/>
              </a:rPr>
              <a:t> peut-elle remplir ? </a:t>
            </a:r>
            <a:endParaRPr lang="fr-FR" sz="4800" b="1" kern="1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Organigramme : Connecteur 6">
            <a:extLst>
              <a:ext uri="{FF2B5EF4-FFF2-40B4-BE49-F238E27FC236}">
                <a16:creationId xmlns:a16="http://schemas.microsoft.com/office/drawing/2014/main" id="{F2ECC9E7-1979-899D-0134-79E2D869485F}"/>
              </a:ext>
            </a:extLst>
          </p:cNvPr>
          <p:cNvSpPr/>
          <p:nvPr/>
        </p:nvSpPr>
        <p:spPr>
          <a:xfrm>
            <a:off x="4108345" y="1362249"/>
            <a:ext cx="392403" cy="392403"/>
          </a:xfrm>
          <a:prstGeom prst="flowChartConnector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b="1" dirty="0"/>
              <a:t>1</a:t>
            </a:r>
          </a:p>
        </p:txBody>
      </p:sp>
      <p:sp>
        <p:nvSpPr>
          <p:cNvPr id="9" name="Organigramme : Connecteur 8">
            <a:extLst>
              <a:ext uri="{FF2B5EF4-FFF2-40B4-BE49-F238E27FC236}">
                <a16:creationId xmlns:a16="http://schemas.microsoft.com/office/drawing/2014/main" id="{AF60888C-4048-0402-285A-2BAB81554CF3}"/>
              </a:ext>
            </a:extLst>
          </p:cNvPr>
          <p:cNvSpPr/>
          <p:nvPr/>
        </p:nvSpPr>
        <p:spPr>
          <a:xfrm>
            <a:off x="4143971" y="3596257"/>
            <a:ext cx="392403" cy="392403"/>
          </a:xfrm>
          <a:prstGeom prst="flowChartConnector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b="1" dirty="0"/>
              <a:t>2</a:t>
            </a:r>
          </a:p>
        </p:txBody>
      </p:sp>
      <p:grpSp>
        <p:nvGrpSpPr>
          <p:cNvPr id="15" name="Groupe 14">
            <a:extLst>
              <a:ext uri="{FF2B5EF4-FFF2-40B4-BE49-F238E27FC236}">
                <a16:creationId xmlns:a16="http://schemas.microsoft.com/office/drawing/2014/main" id="{BDA10576-D640-D88F-E656-AD0F23652FC2}"/>
              </a:ext>
            </a:extLst>
          </p:cNvPr>
          <p:cNvGrpSpPr/>
          <p:nvPr/>
        </p:nvGrpSpPr>
        <p:grpSpPr>
          <a:xfrm>
            <a:off x="430580" y="2150422"/>
            <a:ext cx="3284027" cy="2968350"/>
            <a:chOff x="753064" y="2680853"/>
            <a:chExt cx="1764223" cy="1803071"/>
          </a:xfrm>
        </p:grpSpPr>
        <p:pic>
          <p:nvPicPr>
            <p:cNvPr id="6" name="Image 5">
              <a:extLst>
                <a:ext uri="{FF2B5EF4-FFF2-40B4-BE49-F238E27FC236}">
                  <a16:creationId xmlns:a16="http://schemas.microsoft.com/office/drawing/2014/main" id="{D5072792-CA81-A1E7-8B3D-046E52971AE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93511" y="2680853"/>
              <a:ext cx="748146" cy="1496291"/>
            </a:xfrm>
            <a:prstGeom prst="rect">
              <a:avLst/>
            </a:prstGeom>
          </p:spPr>
        </p:pic>
        <p:pic>
          <p:nvPicPr>
            <p:cNvPr id="10" name="Image 9">
              <a:extLst>
                <a:ext uri="{FF2B5EF4-FFF2-40B4-BE49-F238E27FC236}">
                  <a16:creationId xmlns:a16="http://schemas.microsoft.com/office/drawing/2014/main" id="{CB8FCCD0-1024-92B8-3A58-350664BE8D4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00205" y="2680853"/>
              <a:ext cx="748146" cy="1496291"/>
            </a:xfrm>
            <a:prstGeom prst="rect">
              <a:avLst/>
            </a:prstGeom>
          </p:spPr>
        </p:pic>
        <p:pic>
          <p:nvPicPr>
            <p:cNvPr id="11" name="Image 10">
              <a:extLst>
                <a:ext uri="{FF2B5EF4-FFF2-40B4-BE49-F238E27FC236}">
                  <a16:creationId xmlns:a16="http://schemas.microsoft.com/office/drawing/2014/main" id="{CCCAA302-F70F-1E9E-B4D8-9A7234381AD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69141" y="2680854"/>
              <a:ext cx="748146" cy="1496291"/>
            </a:xfrm>
            <a:prstGeom prst="rect">
              <a:avLst/>
            </a:prstGeom>
          </p:spPr>
        </p:pic>
        <p:pic>
          <p:nvPicPr>
            <p:cNvPr id="12" name="Image 11">
              <a:extLst>
                <a:ext uri="{FF2B5EF4-FFF2-40B4-BE49-F238E27FC236}">
                  <a16:creationId xmlns:a16="http://schemas.microsoft.com/office/drawing/2014/main" id="{CD2AB441-390F-6F3B-6752-64D00929E1C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3064" y="2987632"/>
              <a:ext cx="748146" cy="1496291"/>
            </a:xfrm>
            <a:prstGeom prst="rect">
              <a:avLst/>
            </a:prstGeom>
          </p:spPr>
        </p:pic>
        <p:pic>
          <p:nvPicPr>
            <p:cNvPr id="13" name="Image 12">
              <a:extLst>
                <a:ext uri="{FF2B5EF4-FFF2-40B4-BE49-F238E27FC236}">
                  <a16:creationId xmlns:a16="http://schemas.microsoft.com/office/drawing/2014/main" id="{761DDF36-00EB-A524-641A-86D3D854083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59758" y="2987632"/>
              <a:ext cx="748146" cy="1496291"/>
            </a:xfrm>
            <a:prstGeom prst="rect">
              <a:avLst/>
            </a:prstGeom>
          </p:spPr>
        </p:pic>
        <p:pic>
          <p:nvPicPr>
            <p:cNvPr id="14" name="Image 13">
              <a:extLst>
                <a:ext uri="{FF2B5EF4-FFF2-40B4-BE49-F238E27FC236}">
                  <a16:creationId xmlns:a16="http://schemas.microsoft.com/office/drawing/2014/main" id="{62226FBB-3081-B8B3-5E75-399736BFB05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28694" y="2987633"/>
              <a:ext cx="748146" cy="1496291"/>
            </a:xfrm>
            <a:prstGeom prst="rect">
              <a:avLst/>
            </a:prstGeom>
          </p:spPr>
        </p:pic>
      </p:grpSp>
      <p:sp>
        <p:nvSpPr>
          <p:cNvPr id="18" name="ZoneTexte 17">
            <a:extLst>
              <a:ext uri="{FF2B5EF4-FFF2-40B4-BE49-F238E27FC236}">
                <a16:creationId xmlns:a16="http://schemas.microsoft.com/office/drawing/2014/main" id="{383A733C-D7E4-3CC9-22E3-DFACF3E93C3A}"/>
              </a:ext>
            </a:extLst>
          </p:cNvPr>
          <p:cNvSpPr txBox="1"/>
          <p:nvPr/>
        </p:nvSpPr>
        <p:spPr>
          <a:xfrm rot="20821308">
            <a:off x="800936" y="4578639"/>
            <a:ext cx="8017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1,25 L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BCDCFD16-08BC-E889-246B-C56812F6E28E}"/>
              </a:ext>
            </a:extLst>
          </p:cNvPr>
          <p:cNvSpPr txBox="1"/>
          <p:nvPr/>
        </p:nvSpPr>
        <p:spPr>
          <a:xfrm rot="20821308">
            <a:off x="1733621" y="4507203"/>
            <a:ext cx="8017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1,25 L</a:t>
            </a:r>
          </a:p>
        </p:txBody>
      </p:sp>
      <p:sp>
        <p:nvSpPr>
          <p:cNvPr id="19" name="ZoneTexte 18">
            <a:extLst>
              <a:ext uri="{FF2B5EF4-FFF2-40B4-BE49-F238E27FC236}">
                <a16:creationId xmlns:a16="http://schemas.microsoft.com/office/drawing/2014/main" id="{64FDA1BE-C020-C31F-6D6F-4E86A5FAB1D3}"/>
              </a:ext>
            </a:extLst>
          </p:cNvPr>
          <p:cNvSpPr txBox="1"/>
          <p:nvPr/>
        </p:nvSpPr>
        <p:spPr>
          <a:xfrm rot="20821308">
            <a:off x="2589171" y="4507200"/>
            <a:ext cx="8017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1,25 L</a:t>
            </a:r>
          </a:p>
        </p:txBody>
      </p:sp>
    </p:spTree>
    <p:extLst>
      <p:ext uri="{BB962C8B-B14F-4D97-AF65-F5344CB8AC3E}">
        <p14:creationId xmlns:p14="http://schemas.microsoft.com/office/powerpoint/2010/main" val="88654704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130" y="198220"/>
            <a:ext cx="7886700" cy="759723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Rectangle : coins arrondis 2">
            <a:extLst>
              <a:ext uri="{FF2B5EF4-FFF2-40B4-BE49-F238E27FC236}">
                <a16:creationId xmlns:a16="http://schemas.microsoft.com/office/drawing/2014/main" id="{6EB8AAD4-2594-8AE2-D795-1242AE370385}"/>
              </a:ext>
            </a:extLst>
          </p:cNvPr>
          <p:cNvSpPr/>
          <p:nvPr/>
        </p:nvSpPr>
        <p:spPr>
          <a:xfrm>
            <a:off x="430580" y="1208797"/>
            <a:ext cx="8066498" cy="5013873"/>
          </a:xfrm>
          <a:prstGeom prst="roundRect">
            <a:avLst>
              <a:gd name="adj" fmla="val 2843"/>
            </a:avLst>
          </a:prstGeom>
          <a:noFill/>
          <a:ln w="57150">
            <a:solidFill>
              <a:srgbClr val="00B0F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36000" tIns="36000" rIns="36000" bIns="36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endParaRPr lang="fr-FR" sz="1800" kern="100">
              <a:solidFill>
                <a:srgbClr val="000000"/>
              </a:solidFill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800" kern="100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fr-FR" sz="1100" kern="10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800" kern="100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fr-FR" sz="1100" kern="10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Zone de texte 2">
            <a:extLst>
              <a:ext uri="{FF2B5EF4-FFF2-40B4-BE49-F238E27FC236}">
                <a16:creationId xmlns:a16="http://schemas.microsoft.com/office/drawing/2014/main" id="{7C71B77C-D033-B27D-8A50-3EF259F46740}"/>
              </a:ext>
            </a:extLst>
          </p:cNvPr>
          <p:cNvSpPr txBox="1"/>
          <p:nvPr/>
        </p:nvSpPr>
        <p:spPr>
          <a:xfrm>
            <a:off x="3884022" y="3255818"/>
            <a:ext cx="4583083" cy="1818904"/>
          </a:xfrm>
          <a:prstGeom prst="rect">
            <a:avLst/>
          </a:prstGeom>
          <a:solidFill>
            <a:schemeClr val="lt1"/>
          </a:solidFill>
          <a:ln w="6350">
            <a:noFill/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3200" kern="100" dirty="0">
                <a:solidFill>
                  <a:srgbClr val="C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Il y a 6 bouteilles. Chaque bouteille fait 1,25 litres.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3200" kern="100" dirty="0">
                <a:solidFill>
                  <a:srgbClr val="C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6 x 1,25 =7,5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3200" kern="100" dirty="0">
                <a:solidFill>
                  <a:srgbClr val="C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Il y a 7,5 litres de soda.</a:t>
            </a:r>
          </a:p>
        </p:txBody>
      </p:sp>
      <p:grpSp>
        <p:nvGrpSpPr>
          <p:cNvPr id="5" name="Groupe 4">
            <a:extLst>
              <a:ext uri="{FF2B5EF4-FFF2-40B4-BE49-F238E27FC236}">
                <a16:creationId xmlns:a16="http://schemas.microsoft.com/office/drawing/2014/main" id="{5750DAAB-DFFE-B5FB-5060-9598EA59E47C}"/>
              </a:ext>
            </a:extLst>
          </p:cNvPr>
          <p:cNvGrpSpPr/>
          <p:nvPr/>
        </p:nvGrpSpPr>
        <p:grpSpPr>
          <a:xfrm>
            <a:off x="430580" y="2150422"/>
            <a:ext cx="3284027" cy="2968350"/>
            <a:chOff x="753064" y="2680853"/>
            <a:chExt cx="1764223" cy="1803071"/>
          </a:xfrm>
        </p:grpSpPr>
        <p:pic>
          <p:nvPicPr>
            <p:cNvPr id="7" name="Image 6">
              <a:extLst>
                <a:ext uri="{FF2B5EF4-FFF2-40B4-BE49-F238E27FC236}">
                  <a16:creationId xmlns:a16="http://schemas.microsoft.com/office/drawing/2014/main" id="{FA742F49-AAAF-82BE-955C-BAA5F156656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93511" y="2680853"/>
              <a:ext cx="748146" cy="1496291"/>
            </a:xfrm>
            <a:prstGeom prst="rect">
              <a:avLst/>
            </a:prstGeom>
          </p:spPr>
        </p:pic>
        <p:pic>
          <p:nvPicPr>
            <p:cNvPr id="10" name="Image 9">
              <a:extLst>
                <a:ext uri="{FF2B5EF4-FFF2-40B4-BE49-F238E27FC236}">
                  <a16:creationId xmlns:a16="http://schemas.microsoft.com/office/drawing/2014/main" id="{3F1EB436-B055-5F4E-2B8B-9C15D85C62B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00205" y="2680853"/>
              <a:ext cx="748146" cy="1496291"/>
            </a:xfrm>
            <a:prstGeom prst="rect">
              <a:avLst/>
            </a:prstGeom>
          </p:spPr>
        </p:pic>
        <p:pic>
          <p:nvPicPr>
            <p:cNvPr id="11" name="Image 10">
              <a:extLst>
                <a:ext uri="{FF2B5EF4-FFF2-40B4-BE49-F238E27FC236}">
                  <a16:creationId xmlns:a16="http://schemas.microsoft.com/office/drawing/2014/main" id="{1F95BAC2-7C5E-E2C5-0822-893D127E299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69141" y="2680854"/>
              <a:ext cx="748146" cy="1496291"/>
            </a:xfrm>
            <a:prstGeom prst="rect">
              <a:avLst/>
            </a:prstGeom>
          </p:spPr>
        </p:pic>
        <p:pic>
          <p:nvPicPr>
            <p:cNvPr id="12" name="Image 11">
              <a:extLst>
                <a:ext uri="{FF2B5EF4-FFF2-40B4-BE49-F238E27FC236}">
                  <a16:creationId xmlns:a16="http://schemas.microsoft.com/office/drawing/2014/main" id="{59A32751-C702-456E-E8EC-FE248E29BDF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3064" y="2987632"/>
              <a:ext cx="748146" cy="1496291"/>
            </a:xfrm>
            <a:prstGeom prst="rect">
              <a:avLst/>
            </a:prstGeom>
          </p:spPr>
        </p:pic>
        <p:pic>
          <p:nvPicPr>
            <p:cNvPr id="13" name="Image 12">
              <a:extLst>
                <a:ext uri="{FF2B5EF4-FFF2-40B4-BE49-F238E27FC236}">
                  <a16:creationId xmlns:a16="http://schemas.microsoft.com/office/drawing/2014/main" id="{32A965D5-D7A2-689C-4DE6-D86A2E063D0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59758" y="2987632"/>
              <a:ext cx="748146" cy="1496291"/>
            </a:xfrm>
            <a:prstGeom prst="rect">
              <a:avLst/>
            </a:prstGeom>
          </p:spPr>
        </p:pic>
        <p:pic>
          <p:nvPicPr>
            <p:cNvPr id="14" name="Image 13">
              <a:extLst>
                <a:ext uri="{FF2B5EF4-FFF2-40B4-BE49-F238E27FC236}">
                  <a16:creationId xmlns:a16="http://schemas.microsoft.com/office/drawing/2014/main" id="{9C26448E-4F30-C72F-6C67-37592E78826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28694" y="2987633"/>
              <a:ext cx="748146" cy="1496291"/>
            </a:xfrm>
            <a:prstGeom prst="rect">
              <a:avLst/>
            </a:prstGeom>
          </p:spPr>
        </p:pic>
      </p:grpSp>
      <p:sp>
        <p:nvSpPr>
          <p:cNvPr id="15" name="Zone de texte 2">
            <a:extLst>
              <a:ext uri="{FF2B5EF4-FFF2-40B4-BE49-F238E27FC236}">
                <a16:creationId xmlns:a16="http://schemas.microsoft.com/office/drawing/2014/main" id="{1E12392C-B097-690D-1BE0-A909CD0B8125}"/>
              </a:ext>
            </a:extLst>
          </p:cNvPr>
          <p:cNvSpPr txBox="1"/>
          <p:nvPr/>
        </p:nvSpPr>
        <p:spPr>
          <a:xfrm>
            <a:off x="4572000" y="1302327"/>
            <a:ext cx="3895106" cy="1761507"/>
          </a:xfrm>
          <a:prstGeom prst="rect">
            <a:avLst/>
          </a:prstGeom>
          <a:solidFill>
            <a:schemeClr val="lt1"/>
          </a:solidFill>
          <a:ln w="6350">
            <a:noFill/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spcBef>
                <a:spcPts val="440"/>
              </a:spcBef>
              <a:spcAft>
                <a:spcPts val="0"/>
              </a:spcAft>
            </a:pPr>
            <a:r>
              <a:rPr lang="fr-FR" sz="3200" spc="-35" dirty="0">
                <a:solidFill>
                  <a:srgbClr val="231F20"/>
                </a:solidFill>
                <a:effectLst/>
                <a:ea typeface="Arial" panose="020B0604020202020204" pitchFamily="34" charset="0"/>
                <a:cs typeface="Times New Roman" panose="02020603050405020304" pitchFamily="18" charset="0"/>
              </a:rPr>
              <a:t>Lucie prépare une fête. </a:t>
            </a:r>
            <a:r>
              <a:rPr lang="fr-FR" sz="3200" b="1" spc="-35" dirty="0">
                <a:solidFill>
                  <a:srgbClr val="231F20"/>
                </a:solidFill>
                <a:effectLst/>
                <a:ea typeface="Arial" panose="020B0604020202020204" pitchFamily="34" charset="0"/>
                <a:cs typeface="Times New Roman" panose="02020603050405020304" pitchFamily="18" charset="0"/>
              </a:rPr>
              <a:t>Combien de litres de soda a-t-elle ?</a:t>
            </a:r>
            <a:endParaRPr lang="fr-FR" sz="3200" b="1" dirty="0">
              <a:effectLst/>
              <a:ea typeface="Arial" panose="020B0604020202020204" pitchFamily="34" charset="0"/>
              <a:cs typeface="Times New Roman" panose="02020603050405020304" pitchFamily="18" charset="0"/>
            </a:endParaRPr>
          </a:p>
          <a:p>
            <a:endParaRPr lang="fr-FR" sz="1600" dirty="0">
              <a:solidFill>
                <a:srgbClr val="231F20"/>
              </a:solidFill>
              <a:effectLst/>
              <a:ea typeface="Calibri" panose="020F0502020204030204" pitchFamily="34" charset="0"/>
            </a:endParaRPr>
          </a:p>
        </p:txBody>
      </p:sp>
      <p:sp>
        <p:nvSpPr>
          <p:cNvPr id="16" name="Organigramme : Connecteur 15">
            <a:extLst>
              <a:ext uri="{FF2B5EF4-FFF2-40B4-BE49-F238E27FC236}">
                <a16:creationId xmlns:a16="http://schemas.microsoft.com/office/drawing/2014/main" id="{216A7327-DE3C-DB54-C2D5-D63F05D1A775}"/>
              </a:ext>
            </a:extLst>
          </p:cNvPr>
          <p:cNvSpPr/>
          <p:nvPr/>
        </p:nvSpPr>
        <p:spPr>
          <a:xfrm>
            <a:off x="4108345" y="1362249"/>
            <a:ext cx="392403" cy="392403"/>
          </a:xfrm>
          <a:prstGeom prst="flowChartConnector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b="1" dirty="0"/>
              <a:t>1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175D19BD-CDF6-E7C6-FEEC-2E8BFFD2E3D1}"/>
              </a:ext>
            </a:extLst>
          </p:cNvPr>
          <p:cNvSpPr txBox="1"/>
          <p:nvPr/>
        </p:nvSpPr>
        <p:spPr>
          <a:xfrm rot="20821308">
            <a:off x="800936" y="4578639"/>
            <a:ext cx="8017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1,25 L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9685A875-90B1-BAD6-B000-6C216161313D}"/>
              </a:ext>
            </a:extLst>
          </p:cNvPr>
          <p:cNvSpPr txBox="1"/>
          <p:nvPr/>
        </p:nvSpPr>
        <p:spPr>
          <a:xfrm rot="20821308">
            <a:off x="1733621" y="4507203"/>
            <a:ext cx="8017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1,25 L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48C1A59A-CDFB-A41D-C6D3-7DD2661C59DA}"/>
              </a:ext>
            </a:extLst>
          </p:cNvPr>
          <p:cNvSpPr txBox="1"/>
          <p:nvPr/>
        </p:nvSpPr>
        <p:spPr>
          <a:xfrm rot="20821308">
            <a:off x="2589171" y="4507200"/>
            <a:ext cx="8017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1,25 L</a:t>
            </a:r>
          </a:p>
        </p:txBody>
      </p:sp>
    </p:spTree>
    <p:extLst>
      <p:ext uri="{BB962C8B-B14F-4D97-AF65-F5344CB8AC3E}">
        <p14:creationId xmlns:p14="http://schemas.microsoft.com/office/powerpoint/2010/main" val="10886699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130" y="198220"/>
            <a:ext cx="7886700" cy="759723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Rectangle : coins arrondis 2">
            <a:extLst>
              <a:ext uri="{FF2B5EF4-FFF2-40B4-BE49-F238E27FC236}">
                <a16:creationId xmlns:a16="http://schemas.microsoft.com/office/drawing/2014/main" id="{6EB8AAD4-2594-8AE2-D795-1242AE370385}"/>
              </a:ext>
            </a:extLst>
          </p:cNvPr>
          <p:cNvSpPr/>
          <p:nvPr/>
        </p:nvSpPr>
        <p:spPr>
          <a:xfrm>
            <a:off x="430580" y="1208797"/>
            <a:ext cx="8066498" cy="5013873"/>
          </a:xfrm>
          <a:prstGeom prst="roundRect">
            <a:avLst>
              <a:gd name="adj" fmla="val 2843"/>
            </a:avLst>
          </a:prstGeom>
          <a:noFill/>
          <a:ln w="57150">
            <a:solidFill>
              <a:srgbClr val="00B0F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36000" tIns="36000" rIns="36000" bIns="36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endParaRPr lang="fr-FR" sz="1800" kern="100">
              <a:solidFill>
                <a:srgbClr val="000000"/>
              </a:solidFill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800" kern="100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fr-FR" sz="1100" kern="10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800" kern="100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fr-FR" sz="1100" kern="10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3" name="Zone de texte 2">
            <a:extLst>
              <a:ext uri="{FF2B5EF4-FFF2-40B4-BE49-F238E27FC236}">
                <a16:creationId xmlns:a16="http://schemas.microsoft.com/office/drawing/2014/main" id="{08CE08DE-5CE6-C08D-9544-FCBB652D7654}"/>
              </a:ext>
            </a:extLst>
          </p:cNvPr>
          <p:cNvSpPr txBox="1"/>
          <p:nvPr/>
        </p:nvSpPr>
        <p:spPr>
          <a:xfrm>
            <a:off x="3546557" y="2897921"/>
            <a:ext cx="4873273" cy="2181479"/>
          </a:xfrm>
          <a:prstGeom prst="rect">
            <a:avLst/>
          </a:prstGeom>
          <a:solidFill>
            <a:schemeClr val="lt1"/>
          </a:solidFill>
          <a:ln w="6350">
            <a:noFill/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2000" b="1" kern="100" dirty="0">
                <a:solidFill>
                  <a:srgbClr val="C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2 étapes :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2000" kern="100" dirty="0">
                <a:solidFill>
                  <a:srgbClr val="C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1/ Je cherche combien de verres je peux faire avec un litre :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2000" kern="100" dirty="0">
                <a:solidFill>
                  <a:srgbClr val="C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25 </a:t>
            </a:r>
            <a:r>
              <a:rPr lang="fr-FR" sz="2000" kern="100" dirty="0" err="1">
                <a:solidFill>
                  <a:srgbClr val="C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cL</a:t>
            </a:r>
            <a:r>
              <a:rPr lang="fr-FR" sz="2000" kern="100" dirty="0">
                <a:solidFill>
                  <a:srgbClr val="C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× 4 = 1 L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2000" kern="100" dirty="0">
                <a:solidFill>
                  <a:srgbClr val="C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Je peux remplir 4 verres avec un litre.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fr-FR" sz="2800" kern="100" dirty="0">
              <a:solidFill>
                <a:srgbClr val="C00000"/>
              </a:solidFill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grpSp>
        <p:nvGrpSpPr>
          <p:cNvPr id="4" name="Groupe 3">
            <a:extLst>
              <a:ext uri="{FF2B5EF4-FFF2-40B4-BE49-F238E27FC236}">
                <a16:creationId xmlns:a16="http://schemas.microsoft.com/office/drawing/2014/main" id="{39F3C505-B1C5-6EB1-83EB-00F7D16A3E81}"/>
              </a:ext>
            </a:extLst>
          </p:cNvPr>
          <p:cNvGrpSpPr/>
          <p:nvPr/>
        </p:nvGrpSpPr>
        <p:grpSpPr>
          <a:xfrm>
            <a:off x="430580" y="2150422"/>
            <a:ext cx="3284027" cy="2968350"/>
            <a:chOff x="753064" y="2680853"/>
            <a:chExt cx="1764223" cy="1803071"/>
          </a:xfrm>
        </p:grpSpPr>
        <p:pic>
          <p:nvPicPr>
            <p:cNvPr id="6" name="Image 5">
              <a:extLst>
                <a:ext uri="{FF2B5EF4-FFF2-40B4-BE49-F238E27FC236}">
                  <a16:creationId xmlns:a16="http://schemas.microsoft.com/office/drawing/2014/main" id="{6F04A221-7A10-26A9-32BA-92B42938C4F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93511" y="2680853"/>
              <a:ext cx="748146" cy="1496291"/>
            </a:xfrm>
            <a:prstGeom prst="rect">
              <a:avLst/>
            </a:prstGeom>
          </p:spPr>
        </p:pic>
        <p:pic>
          <p:nvPicPr>
            <p:cNvPr id="10" name="Image 9">
              <a:extLst>
                <a:ext uri="{FF2B5EF4-FFF2-40B4-BE49-F238E27FC236}">
                  <a16:creationId xmlns:a16="http://schemas.microsoft.com/office/drawing/2014/main" id="{1915B79D-B968-6A3D-69AF-DD217AA6AE0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00205" y="2680853"/>
              <a:ext cx="748146" cy="1496291"/>
            </a:xfrm>
            <a:prstGeom prst="rect">
              <a:avLst/>
            </a:prstGeom>
          </p:spPr>
        </p:pic>
        <p:pic>
          <p:nvPicPr>
            <p:cNvPr id="11" name="Image 10">
              <a:extLst>
                <a:ext uri="{FF2B5EF4-FFF2-40B4-BE49-F238E27FC236}">
                  <a16:creationId xmlns:a16="http://schemas.microsoft.com/office/drawing/2014/main" id="{E965B412-0647-D8DB-64FD-BB2E0E694DA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69141" y="2680854"/>
              <a:ext cx="748146" cy="1496291"/>
            </a:xfrm>
            <a:prstGeom prst="rect">
              <a:avLst/>
            </a:prstGeom>
          </p:spPr>
        </p:pic>
        <p:pic>
          <p:nvPicPr>
            <p:cNvPr id="14" name="Image 13">
              <a:extLst>
                <a:ext uri="{FF2B5EF4-FFF2-40B4-BE49-F238E27FC236}">
                  <a16:creationId xmlns:a16="http://schemas.microsoft.com/office/drawing/2014/main" id="{12987B01-4EB1-71B2-2D48-F289F77474A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3064" y="2987632"/>
              <a:ext cx="748146" cy="1496291"/>
            </a:xfrm>
            <a:prstGeom prst="rect">
              <a:avLst/>
            </a:prstGeom>
          </p:spPr>
        </p:pic>
        <p:pic>
          <p:nvPicPr>
            <p:cNvPr id="15" name="Image 14">
              <a:extLst>
                <a:ext uri="{FF2B5EF4-FFF2-40B4-BE49-F238E27FC236}">
                  <a16:creationId xmlns:a16="http://schemas.microsoft.com/office/drawing/2014/main" id="{BDB800A2-1C0E-D230-5159-56E044DD7CE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59758" y="2987632"/>
              <a:ext cx="748146" cy="1496291"/>
            </a:xfrm>
            <a:prstGeom prst="rect">
              <a:avLst/>
            </a:prstGeom>
          </p:spPr>
        </p:pic>
        <p:pic>
          <p:nvPicPr>
            <p:cNvPr id="16" name="Image 15">
              <a:extLst>
                <a:ext uri="{FF2B5EF4-FFF2-40B4-BE49-F238E27FC236}">
                  <a16:creationId xmlns:a16="http://schemas.microsoft.com/office/drawing/2014/main" id="{4311B173-4E0F-BA6F-B553-E0A2244E084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28694" y="2987633"/>
              <a:ext cx="748146" cy="1496291"/>
            </a:xfrm>
            <a:prstGeom prst="rect">
              <a:avLst/>
            </a:prstGeom>
          </p:spPr>
        </p:pic>
      </p:grpSp>
      <p:sp>
        <p:nvSpPr>
          <p:cNvPr id="17" name="Zone de texte 2">
            <a:extLst>
              <a:ext uri="{FF2B5EF4-FFF2-40B4-BE49-F238E27FC236}">
                <a16:creationId xmlns:a16="http://schemas.microsoft.com/office/drawing/2014/main" id="{C301A308-8782-7817-3F2E-0DA9677DF430}"/>
              </a:ext>
            </a:extLst>
          </p:cNvPr>
          <p:cNvSpPr txBox="1"/>
          <p:nvPr/>
        </p:nvSpPr>
        <p:spPr>
          <a:xfrm>
            <a:off x="4572000" y="1302327"/>
            <a:ext cx="3895106" cy="1518879"/>
          </a:xfrm>
          <a:prstGeom prst="rect">
            <a:avLst/>
          </a:prstGeom>
          <a:solidFill>
            <a:schemeClr val="lt1"/>
          </a:solidFill>
          <a:ln w="6350">
            <a:noFill/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r>
              <a:rPr lang="fr-FR" sz="3200" b="1" dirty="0">
                <a:solidFill>
                  <a:srgbClr val="231F20"/>
                </a:solidFill>
                <a:ea typeface="Calibri" panose="020F0502020204030204" pitchFamily="34" charset="0"/>
              </a:rPr>
              <a:t>Combien de verres de 25 </a:t>
            </a:r>
            <a:r>
              <a:rPr lang="fr-FR" sz="3200" b="1" dirty="0" err="1">
                <a:solidFill>
                  <a:srgbClr val="231F20"/>
                </a:solidFill>
                <a:ea typeface="Calibri" panose="020F0502020204030204" pitchFamily="34" charset="0"/>
              </a:rPr>
              <a:t>cL</a:t>
            </a:r>
            <a:r>
              <a:rPr lang="fr-FR" sz="3200" b="1" dirty="0">
                <a:solidFill>
                  <a:srgbClr val="231F20"/>
                </a:solidFill>
                <a:ea typeface="Calibri" panose="020F0502020204030204" pitchFamily="34" charset="0"/>
              </a:rPr>
              <a:t> peut-elle remplir ? </a:t>
            </a:r>
            <a:endParaRPr lang="fr-FR" sz="4800" b="1" kern="1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8" name="Organigramme : Connecteur 17">
            <a:extLst>
              <a:ext uri="{FF2B5EF4-FFF2-40B4-BE49-F238E27FC236}">
                <a16:creationId xmlns:a16="http://schemas.microsoft.com/office/drawing/2014/main" id="{BC90894F-A01E-0F77-A75E-C56BFC20EF69}"/>
              </a:ext>
            </a:extLst>
          </p:cNvPr>
          <p:cNvSpPr/>
          <p:nvPr/>
        </p:nvSpPr>
        <p:spPr>
          <a:xfrm>
            <a:off x="4108345" y="1362249"/>
            <a:ext cx="392403" cy="392403"/>
          </a:xfrm>
          <a:prstGeom prst="flowChartConnector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b="1" dirty="0"/>
              <a:t>2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324A901D-5CD5-4914-8108-2C75D1A2B4B3}"/>
              </a:ext>
            </a:extLst>
          </p:cNvPr>
          <p:cNvSpPr txBox="1"/>
          <p:nvPr/>
        </p:nvSpPr>
        <p:spPr>
          <a:xfrm>
            <a:off x="3578511" y="5118770"/>
            <a:ext cx="4643504" cy="7661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800" kern="100" dirty="0">
                <a:solidFill>
                  <a:srgbClr val="C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2/ Je cherche le total : il y a 7,5 L.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kern="100" dirty="0">
                <a:solidFill>
                  <a:srgbClr val="C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Donc 7,5 × 4 = 30 verres</a:t>
            </a:r>
            <a:endParaRPr lang="fr-FR" sz="1800" kern="100" dirty="0">
              <a:solidFill>
                <a:srgbClr val="C00000"/>
              </a:solidFill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27580BEC-21B0-F1D8-5FB4-291D28155910}"/>
              </a:ext>
            </a:extLst>
          </p:cNvPr>
          <p:cNvSpPr txBox="1"/>
          <p:nvPr/>
        </p:nvSpPr>
        <p:spPr>
          <a:xfrm rot="20821308">
            <a:off x="800936" y="4578639"/>
            <a:ext cx="8017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1,25 L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C7597E51-125D-C02A-E679-932467FD962A}"/>
              </a:ext>
            </a:extLst>
          </p:cNvPr>
          <p:cNvSpPr txBox="1"/>
          <p:nvPr/>
        </p:nvSpPr>
        <p:spPr>
          <a:xfrm rot="20821308">
            <a:off x="1733621" y="4507203"/>
            <a:ext cx="8017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1,25 L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CBAB8B85-FFF2-C384-D768-394DBC0E535F}"/>
              </a:ext>
            </a:extLst>
          </p:cNvPr>
          <p:cNvSpPr txBox="1"/>
          <p:nvPr/>
        </p:nvSpPr>
        <p:spPr>
          <a:xfrm rot="20821308">
            <a:off x="2589171" y="4507200"/>
            <a:ext cx="8017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1,25 L</a:t>
            </a:r>
          </a:p>
        </p:txBody>
      </p:sp>
    </p:spTree>
    <p:extLst>
      <p:ext uri="{BB962C8B-B14F-4D97-AF65-F5344CB8AC3E}">
        <p14:creationId xmlns:p14="http://schemas.microsoft.com/office/powerpoint/2010/main" val="42770206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7" grpId="0"/>
    </p:bld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0</TotalTime>
  <Words>161</Words>
  <Application>Microsoft Office PowerPoint</Application>
  <PresentationFormat>Affichage à l'écran (4:3)</PresentationFormat>
  <Paragraphs>42</Paragraphs>
  <Slides>4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4</vt:i4>
      </vt:variant>
    </vt:vector>
  </HeadingPairs>
  <TitlesOfParts>
    <vt:vector size="10" baseType="lpstr">
      <vt:lpstr>Arial</vt:lpstr>
      <vt:lpstr>Calibri</vt:lpstr>
      <vt:lpstr>Calibri Light</vt:lpstr>
      <vt:lpstr>Webdings</vt:lpstr>
      <vt:lpstr>Wingdings</vt:lpstr>
      <vt:lpstr>Thème Office</vt:lpstr>
      <vt:lpstr>Présentation PowerPoint</vt:lpstr>
      <vt:lpstr>Problème en image 10</vt:lpstr>
      <vt:lpstr>Correction</vt:lpstr>
      <vt:lpstr>Correction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Nicolas Pinel</cp:lastModifiedBy>
  <cp:revision>102</cp:revision>
  <dcterms:created xsi:type="dcterms:W3CDTF">2023-02-07T14:55:57Z</dcterms:created>
  <dcterms:modified xsi:type="dcterms:W3CDTF">2026-02-25T20:58:32Z</dcterms:modified>
</cp:coreProperties>
</file>