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77" r:id="rId2"/>
    <p:sldId id="274" r:id="rId3"/>
    <p:sldId id="278" r:id="rId4"/>
    <p:sldId id="27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8457"/>
    <a:srgbClr val="978776"/>
    <a:srgbClr val="EB9E7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09/02/2026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09/02/2026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09/02/2026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09/02/2026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sais exécuter un programme de calcul.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La machine à calculs.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726190" y="1134108"/>
            <a:ext cx="4305135" cy="86517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machine à calculs transforme les nombres.</a:t>
            </a:r>
            <a:endParaRPr lang="fr-FR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 3" descr="Une image contenant métal, laiton, bronze, intérieur&#10;&#10;Le contenu généré par l’IA peut être incorrect.">
            <a:extLst>
              <a:ext uri="{FF2B5EF4-FFF2-40B4-BE49-F238E27FC236}">
                <a16:creationId xmlns:a16="http://schemas.microsoft.com/office/drawing/2014/main" id="{73E71983-3C1E-501D-6AC8-AFA847964C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8441" t="-2737" r="8441" b="2737"/>
          <a:stretch/>
        </p:blipFill>
        <p:spPr>
          <a:xfrm>
            <a:off x="-218197" y="907344"/>
            <a:ext cx="4790197" cy="2737256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71B04BA9-51E7-0DF1-E4EF-7FA367F52E99}"/>
              </a:ext>
            </a:extLst>
          </p:cNvPr>
          <p:cNvSpPr txBox="1"/>
          <p:nvPr/>
        </p:nvSpPr>
        <p:spPr>
          <a:xfrm>
            <a:off x="634083" y="4292189"/>
            <a:ext cx="8066513" cy="9939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 le nombre 5 rentre dans la machine, quel nombre va sortir ? </a:t>
            </a:r>
            <a:endParaRPr lang="fr-FR" sz="2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D8686E6-281F-8950-B0AB-3DDC9403F395}"/>
              </a:ext>
            </a:extLst>
          </p:cNvPr>
          <p:cNvSpPr/>
          <p:nvPr/>
        </p:nvSpPr>
        <p:spPr>
          <a:xfrm rot="20724919">
            <a:off x="525742" y="808045"/>
            <a:ext cx="609626" cy="6096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N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75AFBCC-B86A-B286-1AC1-D0114183E53B}"/>
              </a:ext>
            </a:extLst>
          </p:cNvPr>
          <p:cNvSpPr txBox="1"/>
          <p:nvPr/>
        </p:nvSpPr>
        <p:spPr>
          <a:xfrm rot="341873">
            <a:off x="1696860" y="2966303"/>
            <a:ext cx="1326097" cy="349702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8575">
            <a:solidFill>
              <a:srgbClr val="B3845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dirty="0">
                <a:solidFill>
                  <a:srgbClr val="FFFF00"/>
                </a:solidFill>
              </a:rPr>
              <a:t>( N + 3) × 2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FD65905-5FBC-055A-8D5F-621C5D1754B0}"/>
              </a:ext>
            </a:extLst>
          </p:cNvPr>
          <p:cNvSpPr txBox="1"/>
          <p:nvPr/>
        </p:nvSpPr>
        <p:spPr>
          <a:xfrm>
            <a:off x="4726189" y="2171748"/>
            <a:ext cx="4305135" cy="16555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Quand un nombre rentre dans la machine, la machine ajoute 3 à ce nombre puis multiplie par deux le résultat. </a:t>
            </a:r>
            <a:endParaRPr lang="fr-FR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9D681F2-2C2F-418F-D2B4-00A08BF3E5C5}"/>
              </a:ext>
            </a:extLst>
          </p:cNvPr>
          <p:cNvSpPr txBox="1"/>
          <p:nvPr/>
        </p:nvSpPr>
        <p:spPr>
          <a:xfrm>
            <a:off x="1321763" y="5383007"/>
            <a:ext cx="2824293" cy="565146"/>
          </a:xfrm>
          <a:prstGeom prst="rect">
            <a:avLst/>
          </a:prstGeom>
          <a:solidFill>
            <a:schemeClr val="bg1"/>
          </a:solidFill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b="1" dirty="0">
                <a:solidFill>
                  <a:srgbClr val="C00000"/>
                </a:solidFill>
              </a:rPr>
              <a:t>?</a:t>
            </a:r>
            <a:r>
              <a:rPr lang="fr-FR" sz="3200" dirty="0">
                <a:solidFill>
                  <a:srgbClr val="0070C0"/>
                </a:solidFill>
              </a:rPr>
              <a:t> = ( 5 + 3) × 2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09C13E-B4A3-69CE-6DD7-EF904F5B0224}"/>
              </a:ext>
            </a:extLst>
          </p:cNvPr>
          <p:cNvSpPr txBox="1"/>
          <p:nvPr/>
        </p:nvSpPr>
        <p:spPr>
          <a:xfrm>
            <a:off x="3462985" y="5387418"/>
            <a:ext cx="2218030" cy="565146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 = 8 × 2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326F881-1F04-A9F5-F24C-E2FBDC57D1C4}"/>
              </a:ext>
            </a:extLst>
          </p:cNvPr>
          <p:cNvSpPr txBox="1"/>
          <p:nvPr/>
        </p:nvSpPr>
        <p:spPr>
          <a:xfrm>
            <a:off x="4463110" y="5387418"/>
            <a:ext cx="2218030" cy="565146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 = 16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9E42C6E-F23C-148A-66B8-7A143215F6C8}"/>
              </a:ext>
            </a:extLst>
          </p:cNvPr>
          <p:cNvSpPr/>
          <p:nvPr/>
        </p:nvSpPr>
        <p:spPr>
          <a:xfrm rot="1059915">
            <a:off x="3978555" y="2450228"/>
            <a:ext cx="609626" cy="6096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La machine à calculs.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Une image contenant métal, laiton, bronze, intérieur&#10;&#10;Le contenu généré par l’IA peut être incorrect.">
            <a:extLst>
              <a:ext uri="{FF2B5EF4-FFF2-40B4-BE49-F238E27FC236}">
                <a16:creationId xmlns:a16="http://schemas.microsoft.com/office/drawing/2014/main" id="{73E71983-3C1E-501D-6AC8-AFA847964C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8441" t="-2737" r="8441" b="2737"/>
          <a:stretch/>
        </p:blipFill>
        <p:spPr>
          <a:xfrm>
            <a:off x="-218197" y="907344"/>
            <a:ext cx="4790197" cy="2737256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71B04BA9-51E7-0DF1-E4EF-7FA367F52E99}"/>
              </a:ext>
            </a:extLst>
          </p:cNvPr>
          <p:cNvSpPr txBox="1"/>
          <p:nvPr/>
        </p:nvSpPr>
        <p:spPr>
          <a:xfrm>
            <a:off x="5006058" y="1334272"/>
            <a:ext cx="3511973" cy="21211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Trouve le nombre qui sort de la machine, si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 = 10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 = 22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D8686E6-281F-8950-B0AB-3DDC9403F395}"/>
              </a:ext>
            </a:extLst>
          </p:cNvPr>
          <p:cNvSpPr/>
          <p:nvPr/>
        </p:nvSpPr>
        <p:spPr>
          <a:xfrm rot="20724919">
            <a:off x="525742" y="808045"/>
            <a:ext cx="609626" cy="6096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N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75AFBCC-B86A-B286-1AC1-D0114183E53B}"/>
              </a:ext>
            </a:extLst>
          </p:cNvPr>
          <p:cNvSpPr txBox="1"/>
          <p:nvPr/>
        </p:nvSpPr>
        <p:spPr>
          <a:xfrm rot="341873">
            <a:off x="1696860" y="2966303"/>
            <a:ext cx="1326097" cy="349702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8575">
            <a:solidFill>
              <a:srgbClr val="B3845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dirty="0">
                <a:solidFill>
                  <a:srgbClr val="FFFF00"/>
                </a:solidFill>
              </a:rPr>
              <a:t>( N + 3) × 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DD0F73B-F3F1-3F84-2D86-151EA397B755}"/>
              </a:ext>
            </a:extLst>
          </p:cNvPr>
          <p:cNvSpPr/>
          <p:nvPr/>
        </p:nvSpPr>
        <p:spPr>
          <a:xfrm rot="1059915">
            <a:off x="3978555" y="2450228"/>
            <a:ext cx="609626" cy="6096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12632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Une image contenant métal, laiton, bronze, intérieur&#10;&#10;Le contenu généré par l’IA peut être incorrect.">
            <a:extLst>
              <a:ext uri="{FF2B5EF4-FFF2-40B4-BE49-F238E27FC236}">
                <a16:creationId xmlns:a16="http://schemas.microsoft.com/office/drawing/2014/main" id="{73E71983-3C1E-501D-6AC8-AFA847964C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8441" t="-2737" r="8441" b="2737"/>
          <a:stretch/>
        </p:blipFill>
        <p:spPr>
          <a:xfrm>
            <a:off x="-218197" y="907344"/>
            <a:ext cx="4790197" cy="2737256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71B04BA9-51E7-0DF1-E4EF-7FA367F52E99}"/>
              </a:ext>
            </a:extLst>
          </p:cNvPr>
          <p:cNvSpPr txBox="1"/>
          <p:nvPr/>
        </p:nvSpPr>
        <p:spPr>
          <a:xfrm>
            <a:off x="5006058" y="1334272"/>
            <a:ext cx="3511973" cy="21211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Trouve le nombre qui sort de la machine, si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 = 10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 = 72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D8686E6-281F-8950-B0AB-3DDC9403F395}"/>
              </a:ext>
            </a:extLst>
          </p:cNvPr>
          <p:cNvSpPr/>
          <p:nvPr/>
        </p:nvSpPr>
        <p:spPr>
          <a:xfrm rot="20724919">
            <a:off x="525742" y="808045"/>
            <a:ext cx="609626" cy="6096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N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75AFBCC-B86A-B286-1AC1-D0114183E53B}"/>
              </a:ext>
            </a:extLst>
          </p:cNvPr>
          <p:cNvSpPr txBox="1"/>
          <p:nvPr/>
        </p:nvSpPr>
        <p:spPr>
          <a:xfrm rot="341873">
            <a:off x="1696860" y="2966303"/>
            <a:ext cx="1326097" cy="349702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8575">
            <a:solidFill>
              <a:srgbClr val="B3845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dirty="0">
                <a:solidFill>
                  <a:srgbClr val="FFFF00"/>
                </a:solidFill>
              </a:rPr>
              <a:t>( N + 3) × 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9D681F2-2C2F-418F-D2B4-00A08BF3E5C5}"/>
              </a:ext>
            </a:extLst>
          </p:cNvPr>
          <p:cNvSpPr txBox="1"/>
          <p:nvPr/>
        </p:nvSpPr>
        <p:spPr>
          <a:xfrm>
            <a:off x="2051850" y="4534813"/>
            <a:ext cx="5475699" cy="565146"/>
          </a:xfrm>
          <a:prstGeom prst="rect">
            <a:avLst/>
          </a:prstGeom>
          <a:solidFill>
            <a:schemeClr val="bg1"/>
          </a:solidFill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b="1" dirty="0">
                <a:solidFill>
                  <a:srgbClr val="C00000"/>
                </a:solidFill>
              </a:rPr>
              <a:t>?</a:t>
            </a:r>
            <a:r>
              <a:rPr lang="fr-FR" sz="3200" dirty="0">
                <a:solidFill>
                  <a:srgbClr val="0070C0"/>
                </a:solidFill>
              </a:rPr>
              <a:t> = ( 10 + 3) × 2 = 13 × 2 = 26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30649B0-0288-ECE4-0FB4-C2F782BFB5CC}"/>
              </a:ext>
            </a:extLst>
          </p:cNvPr>
          <p:cNvSpPr txBox="1"/>
          <p:nvPr/>
        </p:nvSpPr>
        <p:spPr>
          <a:xfrm>
            <a:off x="392677" y="4056243"/>
            <a:ext cx="1619250" cy="581744"/>
          </a:xfrm>
          <a:prstGeom prst="rect">
            <a:avLst/>
          </a:prstGeom>
          <a:solidFill>
            <a:schemeClr val="bg1"/>
          </a:solidFill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Si N= 10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64521F4-CB16-6E4F-DE9A-BA7B02F700A2}"/>
              </a:ext>
            </a:extLst>
          </p:cNvPr>
          <p:cNvSpPr txBox="1"/>
          <p:nvPr/>
        </p:nvSpPr>
        <p:spPr>
          <a:xfrm>
            <a:off x="2204250" y="5707599"/>
            <a:ext cx="5076281" cy="565146"/>
          </a:xfrm>
          <a:prstGeom prst="rect">
            <a:avLst/>
          </a:prstGeom>
          <a:solidFill>
            <a:schemeClr val="bg1"/>
          </a:solidFill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b="1" dirty="0">
                <a:solidFill>
                  <a:srgbClr val="C00000"/>
                </a:solidFill>
              </a:rPr>
              <a:t>?</a:t>
            </a:r>
            <a:r>
              <a:rPr lang="fr-FR" sz="3200" dirty="0">
                <a:solidFill>
                  <a:srgbClr val="0070C0"/>
                </a:solidFill>
              </a:rPr>
              <a:t> = ( 72 + 3) × 2 = 75 × 2 = 150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741EB74-8E43-6910-C48E-E1CF0DC815FD}"/>
              </a:ext>
            </a:extLst>
          </p:cNvPr>
          <p:cNvSpPr txBox="1"/>
          <p:nvPr/>
        </p:nvSpPr>
        <p:spPr>
          <a:xfrm>
            <a:off x="392677" y="5280205"/>
            <a:ext cx="1619250" cy="581744"/>
          </a:xfrm>
          <a:prstGeom prst="rect">
            <a:avLst/>
          </a:prstGeom>
          <a:solidFill>
            <a:schemeClr val="bg1"/>
          </a:solidFill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Si N= 72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A1110B2-229B-7FC7-89C2-C4A1BF19F387}"/>
              </a:ext>
            </a:extLst>
          </p:cNvPr>
          <p:cNvSpPr/>
          <p:nvPr/>
        </p:nvSpPr>
        <p:spPr>
          <a:xfrm rot="1059915">
            <a:off x="3978555" y="2450228"/>
            <a:ext cx="609626" cy="6096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0120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3" grpId="0" animBg="1"/>
      <p:bldP spid="5" grpId="0" animBg="1"/>
      <p:bldP spid="10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177</Words>
  <Application>Microsoft Office PowerPoint</Application>
  <PresentationFormat>Affichage à l'écran (4:3)</PresentationFormat>
  <Paragraphs>30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La machine à calculs. </vt:lpstr>
      <vt:lpstr>La machine à calculs.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65</cp:revision>
  <dcterms:created xsi:type="dcterms:W3CDTF">2023-02-07T14:55:57Z</dcterms:created>
  <dcterms:modified xsi:type="dcterms:W3CDTF">2026-02-09T18:11:07Z</dcterms:modified>
</cp:coreProperties>
</file>