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8" r:id="rId2"/>
    <p:sldId id="274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28/02/2026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Résous le problème.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AB6B0D9-43CF-8FA9-938A-1B00AB5E241E}"/>
              </a:ext>
            </a:extLst>
          </p:cNvPr>
          <p:cNvSpPr txBox="1"/>
          <p:nvPr/>
        </p:nvSpPr>
        <p:spPr>
          <a:xfrm>
            <a:off x="609961" y="1297546"/>
            <a:ext cx="7684643" cy="3108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À la cantine, les élèves choisissent </a:t>
            </a:r>
            <a:r>
              <a:rPr lang="fr-FR" sz="2800" b="1" dirty="0">
                <a:solidFill>
                  <a:schemeClr val="tx1"/>
                </a:solidFill>
              </a:rPr>
              <a:t>une entrée</a:t>
            </a:r>
            <a:r>
              <a:rPr lang="fr-FR" sz="2800" dirty="0">
                <a:solidFill>
                  <a:schemeClr val="tx1"/>
                </a:solidFill>
              </a:rPr>
              <a:t> parmi 2 (salade ou potage), </a:t>
            </a:r>
            <a:r>
              <a:rPr lang="fr-FR" sz="2800" b="1" dirty="0">
                <a:solidFill>
                  <a:schemeClr val="tx1"/>
                </a:solidFill>
              </a:rPr>
              <a:t>un plat</a:t>
            </a:r>
            <a:r>
              <a:rPr lang="fr-FR" sz="2800" dirty="0">
                <a:solidFill>
                  <a:schemeClr val="tx1"/>
                </a:solidFill>
              </a:rPr>
              <a:t> parmi 3 (poisson, jambon ou omelette) et </a:t>
            </a:r>
            <a:r>
              <a:rPr lang="fr-FR" sz="2800" b="1" dirty="0">
                <a:solidFill>
                  <a:schemeClr val="tx1"/>
                </a:solidFill>
              </a:rPr>
              <a:t>un dessert</a:t>
            </a:r>
            <a:r>
              <a:rPr lang="fr-FR" sz="2800" dirty="0">
                <a:solidFill>
                  <a:schemeClr val="tx1"/>
                </a:solidFill>
              </a:rPr>
              <a:t> parmi 2 (fruit ou yaourt). </a:t>
            </a:r>
          </a:p>
          <a:p>
            <a:endParaRPr lang="fr-FR" sz="2800" b="1" dirty="0"/>
          </a:p>
          <a:p>
            <a:r>
              <a:rPr lang="fr-FR" sz="2800" b="1" dirty="0">
                <a:solidFill>
                  <a:schemeClr val="tx1"/>
                </a:solidFill>
              </a:rPr>
              <a:t>Combien de menus complets différents est-il possible de composer ?</a:t>
            </a:r>
            <a:endParaRPr lang="fr-FR" sz="2400" b="1" kern="1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  <a:sym typeface="Webdings" panose="05030102010509060703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789" y="106612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3EF4CC3-585B-1BA6-C005-C1658BA160E0}"/>
              </a:ext>
            </a:extLst>
          </p:cNvPr>
          <p:cNvCxnSpPr>
            <a:cxnSpLocks/>
          </p:cNvCxnSpPr>
          <p:nvPr/>
        </p:nvCxnSpPr>
        <p:spPr>
          <a:xfrm flipV="1">
            <a:off x="1889471" y="1497284"/>
            <a:ext cx="1365100" cy="7908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108AA5C-2969-CB21-1A4F-0E01F2CC2F39}"/>
              </a:ext>
            </a:extLst>
          </p:cNvPr>
          <p:cNvCxnSpPr>
            <a:cxnSpLocks/>
          </p:cNvCxnSpPr>
          <p:nvPr/>
        </p:nvCxnSpPr>
        <p:spPr>
          <a:xfrm>
            <a:off x="1899457" y="2386566"/>
            <a:ext cx="1474652" cy="9122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4B881B8-9C42-92AD-6FAD-ADA8A819E1EE}"/>
              </a:ext>
            </a:extLst>
          </p:cNvPr>
          <p:cNvCxnSpPr>
            <a:cxnSpLocks/>
          </p:cNvCxnSpPr>
          <p:nvPr/>
        </p:nvCxnSpPr>
        <p:spPr>
          <a:xfrm>
            <a:off x="2009009" y="2335501"/>
            <a:ext cx="13651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Accolade fermante 69">
            <a:extLst>
              <a:ext uri="{FF2B5EF4-FFF2-40B4-BE49-F238E27FC236}">
                <a16:creationId xmlns:a16="http://schemas.microsoft.com/office/drawing/2014/main" id="{F67C7FD2-86E2-7165-D9BD-AE0DF63AF8C0}"/>
              </a:ext>
            </a:extLst>
          </p:cNvPr>
          <p:cNvSpPr/>
          <p:nvPr/>
        </p:nvSpPr>
        <p:spPr>
          <a:xfrm>
            <a:off x="6727010" y="638940"/>
            <a:ext cx="517533" cy="6019439"/>
          </a:xfrm>
          <a:prstGeom prst="rightBrace">
            <a:avLst>
              <a:gd name="adj1" fmla="val 4936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FA36EFC-DDE7-C8E3-7A2F-5E164FD90BB4}"/>
              </a:ext>
            </a:extLst>
          </p:cNvPr>
          <p:cNvSpPr txBox="1"/>
          <p:nvPr/>
        </p:nvSpPr>
        <p:spPr>
          <a:xfrm>
            <a:off x="7010292" y="2956161"/>
            <a:ext cx="22289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>
                <a:solidFill>
                  <a:srgbClr val="00B050"/>
                </a:solidFill>
              </a:rPr>
              <a:t>12 </a:t>
            </a:r>
            <a:r>
              <a:rPr lang="fr-FR" sz="2800" dirty="0">
                <a:solidFill>
                  <a:srgbClr val="00B050"/>
                </a:solidFill>
              </a:rPr>
              <a:t>solutions</a:t>
            </a:r>
          </a:p>
          <a:p>
            <a:endParaRPr lang="fr-FR" sz="2800" dirty="0">
              <a:solidFill>
                <a:srgbClr val="00B050"/>
              </a:solidFill>
            </a:endParaRPr>
          </a:p>
          <a:p>
            <a:r>
              <a:rPr lang="fr-FR" sz="2800" dirty="0">
                <a:solidFill>
                  <a:srgbClr val="00B050"/>
                </a:solidFill>
              </a:rPr>
              <a:t>2 × 3 × 2 = 12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845D5E-C459-4114-7214-0942051D5984}"/>
              </a:ext>
            </a:extLst>
          </p:cNvPr>
          <p:cNvSpPr txBox="1"/>
          <p:nvPr/>
        </p:nvSpPr>
        <p:spPr>
          <a:xfrm>
            <a:off x="779309" y="5139565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50"/>
                </a:solidFill>
              </a:rPr>
              <a:t>P</a:t>
            </a:r>
            <a:r>
              <a:rPr lang="fr-FR" sz="2400" dirty="0"/>
              <a:t>otage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410D4D9-8CFA-806D-0905-CED89F202C2F}"/>
              </a:ext>
            </a:extLst>
          </p:cNvPr>
          <p:cNvSpPr txBox="1"/>
          <p:nvPr/>
        </p:nvSpPr>
        <p:spPr>
          <a:xfrm>
            <a:off x="801738" y="2051400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50"/>
                </a:solidFill>
              </a:rPr>
              <a:t>S</a:t>
            </a:r>
            <a:r>
              <a:rPr lang="fr-FR" sz="2400" dirty="0"/>
              <a:t>alade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67809C9-0586-1A33-3134-F31374F585D0}"/>
              </a:ext>
            </a:extLst>
          </p:cNvPr>
          <p:cNvSpPr txBox="1"/>
          <p:nvPr/>
        </p:nvSpPr>
        <p:spPr>
          <a:xfrm>
            <a:off x="3310908" y="1131748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P</a:t>
            </a:r>
            <a:r>
              <a:rPr lang="fr-FR" sz="2400" dirty="0"/>
              <a:t>oisson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F777EBB-9AC9-3A98-CE0D-F8ED8853DBF0}"/>
              </a:ext>
            </a:extLst>
          </p:cNvPr>
          <p:cNvSpPr txBox="1"/>
          <p:nvPr/>
        </p:nvSpPr>
        <p:spPr>
          <a:xfrm>
            <a:off x="3456947" y="2104668"/>
            <a:ext cx="1275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J</a:t>
            </a:r>
            <a:r>
              <a:rPr lang="fr-FR" sz="2400" dirty="0"/>
              <a:t>ambon</a:t>
            </a:r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73C4F33-FB01-D116-EC2A-7A4CA7F31955}"/>
              </a:ext>
            </a:extLst>
          </p:cNvPr>
          <p:cNvSpPr txBox="1"/>
          <p:nvPr/>
        </p:nvSpPr>
        <p:spPr>
          <a:xfrm>
            <a:off x="3362780" y="3127179"/>
            <a:ext cx="1464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O</a:t>
            </a:r>
            <a:r>
              <a:rPr lang="fr-FR" sz="2400" dirty="0"/>
              <a:t>melette</a:t>
            </a:r>
            <a:endParaRPr lang="fr-FR" dirty="0"/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F29449C6-E82D-C2F9-F5D8-0898AFB2C499}"/>
              </a:ext>
            </a:extLst>
          </p:cNvPr>
          <p:cNvCxnSpPr>
            <a:cxnSpLocks/>
          </p:cNvCxnSpPr>
          <p:nvPr/>
        </p:nvCxnSpPr>
        <p:spPr>
          <a:xfrm flipV="1">
            <a:off x="4476480" y="1014074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4AB01597-045A-6487-5560-799B4F27D00E}"/>
              </a:ext>
            </a:extLst>
          </p:cNvPr>
          <p:cNvCxnSpPr>
            <a:cxnSpLocks/>
          </p:cNvCxnSpPr>
          <p:nvPr/>
        </p:nvCxnSpPr>
        <p:spPr>
          <a:xfrm>
            <a:off x="4476480" y="1436177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0E112AE0-DAE9-1415-B011-6DB7D0B947A2}"/>
              </a:ext>
            </a:extLst>
          </p:cNvPr>
          <p:cNvSpPr txBox="1"/>
          <p:nvPr/>
        </p:nvSpPr>
        <p:spPr>
          <a:xfrm>
            <a:off x="5104859" y="692572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CF91388-4488-18E5-3BE5-C59666CA17E0}"/>
              </a:ext>
            </a:extLst>
          </p:cNvPr>
          <p:cNvSpPr txBox="1"/>
          <p:nvPr/>
        </p:nvSpPr>
        <p:spPr>
          <a:xfrm>
            <a:off x="5168311" y="1409811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644C2FBD-8D61-19E8-912F-59AD43DD53B7}"/>
              </a:ext>
            </a:extLst>
          </p:cNvPr>
          <p:cNvCxnSpPr>
            <a:cxnSpLocks/>
          </p:cNvCxnSpPr>
          <p:nvPr/>
        </p:nvCxnSpPr>
        <p:spPr>
          <a:xfrm flipV="1">
            <a:off x="4557405" y="2014202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A2500243-5F5C-9509-BD94-2C49CE8ADEEF}"/>
              </a:ext>
            </a:extLst>
          </p:cNvPr>
          <p:cNvCxnSpPr>
            <a:cxnSpLocks/>
          </p:cNvCxnSpPr>
          <p:nvPr/>
        </p:nvCxnSpPr>
        <p:spPr>
          <a:xfrm>
            <a:off x="4557405" y="2436305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A7F3DCB9-1BA3-2008-00D0-19A1BCB39250}"/>
              </a:ext>
            </a:extLst>
          </p:cNvPr>
          <p:cNvSpPr txBox="1"/>
          <p:nvPr/>
        </p:nvSpPr>
        <p:spPr>
          <a:xfrm>
            <a:off x="5185784" y="1692700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CBF58D1-13A9-F496-CC34-FC850485DD38}"/>
              </a:ext>
            </a:extLst>
          </p:cNvPr>
          <p:cNvSpPr txBox="1"/>
          <p:nvPr/>
        </p:nvSpPr>
        <p:spPr>
          <a:xfrm>
            <a:off x="5249236" y="2409939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25820273-1E72-ED96-D768-5F0FAB6D9C1E}"/>
              </a:ext>
            </a:extLst>
          </p:cNvPr>
          <p:cNvCxnSpPr>
            <a:cxnSpLocks/>
          </p:cNvCxnSpPr>
          <p:nvPr/>
        </p:nvCxnSpPr>
        <p:spPr>
          <a:xfrm flipV="1">
            <a:off x="4664197" y="3064570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B30B40C6-B707-EC9A-35D1-72524C1916E6}"/>
              </a:ext>
            </a:extLst>
          </p:cNvPr>
          <p:cNvCxnSpPr>
            <a:cxnSpLocks/>
          </p:cNvCxnSpPr>
          <p:nvPr/>
        </p:nvCxnSpPr>
        <p:spPr>
          <a:xfrm>
            <a:off x="4664197" y="3486673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90987A6A-C564-7DDB-CC99-0386D86787BE}"/>
              </a:ext>
            </a:extLst>
          </p:cNvPr>
          <p:cNvSpPr txBox="1"/>
          <p:nvPr/>
        </p:nvSpPr>
        <p:spPr>
          <a:xfrm>
            <a:off x="5292576" y="2743068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072EFFCD-94DF-C3D8-627C-E62610243D91}"/>
              </a:ext>
            </a:extLst>
          </p:cNvPr>
          <p:cNvSpPr txBox="1"/>
          <p:nvPr/>
        </p:nvSpPr>
        <p:spPr>
          <a:xfrm>
            <a:off x="5356028" y="3460307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D357FF72-34EA-4E27-E40B-43338D060760}"/>
              </a:ext>
            </a:extLst>
          </p:cNvPr>
          <p:cNvCxnSpPr>
            <a:cxnSpLocks/>
          </p:cNvCxnSpPr>
          <p:nvPr/>
        </p:nvCxnSpPr>
        <p:spPr>
          <a:xfrm flipV="1">
            <a:off x="2043932" y="4582805"/>
            <a:ext cx="1365100" cy="7908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E890BECB-48E1-82DF-F392-91F1FF0A77ED}"/>
              </a:ext>
            </a:extLst>
          </p:cNvPr>
          <p:cNvCxnSpPr>
            <a:cxnSpLocks/>
          </p:cNvCxnSpPr>
          <p:nvPr/>
        </p:nvCxnSpPr>
        <p:spPr>
          <a:xfrm>
            <a:off x="2053918" y="5472087"/>
            <a:ext cx="1474652" cy="9122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DE449C0E-BDD0-F769-8804-519BAF651399}"/>
              </a:ext>
            </a:extLst>
          </p:cNvPr>
          <p:cNvCxnSpPr>
            <a:cxnSpLocks/>
          </p:cNvCxnSpPr>
          <p:nvPr/>
        </p:nvCxnSpPr>
        <p:spPr>
          <a:xfrm>
            <a:off x="2163470" y="5421022"/>
            <a:ext cx="13651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>
            <a:extLst>
              <a:ext uri="{FF2B5EF4-FFF2-40B4-BE49-F238E27FC236}">
                <a16:creationId xmlns:a16="http://schemas.microsoft.com/office/drawing/2014/main" id="{A8BCE84F-5400-E8C3-E4B1-AADC8EEE7B02}"/>
              </a:ext>
            </a:extLst>
          </p:cNvPr>
          <p:cNvSpPr txBox="1"/>
          <p:nvPr/>
        </p:nvSpPr>
        <p:spPr>
          <a:xfrm>
            <a:off x="3465369" y="4217269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P</a:t>
            </a:r>
            <a:r>
              <a:rPr lang="fr-FR" sz="2400" dirty="0"/>
              <a:t>oisson</a:t>
            </a:r>
            <a:endParaRPr lang="fr-FR" dirty="0"/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B4348C9B-422F-2CF6-BFFB-B13156082A74}"/>
              </a:ext>
            </a:extLst>
          </p:cNvPr>
          <p:cNvSpPr txBox="1"/>
          <p:nvPr/>
        </p:nvSpPr>
        <p:spPr>
          <a:xfrm>
            <a:off x="3611408" y="5190189"/>
            <a:ext cx="1275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J</a:t>
            </a:r>
            <a:r>
              <a:rPr lang="fr-FR" sz="2400" dirty="0"/>
              <a:t>ambon</a:t>
            </a:r>
            <a:endParaRPr lang="fr-FR" dirty="0"/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048652F8-1F78-C961-CCA4-363B9141144D}"/>
              </a:ext>
            </a:extLst>
          </p:cNvPr>
          <p:cNvSpPr txBox="1"/>
          <p:nvPr/>
        </p:nvSpPr>
        <p:spPr>
          <a:xfrm>
            <a:off x="3517241" y="6212700"/>
            <a:ext cx="1464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O</a:t>
            </a:r>
            <a:r>
              <a:rPr lang="fr-FR" sz="2400" dirty="0"/>
              <a:t>melette</a:t>
            </a:r>
            <a:endParaRPr lang="fr-FR" dirty="0"/>
          </a:p>
        </p:txBody>
      </p: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FA949973-7365-E8B1-754B-1A811856DB60}"/>
              </a:ext>
            </a:extLst>
          </p:cNvPr>
          <p:cNvCxnSpPr>
            <a:cxnSpLocks/>
          </p:cNvCxnSpPr>
          <p:nvPr/>
        </p:nvCxnSpPr>
        <p:spPr>
          <a:xfrm flipV="1">
            <a:off x="4630941" y="4099595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3823715-9CB0-BD70-F1EE-3EFE8FA32A9E}"/>
              </a:ext>
            </a:extLst>
          </p:cNvPr>
          <p:cNvCxnSpPr>
            <a:cxnSpLocks/>
          </p:cNvCxnSpPr>
          <p:nvPr/>
        </p:nvCxnSpPr>
        <p:spPr>
          <a:xfrm>
            <a:off x="4630941" y="4521698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6E5BA5B1-99E9-AE08-79A4-E5AB422952BA}"/>
              </a:ext>
            </a:extLst>
          </p:cNvPr>
          <p:cNvSpPr txBox="1"/>
          <p:nvPr/>
        </p:nvSpPr>
        <p:spPr>
          <a:xfrm>
            <a:off x="5259320" y="3778093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C2F4A2FD-62B0-EBCB-16D4-33EC0B891C93}"/>
              </a:ext>
            </a:extLst>
          </p:cNvPr>
          <p:cNvSpPr txBox="1"/>
          <p:nvPr/>
        </p:nvSpPr>
        <p:spPr>
          <a:xfrm>
            <a:off x="5322772" y="4495332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B92E5323-0788-2CE9-2EE6-AAECAB89FD8F}"/>
              </a:ext>
            </a:extLst>
          </p:cNvPr>
          <p:cNvCxnSpPr>
            <a:cxnSpLocks/>
          </p:cNvCxnSpPr>
          <p:nvPr/>
        </p:nvCxnSpPr>
        <p:spPr>
          <a:xfrm flipV="1">
            <a:off x="4711866" y="5099723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2DE06D7F-AE7B-4332-3C97-FE2C74352281}"/>
              </a:ext>
            </a:extLst>
          </p:cNvPr>
          <p:cNvCxnSpPr>
            <a:cxnSpLocks/>
          </p:cNvCxnSpPr>
          <p:nvPr/>
        </p:nvCxnSpPr>
        <p:spPr>
          <a:xfrm>
            <a:off x="4711866" y="5521826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30C76A4C-1823-6F68-F4D1-F294B4D0AD62}"/>
              </a:ext>
            </a:extLst>
          </p:cNvPr>
          <p:cNvSpPr txBox="1"/>
          <p:nvPr/>
        </p:nvSpPr>
        <p:spPr>
          <a:xfrm>
            <a:off x="5340245" y="4778221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C58A8ABA-6F54-BD85-F78A-FE379C8E57D4}"/>
              </a:ext>
            </a:extLst>
          </p:cNvPr>
          <p:cNvSpPr txBox="1"/>
          <p:nvPr/>
        </p:nvSpPr>
        <p:spPr>
          <a:xfrm>
            <a:off x="5403697" y="5495460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A8419778-4C01-3825-0F78-C2C9A42C6F82}"/>
              </a:ext>
            </a:extLst>
          </p:cNvPr>
          <p:cNvCxnSpPr>
            <a:cxnSpLocks/>
          </p:cNvCxnSpPr>
          <p:nvPr/>
        </p:nvCxnSpPr>
        <p:spPr>
          <a:xfrm flipV="1">
            <a:off x="4818658" y="6150091"/>
            <a:ext cx="671895" cy="3477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1504BF1B-C1E7-A2AE-211A-8786D408F07C}"/>
              </a:ext>
            </a:extLst>
          </p:cNvPr>
          <p:cNvCxnSpPr>
            <a:cxnSpLocks/>
          </p:cNvCxnSpPr>
          <p:nvPr/>
        </p:nvCxnSpPr>
        <p:spPr>
          <a:xfrm>
            <a:off x="4818658" y="6572194"/>
            <a:ext cx="702231" cy="2044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>
            <a:extLst>
              <a:ext uri="{FF2B5EF4-FFF2-40B4-BE49-F238E27FC236}">
                <a16:creationId xmlns:a16="http://schemas.microsoft.com/office/drawing/2014/main" id="{EB82923A-4E2B-ED1B-9E84-25D7F442B7E5}"/>
              </a:ext>
            </a:extLst>
          </p:cNvPr>
          <p:cNvSpPr txBox="1"/>
          <p:nvPr/>
        </p:nvSpPr>
        <p:spPr>
          <a:xfrm>
            <a:off x="5447037" y="5828589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F</a:t>
            </a:r>
            <a:r>
              <a:rPr lang="fr-FR" sz="2400" dirty="0"/>
              <a:t>ruit</a:t>
            </a:r>
            <a:endParaRPr lang="fr-FR" dirty="0"/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950B23B0-C310-7AA2-0A9D-6F0DB173E120}"/>
              </a:ext>
            </a:extLst>
          </p:cNvPr>
          <p:cNvSpPr txBox="1"/>
          <p:nvPr/>
        </p:nvSpPr>
        <p:spPr>
          <a:xfrm>
            <a:off x="5510489" y="6545828"/>
            <a:ext cx="11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Y</a:t>
            </a:r>
            <a:r>
              <a:rPr lang="fr-FR" sz="2400" dirty="0"/>
              <a:t>aourt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88</Words>
  <Application>Microsoft Office PowerPoint</Application>
  <PresentationFormat>Affichage à l'écran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97</cp:revision>
  <dcterms:created xsi:type="dcterms:W3CDTF">2023-02-07T14:55:57Z</dcterms:created>
  <dcterms:modified xsi:type="dcterms:W3CDTF">2026-02-28T06:52:58Z</dcterms:modified>
</cp:coreProperties>
</file>