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96" r:id="rId2"/>
    <p:sldId id="295" r:id="rId3"/>
    <p:sldId id="277" r:id="rId4"/>
    <p:sldId id="278" r:id="rId5"/>
    <p:sldId id="288" r:id="rId6"/>
    <p:sldId id="293" r:id="rId7"/>
    <p:sldId id="29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-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98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63E6CC4-765D-ADFB-DEC4-80067BA6DA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E69D11C-6D04-411E-883A-9BE567E2E59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26B914D-7BA5-D7CF-48A6-F05343B0AB38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DD4676C9-3048-5CF3-450B-4286CF9BE40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E00027F0-D9C6-A7AC-6BF1-E3DC17E8E4D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additifs en une étape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4CC2CFE-023C-A369-1543-33A463C5E58C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4723170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F07EFA66-4745-3A15-9BF3-65695DAC9F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28706" y="4521529"/>
            <a:ext cx="3115294" cy="2336471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Lisons le problème.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Bulle narrative : ronde 2">
            <a:extLst>
              <a:ext uri="{FF2B5EF4-FFF2-40B4-BE49-F238E27FC236}">
                <a16:creationId xmlns:a16="http://schemas.microsoft.com/office/drawing/2014/main" id="{C68FCCC6-F3F9-1C15-1A1E-E185E0FCB1B1}"/>
              </a:ext>
            </a:extLst>
          </p:cNvPr>
          <p:cNvSpPr/>
          <p:nvPr/>
        </p:nvSpPr>
        <p:spPr>
          <a:xfrm>
            <a:off x="0" y="839189"/>
            <a:ext cx="9143999" cy="4037611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Je joue au basket-ball.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En janvier, j’ai marqué 16 paniers.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En février, j’ai marqué 8 points de plus.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paniers ai je mis en février ? </a:t>
            </a:r>
            <a:endParaRPr lang="fr-FR" sz="3200" b="1" dirty="0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A9167CA5-89BF-80C1-9218-8E855EE050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765799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1311432"/>
            <a:ext cx="598889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paniers.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3036480" y="4127125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Total ? 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3036480" y="4692596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16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07D2E3E-145E-51DD-78F4-AEBCD8149163}"/>
              </a:ext>
            </a:extLst>
          </p:cNvPr>
          <p:cNvCxnSpPr/>
          <p:nvPr/>
        </p:nvCxnSpPr>
        <p:spPr>
          <a:xfrm>
            <a:off x="4572000" y="5169457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18A263AC-173C-7B5B-724F-C854F9EF06AB}"/>
              </a:ext>
            </a:extLst>
          </p:cNvPr>
          <p:cNvSpPr txBox="1"/>
          <p:nvPr/>
        </p:nvSpPr>
        <p:spPr>
          <a:xfrm>
            <a:off x="5042262" y="4740279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FDBE8D83-9D97-8CAA-8152-27508FFDDE5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330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160398" y="5185805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latin typeface="Cursive standard" pitchFamily="2" charset="0"/>
              </a:rPr>
              <a:t>J’ai mis 24 paniers. </a:t>
            </a:r>
            <a:endParaRPr lang="fr-FR" sz="4000" dirty="0">
              <a:latin typeface="Cursive standard" pitchFamily="2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26162" y="3416333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16 + 8 = 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4841965" y="3449124"/>
            <a:ext cx="809637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24</a:t>
            </a:r>
            <a:endParaRPr lang="fr-FR" sz="4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811C790-9BDB-0B4F-726C-766B727DDCD9}"/>
              </a:ext>
            </a:extLst>
          </p:cNvPr>
          <p:cNvSpPr/>
          <p:nvPr/>
        </p:nvSpPr>
        <p:spPr>
          <a:xfrm>
            <a:off x="3306445" y="1369310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Total ? 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49973B8B-C635-6445-45BE-9A95F25DC0C7}"/>
              </a:ext>
            </a:extLst>
          </p:cNvPr>
          <p:cNvSpPr/>
          <p:nvPr/>
        </p:nvSpPr>
        <p:spPr>
          <a:xfrm>
            <a:off x="3306445" y="1934781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16</a:t>
            </a:r>
            <a:endParaRPr lang="fr-FR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405EE97F-262C-BD04-6332-FA191DA5850E}"/>
              </a:ext>
            </a:extLst>
          </p:cNvPr>
          <p:cNvCxnSpPr/>
          <p:nvPr/>
        </p:nvCxnSpPr>
        <p:spPr>
          <a:xfrm>
            <a:off x="4841965" y="2411642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53B1CAB7-CB1D-A119-335D-578F486FAF2C}"/>
              </a:ext>
            </a:extLst>
          </p:cNvPr>
          <p:cNvSpPr txBox="1"/>
          <p:nvPr/>
        </p:nvSpPr>
        <p:spPr>
          <a:xfrm>
            <a:off x="5312227" y="1982464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8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98C07A26-20EC-4BBD-E527-4F1E9DDA647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771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2" grpId="0"/>
      <p:bldP spid="16" grpId="0" animBg="1"/>
      <p:bldP spid="6" grpId="0" animBg="1"/>
      <p:bldP spid="8" grpId="0" animBg="1"/>
      <p:bldP spid="1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61922" y="1147947"/>
            <a:ext cx="7596250" cy="4271159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>
              <a:lnSpc>
                <a:spcPct val="107000"/>
              </a:lnSpc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Les enfants ont fabriqué une tour haute de 20 briques.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La maitresse leur demande de faire une tour avec 5 briques de moins.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briques faut-il ? </a:t>
            </a:r>
            <a:endParaRPr lang="fr-FR" sz="1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C83F181-CC10-3ED2-26A8-FB6F8550149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4088" y="3917822"/>
            <a:ext cx="2408891" cy="2608613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6692F68-E2EC-A5A5-8313-4D2D0AE049B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0" y="1224346"/>
            <a:ext cx="603243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briques.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problème.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2218478" y="4169345"/>
            <a:ext cx="2879397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20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2218478" y="4764949"/>
            <a:ext cx="1440000" cy="5639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?</a:t>
            </a:r>
            <a:endParaRPr lang="fr-FR" dirty="0"/>
          </a:p>
        </p:txBody>
      </p:sp>
      <p:cxnSp>
        <p:nvCxnSpPr>
          <p:cNvPr id="11" name="Connecteur droit avec flèche 10">
            <a:extLst>
              <a:ext uri="{FF2B5EF4-FFF2-40B4-BE49-F238E27FC236}">
                <a16:creationId xmlns:a16="http://schemas.microsoft.com/office/drawing/2014/main" id="{D36CCDBD-B366-671F-02DC-24C4A2560D1C}"/>
              </a:ext>
            </a:extLst>
          </p:cNvPr>
          <p:cNvCxnSpPr/>
          <p:nvPr/>
        </p:nvCxnSpPr>
        <p:spPr>
          <a:xfrm>
            <a:off x="3753395" y="5234854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1DBD0161-BD91-1518-E812-41A3FED36891}"/>
              </a:ext>
            </a:extLst>
          </p:cNvPr>
          <p:cNvSpPr txBox="1"/>
          <p:nvPr/>
        </p:nvSpPr>
        <p:spPr>
          <a:xfrm>
            <a:off x="4223657" y="4805676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13" name="Accolade fermante 12">
            <a:extLst>
              <a:ext uri="{FF2B5EF4-FFF2-40B4-BE49-F238E27FC236}">
                <a16:creationId xmlns:a16="http://schemas.microsoft.com/office/drawing/2014/main" id="{10500E6A-9A1A-A8EF-CCFF-48854A5D60BA}"/>
              </a:ext>
            </a:extLst>
          </p:cNvPr>
          <p:cNvSpPr/>
          <p:nvPr/>
        </p:nvSpPr>
        <p:spPr>
          <a:xfrm rot="5400000">
            <a:off x="2777369" y="4946149"/>
            <a:ext cx="322217" cy="1254029"/>
          </a:xfrm>
          <a:prstGeom prst="rightBrace">
            <a:avLst>
              <a:gd name="adj1" fmla="val 1914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75F65DF6-562B-D1A7-9A9E-65843E9406EB}"/>
              </a:ext>
            </a:extLst>
          </p:cNvPr>
          <p:cNvSpPr txBox="1"/>
          <p:nvPr/>
        </p:nvSpPr>
        <p:spPr>
          <a:xfrm>
            <a:off x="2353810" y="5667406"/>
            <a:ext cx="156204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Tour 2</a:t>
            </a:r>
          </a:p>
        </p:txBody>
      </p:sp>
      <p:sp>
        <p:nvSpPr>
          <p:cNvPr id="10" name="Espace réservé du texte 2">
            <a:extLst>
              <a:ext uri="{FF2B5EF4-FFF2-40B4-BE49-F238E27FC236}">
                <a16:creationId xmlns:a16="http://schemas.microsoft.com/office/drawing/2014/main" id="{2482E1DF-B5AB-1B28-F47E-5FAF14A2720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1590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  <p:bldP spid="12" grpId="0"/>
      <p:bldP spid="13" grpId="0" animBg="1"/>
      <p:bldP spid="1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Il </a:t>
            </a:r>
            <a:r>
              <a:rPr lang="fr-FR" sz="4000">
                <a:solidFill>
                  <a:srgbClr val="C00000"/>
                </a:solidFill>
              </a:rPr>
              <a:t>faut 15 </a:t>
            </a:r>
            <a:r>
              <a:rPr lang="fr-FR" sz="4000" dirty="0">
                <a:solidFill>
                  <a:srgbClr val="C00000"/>
                </a:solidFill>
              </a:rPr>
              <a:t>briques.</a:t>
            </a:r>
            <a:endParaRPr lang="fr-FR" sz="4000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69634" y="3490013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0070C0"/>
                </a:solidFill>
              </a:rPr>
              <a:t>20 – 5 =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4901258" y="3472682"/>
            <a:ext cx="936893" cy="707886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15</a:t>
            </a:r>
            <a:endParaRPr lang="fr-FR" sz="4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B590771B-D72D-321E-3ED2-56837981F243}"/>
              </a:ext>
            </a:extLst>
          </p:cNvPr>
          <p:cNvSpPr/>
          <p:nvPr/>
        </p:nvSpPr>
        <p:spPr>
          <a:xfrm>
            <a:off x="2958754" y="1149050"/>
            <a:ext cx="2879397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20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B9DF43F8-6968-F4B3-3A0B-7E100C1F36CA}"/>
              </a:ext>
            </a:extLst>
          </p:cNvPr>
          <p:cNvSpPr/>
          <p:nvPr/>
        </p:nvSpPr>
        <p:spPr>
          <a:xfrm>
            <a:off x="2958754" y="1744654"/>
            <a:ext cx="1440000" cy="563947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?</a:t>
            </a:r>
            <a:endParaRPr lang="fr-FR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7D6CDE00-2EDD-B64D-CC6F-B86BF9409678}"/>
              </a:ext>
            </a:extLst>
          </p:cNvPr>
          <p:cNvCxnSpPr/>
          <p:nvPr/>
        </p:nvCxnSpPr>
        <p:spPr>
          <a:xfrm>
            <a:off x="4493671" y="2214559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7086A2A3-E613-67C7-752A-D54BAACFB76E}"/>
              </a:ext>
            </a:extLst>
          </p:cNvPr>
          <p:cNvSpPr txBox="1"/>
          <p:nvPr/>
        </p:nvSpPr>
        <p:spPr>
          <a:xfrm>
            <a:off x="4963933" y="1785381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5</a:t>
            </a:r>
          </a:p>
        </p:txBody>
      </p:sp>
      <p:sp>
        <p:nvSpPr>
          <p:cNvPr id="7" name="Espace réservé du texte 2">
            <a:extLst>
              <a:ext uri="{FF2B5EF4-FFF2-40B4-BE49-F238E27FC236}">
                <a16:creationId xmlns:a16="http://schemas.microsoft.com/office/drawing/2014/main" id="{74F2E180-5A38-5F9B-AAA6-F582181A5B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334327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22" grpId="0"/>
      <p:bldP spid="16" grpId="0" animBg="1"/>
      <p:bldP spid="6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hèm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2845</TotalTime>
  <Words>161</Words>
  <Application>Microsoft Office PowerPoint</Application>
  <PresentationFormat>Affichage à l'écran (4:3)</PresentationFormat>
  <Paragraphs>52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Résolution.</vt:lpstr>
      <vt:lpstr>Résolution. </vt:lpstr>
      <vt:lpstr>Lisons le problème.</vt:lpstr>
      <vt:lpstr>Résolution.</vt:lpstr>
      <vt:lpstr>Résolution.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83</cp:revision>
  <dcterms:created xsi:type="dcterms:W3CDTF">2023-02-07T14:55:57Z</dcterms:created>
  <dcterms:modified xsi:type="dcterms:W3CDTF">2025-09-14T13:51:16Z</dcterms:modified>
</cp:coreProperties>
</file>