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handoutMasterIdLst>
    <p:handoutMasterId r:id="rId12"/>
  </p:handoutMasterIdLst>
  <p:sldIdLst>
    <p:sldId id="284" r:id="rId2"/>
    <p:sldId id="285" r:id="rId3"/>
    <p:sldId id="274" r:id="rId4"/>
    <p:sldId id="286" r:id="rId5"/>
    <p:sldId id="287" r:id="rId6"/>
    <p:sldId id="288" r:id="rId7"/>
    <p:sldId id="279" r:id="rId8"/>
    <p:sldId id="281" r:id="rId9"/>
    <p:sldId id="283" r:id="rId10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54" autoAdjust="0"/>
    <p:restoredTop sz="94660"/>
  </p:normalViewPr>
  <p:slideViewPr>
    <p:cSldViewPr snapToGrid="0">
      <p:cViewPr varScale="1">
        <p:scale>
          <a:sx n="56" d="100"/>
          <a:sy n="56" d="100"/>
        </p:scale>
        <p:origin x="45" y="861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95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22/02/2026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7.png"/><Relationship Id="rId7" Type="http://schemas.microsoft.com/office/2007/relationships/hdphoto" Target="../media/hdphoto2.wdp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11" Type="http://schemas.openxmlformats.org/officeDocument/2006/relationships/image" Target="../media/image13.png"/><Relationship Id="rId5" Type="http://schemas.openxmlformats.org/officeDocument/2006/relationships/image" Target="../media/image9.png"/><Relationship Id="rId10" Type="http://schemas.microsoft.com/office/2007/relationships/hdphoto" Target="../media/hdphoto3.wdp"/><Relationship Id="rId4" Type="http://schemas.openxmlformats.org/officeDocument/2006/relationships/image" Target="../media/image8.png"/><Relationship Id="rId9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5953A61-7CBD-BB6F-805D-C59098DB22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FA87694C-66BF-00BD-9062-76CA0FFA0D4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AEDC7CBD-3DF6-9370-56FC-226D81378FD6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0BD103EE-0566-EDEC-E15A-C0945FCDF74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79C44554-B122-E483-7641-556F11E378F3}"/>
              </a:ext>
            </a:extLst>
          </p:cNvPr>
          <p:cNvSpPr txBox="1"/>
          <p:nvPr/>
        </p:nvSpPr>
        <p:spPr>
          <a:xfrm>
            <a:off x="291997" y="1583376"/>
            <a:ext cx="8303079" cy="44627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CE1 CE2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 : </a:t>
            </a:r>
            <a:r>
              <a:rPr lang="fr-FR" sz="3200" b="1" dirty="0">
                <a:solidFill>
                  <a:prstClr val="white"/>
                </a:solidFill>
              </a:rPr>
              <a:t>Je sais résoudre un problème avec un produit cartésien.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: Je sais interpréter les données d’un tableau à double entrée et d’un diagramme</a:t>
            </a:r>
          </a:p>
        </p:txBody>
      </p:sp>
    </p:spTree>
    <p:extLst>
      <p:ext uri="{BB962C8B-B14F-4D97-AF65-F5344CB8AC3E}">
        <p14:creationId xmlns:p14="http://schemas.microsoft.com/office/powerpoint/2010/main" val="16897428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D17F1F4-DBDA-EE37-EFB7-1140FFD66BE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D5113459-BBB9-370B-7F08-D592CB36E1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2AE47570-0B2F-EFF6-CDDD-9AABF41D18D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3111614-062B-6137-A21C-457E86F92ABB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9A6CA39-27CA-CA0C-C60C-CBED7E2503F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5A614429-8269-B7D1-410F-21C81A930D62}"/>
              </a:ext>
            </a:extLst>
          </p:cNvPr>
          <p:cNvSpPr txBox="1"/>
          <p:nvPr/>
        </p:nvSpPr>
        <p:spPr>
          <a:xfrm>
            <a:off x="291997" y="1583376"/>
            <a:ext cx="8303079" cy="34778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1</a:t>
            </a:r>
            <a:r>
              <a:rPr lang="fr-FR" sz="3200" b="1" baseline="30000" dirty="0">
                <a:solidFill>
                  <a:prstClr val="white"/>
                </a:solidFill>
                <a:latin typeface="Calibri" panose="020F0502020204030204"/>
              </a:rPr>
              <a:t>re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partie CE2 </a:t>
            </a:r>
          </a:p>
          <a:p>
            <a:pPr algn="ctr"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algn="ctr">
              <a:defRPr/>
            </a:pP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 </a:t>
            </a:r>
            <a:r>
              <a:rPr lang="fr-FR" sz="3200" b="1" dirty="0">
                <a:solidFill>
                  <a:prstClr val="white"/>
                </a:solidFill>
              </a:rPr>
              <a:t>Je sais résoudre un problème avec un produit cartésien.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235821416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Lis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384995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maintenant toutes les combinaisons possibles avec : </a:t>
            </a: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ebdings" panose="05030102010509060703" pitchFamily="18" charset="2"/>
              </a:rPr>
              <a:t>2 pantalons, 2 paires de chaussures et 3 teeshirts.</a:t>
            </a:r>
            <a:endParaRPr kumimoji="0" lang="fr-FR" sz="2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 le nombre total de combinaisons. </a:t>
            </a:r>
          </a:p>
        </p:txBody>
      </p:sp>
      <p:pic>
        <p:nvPicPr>
          <p:cNvPr id="3" name="Image 2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655755-467B-133A-DEBF-D4B47F364DF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628958" y="3158910"/>
            <a:ext cx="505495" cy="1008000"/>
          </a:xfrm>
          <a:prstGeom prst="rect">
            <a:avLst/>
          </a:prstGeom>
        </p:spPr>
      </p:pic>
      <p:pic>
        <p:nvPicPr>
          <p:cNvPr id="8" name="Image 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9D4B3ED6-4DAA-0199-C537-0228D84EB17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619930" y="4233228"/>
            <a:ext cx="523549" cy="1044000"/>
          </a:xfrm>
          <a:prstGeom prst="rect">
            <a:avLst/>
          </a:prstGeom>
        </p:spPr>
      </p:pic>
      <p:pic>
        <p:nvPicPr>
          <p:cNvPr id="12" name="Image 1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975ACD06-A30B-10C4-DE59-B870A1F8F28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3301400" y="3038604"/>
            <a:ext cx="576375" cy="524370"/>
          </a:xfrm>
          <a:prstGeom prst="rect">
            <a:avLst/>
          </a:prstGeom>
        </p:spPr>
      </p:pic>
      <p:pic>
        <p:nvPicPr>
          <p:cNvPr id="13" name="Image 1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75E992A1-F7A5-9019-B70C-927D9E3A08C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4914303" y="4587510"/>
            <a:ext cx="550374" cy="491870"/>
          </a:xfrm>
          <a:prstGeom prst="rect">
            <a:avLst/>
          </a:prstGeom>
        </p:spPr>
      </p:pic>
      <p:pic>
        <p:nvPicPr>
          <p:cNvPr id="14" name="Image 1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A60299D-4807-C335-1190-9EDEC682C7AD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2449914" y="3225837"/>
            <a:ext cx="559041" cy="524371"/>
          </a:xfrm>
          <a:prstGeom prst="rect">
            <a:avLst/>
          </a:prstGeom>
        </p:spPr>
      </p:pic>
      <p:sp>
        <p:nvSpPr>
          <p:cNvPr id="15" name="ZoneTexte 14">
            <a:extLst>
              <a:ext uri="{FF2B5EF4-FFF2-40B4-BE49-F238E27FC236}">
                <a16:creationId xmlns:a16="http://schemas.microsoft.com/office/drawing/2014/main" id="{3DC7BE9B-F562-0C13-8F28-A28E7DD4EF27}"/>
              </a:ext>
            </a:extLst>
          </p:cNvPr>
          <p:cNvSpPr txBox="1"/>
          <p:nvPr/>
        </p:nvSpPr>
        <p:spPr>
          <a:xfrm>
            <a:off x="4192302" y="3750208"/>
            <a:ext cx="4374837" cy="461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Exemples de combinaisons : 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16" name="Image 15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57688CA7-2DF9-C1C5-AF4B-9986DE60A627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4941128" y="4934747"/>
            <a:ext cx="523549" cy="1044000"/>
          </a:xfrm>
          <a:prstGeom prst="rect">
            <a:avLst/>
          </a:prstGeom>
        </p:spPr>
      </p:pic>
      <p:pic>
        <p:nvPicPr>
          <p:cNvPr id="17" name="Image 16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8AABAB00-C641-8221-6094-796A5D64453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526"/>
          <a:stretch/>
        </p:blipFill>
        <p:spPr>
          <a:xfrm>
            <a:off x="5824200" y="4903825"/>
            <a:ext cx="555520" cy="1044000"/>
          </a:xfrm>
          <a:prstGeom prst="rect">
            <a:avLst/>
          </a:prstGeom>
        </p:spPr>
      </p:pic>
      <p:pic>
        <p:nvPicPr>
          <p:cNvPr id="18" name="Image 1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1F41339-70B4-A97C-C6A6-DBB3EB761FC3}"/>
              </a:ext>
            </a:extLst>
          </p:cNvPr>
          <p:cNvPicPr>
            <a:picLocks noChangeAspect="1"/>
          </p:cNvPicPr>
          <p:nvPr/>
        </p:nvPicPr>
        <p:blipFill>
          <a:blip r:embed="rId4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20679" y="4536764"/>
            <a:ext cx="559041" cy="524371"/>
          </a:xfrm>
          <a:prstGeom prst="rect">
            <a:avLst/>
          </a:prstGeom>
        </p:spPr>
      </p:pic>
      <p:pic>
        <p:nvPicPr>
          <p:cNvPr id="19" name="Image 1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0EDF9189-5ABE-A8C6-55F4-408A4B83BDF3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3188740" y="3987293"/>
            <a:ext cx="550374" cy="491870"/>
          </a:xfrm>
          <a:prstGeom prst="rect">
            <a:avLst/>
          </a:prstGeom>
        </p:spPr>
      </p:pic>
      <p:pic>
        <p:nvPicPr>
          <p:cNvPr id="5" name="Image 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86703778-34D8-B544-6CB0-BE622BBE09F8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4941128" y="5613637"/>
            <a:ext cx="564277" cy="730220"/>
          </a:xfrm>
          <a:prstGeom prst="rect">
            <a:avLst/>
          </a:prstGeom>
        </p:spPr>
      </p:pic>
      <p:pic>
        <p:nvPicPr>
          <p:cNvPr id="6" name="Image 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2EF95442-A8EC-66B8-7A02-1C16CE965B4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1583342" y="4790137"/>
            <a:ext cx="549110" cy="730220"/>
          </a:xfrm>
          <a:prstGeom prst="rect">
            <a:avLst/>
          </a:prstGeom>
        </p:spPr>
      </p:pic>
      <p:pic>
        <p:nvPicPr>
          <p:cNvPr id="20" name="Image 19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9094D305-B2B8-C027-0AD1-D5ECA6048DD3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5909636" y="5583243"/>
            <a:ext cx="549110" cy="730220"/>
          </a:xfrm>
          <a:prstGeom prst="rect">
            <a:avLst/>
          </a:prstGeom>
        </p:spPr>
      </p:pic>
      <p:pic>
        <p:nvPicPr>
          <p:cNvPr id="21" name="Image 20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FDF9343-CA13-016F-94A6-6843B0225366}"/>
              </a:ext>
            </a:extLst>
          </p:cNvPr>
          <p:cNvPicPr>
            <a:picLocks noChangeAspect="1"/>
          </p:cNvPicPr>
          <p:nvPr/>
        </p:nvPicPr>
        <p:blipFill>
          <a:blip r:embed="rId5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1462378" y="3429000"/>
            <a:ext cx="564277" cy="730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538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pic>
        <p:nvPicPr>
          <p:cNvPr id="18" name="Image 17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E3B83F38-6B58-EAE0-6D22-9581674F3D5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568"/>
          <a:stretch/>
        </p:blipFill>
        <p:spPr>
          <a:xfrm>
            <a:off x="1880100" y="4518938"/>
            <a:ext cx="505495" cy="1008000"/>
          </a:xfrm>
          <a:prstGeom prst="rect">
            <a:avLst/>
          </a:prstGeom>
        </p:spPr>
      </p:pic>
      <p:pic>
        <p:nvPicPr>
          <p:cNvPr id="19" name="Image 18" descr="Une image contenant ciel, colonne, silhouette&#10;&#10;Le contenu généré par l’IA peut être incorrect.">
            <a:extLst>
              <a:ext uri="{FF2B5EF4-FFF2-40B4-BE49-F238E27FC236}">
                <a16:creationId xmlns:a16="http://schemas.microsoft.com/office/drawing/2014/main" id="{3DD1E02F-8F64-855F-B42A-E46188615D9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432" r="33136"/>
          <a:stretch/>
        </p:blipFill>
        <p:spPr>
          <a:xfrm>
            <a:off x="1905389" y="1631065"/>
            <a:ext cx="523549" cy="1044000"/>
          </a:xfrm>
          <a:prstGeom prst="rect">
            <a:avLst/>
          </a:prstGeom>
        </p:spPr>
      </p:pic>
      <p:cxnSp>
        <p:nvCxnSpPr>
          <p:cNvPr id="22" name="Connecteur droit 21">
            <a:extLst>
              <a:ext uri="{FF2B5EF4-FFF2-40B4-BE49-F238E27FC236}">
                <a16:creationId xmlns:a16="http://schemas.microsoft.com/office/drawing/2014/main" id="{935D2556-18AB-4510-E7C8-12A6F31A2F43}"/>
              </a:ext>
            </a:extLst>
          </p:cNvPr>
          <p:cNvCxnSpPr>
            <a:stCxn id="19" idx="3"/>
          </p:cNvCxnSpPr>
          <p:nvPr/>
        </p:nvCxnSpPr>
        <p:spPr>
          <a:xfrm flipV="1">
            <a:off x="2428938" y="1447204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Connecteur droit 22">
            <a:extLst>
              <a:ext uri="{FF2B5EF4-FFF2-40B4-BE49-F238E27FC236}">
                <a16:creationId xmlns:a16="http://schemas.microsoft.com/office/drawing/2014/main" id="{B8D3E7C8-C050-99DE-EABF-B815CD191DB5}"/>
              </a:ext>
            </a:extLst>
          </p:cNvPr>
          <p:cNvCxnSpPr>
            <a:cxnSpLocks/>
          </p:cNvCxnSpPr>
          <p:nvPr/>
        </p:nvCxnSpPr>
        <p:spPr>
          <a:xfrm>
            <a:off x="2428938" y="2161407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Connecteur droit 23">
            <a:extLst>
              <a:ext uri="{FF2B5EF4-FFF2-40B4-BE49-F238E27FC236}">
                <a16:creationId xmlns:a16="http://schemas.microsoft.com/office/drawing/2014/main" id="{9F503E7D-30C9-1D5B-133F-783922E91AC7}"/>
              </a:ext>
            </a:extLst>
          </p:cNvPr>
          <p:cNvCxnSpPr/>
          <p:nvPr/>
        </p:nvCxnSpPr>
        <p:spPr>
          <a:xfrm flipV="1">
            <a:off x="2445276" y="4380262"/>
            <a:ext cx="1210384" cy="70586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Connecteur droit 24">
            <a:extLst>
              <a:ext uri="{FF2B5EF4-FFF2-40B4-BE49-F238E27FC236}">
                <a16:creationId xmlns:a16="http://schemas.microsoft.com/office/drawing/2014/main" id="{AE3D9B6E-ABF3-C93C-A60E-ABF250B2F52C}"/>
              </a:ext>
            </a:extLst>
          </p:cNvPr>
          <p:cNvCxnSpPr>
            <a:cxnSpLocks/>
          </p:cNvCxnSpPr>
          <p:nvPr/>
        </p:nvCxnSpPr>
        <p:spPr>
          <a:xfrm>
            <a:off x="2445276" y="5094465"/>
            <a:ext cx="1210384" cy="697519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26" name="Image 25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19FEC063-0FD1-DF9E-8034-CD01C4578CBB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1069914"/>
            <a:ext cx="564277" cy="730220"/>
          </a:xfrm>
          <a:prstGeom prst="rect">
            <a:avLst/>
          </a:prstGeom>
        </p:spPr>
      </p:pic>
      <p:pic>
        <p:nvPicPr>
          <p:cNvPr id="27" name="Image 26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415DF4D7-2D40-7E30-70FC-72EA4EDDE37F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2511421"/>
            <a:ext cx="549110" cy="730220"/>
          </a:xfrm>
          <a:prstGeom prst="rect">
            <a:avLst/>
          </a:prstGeom>
        </p:spPr>
      </p:pic>
      <p:pic>
        <p:nvPicPr>
          <p:cNvPr id="28" name="Image 27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30312A91-607F-C8CC-D718-41FE29594D3C}"/>
              </a:ext>
            </a:extLst>
          </p:cNvPr>
          <p:cNvPicPr>
            <a:picLocks noChangeAspect="1"/>
          </p:cNvPicPr>
          <p:nvPr/>
        </p:nvPicPr>
        <p:blipFill>
          <a:blip r:embed="rId4">
            <a:grayscl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8483"/>
          <a:stretch/>
        </p:blipFill>
        <p:spPr>
          <a:xfrm>
            <a:off x="3707758" y="4032894"/>
            <a:ext cx="564277" cy="730220"/>
          </a:xfrm>
          <a:prstGeom prst="rect">
            <a:avLst/>
          </a:prstGeom>
        </p:spPr>
      </p:pic>
      <p:pic>
        <p:nvPicPr>
          <p:cNvPr id="55" name="Image 54" descr="Une image contenant chaussures, chaussure&#10;&#10;Le contenu généré par l’IA peut être incorrect.">
            <a:extLst>
              <a:ext uri="{FF2B5EF4-FFF2-40B4-BE49-F238E27FC236}">
                <a16:creationId xmlns:a16="http://schemas.microsoft.com/office/drawing/2014/main" id="{74EEC0C1-8895-BA23-A560-75491B1DB3A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9868"/>
          <a:stretch/>
        </p:blipFill>
        <p:spPr>
          <a:xfrm>
            <a:off x="3715341" y="5474401"/>
            <a:ext cx="549110" cy="730220"/>
          </a:xfrm>
          <a:prstGeom prst="rect">
            <a:avLst/>
          </a:prstGeom>
        </p:spPr>
      </p:pic>
      <p:cxnSp>
        <p:nvCxnSpPr>
          <p:cNvPr id="56" name="Connecteur droit 55">
            <a:extLst>
              <a:ext uri="{FF2B5EF4-FFF2-40B4-BE49-F238E27FC236}">
                <a16:creationId xmlns:a16="http://schemas.microsoft.com/office/drawing/2014/main" id="{442B8D60-19DA-20F1-E61F-0933622901D7}"/>
              </a:ext>
            </a:extLst>
          </p:cNvPr>
          <p:cNvCxnSpPr>
            <a:cxnSpLocks/>
          </p:cNvCxnSpPr>
          <p:nvPr/>
        </p:nvCxnSpPr>
        <p:spPr>
          <a:xfrm flipV="1">
            <a:off x="4295406" y="924637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necteur droit 56">
            <a:extLst>
              <a:ext uri="{FF2B5EF4-FFF2-40B4-BE49-F238E27FC236}">
                <a16:creationId xmlns:a16="http://schemas.microsoft.com/office/drawing/2014/main" id="{BAD17B9A-6385-275E-7E74-01C97179633A}"/>
              </a:ext>
            </a:extLst>
          </p:cNvPr>
          <p:cNvCxnSpPr>
            <a:cxnSpLocks/>
          </p:cNvCxnSpPr>
          <p:nvPr/>
        </p:nvCxnSpPr>
        <p:spPr>
          <a:xfrm>
            <a:off x="4295406" y="1408597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Connecteur droit 57">
            <a:extLst>
              <a:ext uri="{FF2B5EF4-FFF2-40B4-BE49-F238E27FC236}">
                <a16:creationId xmlns:a16="http://schemas.microsoft.com/office/drawing/2014/main" id="{6FEE0726-3541-5A38-51BF-66732FD4A21B}"/>
              </a:ext>
            </a:extLst>
          </p:cNvPr>
          <p:cNvCxnSpPr>
            <a:cxnSpLocks/>
          </p:cNvCxnSpPr>
          <p:nvPr/>
        </p:nvCxnSpPr>
        <p:spPr>
          <a:xfrm>
            <a:off x="4331716" y="1408597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Connecteur droit 58">
            <a:extLst>
              <a:ext uri="{FF2B5EF4-FFF2-40B4-BE49-F238E27FC236}">
                <a16:creationId xmlns:a16="http://schemas.microsoft.com/office/drawing/2014/main" id="{EA1B296B-8ABC-B8A3-3E0B-AE5F5BBB78E7}"/>
              </a:ext>
            </a:extLst>
          </p:cNvPr>
          <p:cNvCxnSpPr>
            <a:cxnSpLocks/>
          </p:cNvCxnSpPr>
          <p:nvPr/>
        </p:nvCxnSpPr>
        <p:spPr>
          <a:xfrm flipV="1">
            <a:off x="4331716" y="2502808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cteur droit 59">
            <a:extLst>
              <a:ext uri="{FF2B5EF4-FFF2-40B4-BE49-F238E27FC236}">
                <a16:creationId xmlns:a16="http://schemas.microsoft.com/office/drawing/2014/main" id="{B046284F-0598-F408-B55F-348AF9178788}"/>
              </a:ext>
            </a:extLst>
          </p:cNvPr>
          <p:cNvCxnSpPr>
            <a:cxnSpLocks/>
          </p:cNvCxnSpPr>
          <p:nvPr/>
        </p:nvCxnSpPr>
        <p:spPr>
          <a:xfrm>
            <a:off x="4331716" y="2986768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Connecteur droit 60">
            <a:extLst>
              <a:ext uri="{FF2B5EF4-FFF2-40B4-BE49-F238E27FC236}">
                <a16:creationId xmlns:a16="http://schemas.microsoft.com/office/drawing/2014/main" id="{3A327A06-F552-CFBD-3F04-0E839EAF700D}"/>
              </a:ext>
            </a:extLst>
          </p:cNvPr>
          <p:cNvCxnSpPr>
            <a:cxnSpLocks/>
          </p:cNvCxnSpPr>
          <p:nvPr/>
        </p:nvCxnSpPr>
        <p:spPr>
          <a:xfrm>
            <a:off x="4368026" y="2986768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Connecteur droit 61">
            <a:extLst>
              <a:ext uri="{FF2B5EF4-FFF2-40B4-BE49-F238E27FC236}">
                <a16:creationId xmlns:a16="http://schemas.microsoft.com/office/drawing/2014/main" id="{8F58B2F9-98F6-9BBB-E861-61922998F48C}"/>
              </a:ext>
            </a:extLst>
          </p:cNvPr>
          <p:cNvCxnSpPr>
            <a:cxnSpLocks/>
          </p:cNvCxnSpPr>
          <p:nvPr/>
        </p:nvCxnSpPr>
        <p:spPr>
          <a:xfrm flipV="1">
            <a:off x="4331716" y="388959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3" name="Connecteur droit 62">
            <a:extLst>
              <a:ext uri="{FF2B5EF4-FFF2-40B4-BE49-F238E27FC236}">
                <a16:creationId xmlns:a16="http://schemas.microsoft.com/office/drawing/2014/main" id="{3FB717F0-5461-AC1F-0568-553C9B95C929}"/>
              </a:ext>
            </a:extLst>
          </p:cNvPr>
          <p:cNvCxnSpPr>
            <a:cxnSpLocks/>
          </p:cNvCxnSpPr>
          <p:nvPr/>
        </p:nvCxnSpPr>
        <p:spPr>
          <a:xfrm>
            <a:off x="4331716" y="437355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Connecteur droit 63">
            <a:extLst>
              <a:ext uri="{FF2B5EF4-FFF2-40B4-BE49-F238E27FC236}">
                <a16:creationId xmlns:a16="http://schemas.microsoft.com/office/drawing/2014/main" id="{8428300F-17A3-7B9B-5475-9417B150A484}"/>
              </a:ext>
            </a:extLst>
          </p:cNvPr>
          <p:cNvCxnSpPr>
            <a:cxnSpLocks/>
          </p:cNvCxnSpPr>
          <p:nvPr/>
        </p:nvCxnSpPr>
        <p:spPr>
          <a:xfrm>
            <a:off x="4368026" y="437355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Connecteur droit 64">
            <a:extLst>
              <a:ext uri="{FF2B5EF4-FFF2-40B4-BE49-F238E27FC236}">
                <a16:creationId xmlns:a16="http://schemas.microsoft.com/office/drawing/2014/main" id="{7A74A1B1-ED5A-2E87-1E34-CB33DD049B15}"/>
              </a:ext>
            </a:extLst>
          </p:cNvPr>
          <p:cNvCxnSpPr>
            <a:cxnSpLocks/>
          </p:cNvCxnSpPr>
          <p:nvPr/>
        </p:nvCxnSpPr>
        <p:spPr>
          <a:xfrm flipV="1">
            <a:off x="4331716" y="5381553"/>
            <a:ext cx="1593190" cy="48990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Connecteur droit 65">
            <a:extLst>
              <a:ext uri="{FF2B5EF4-FFF2-40B4-BE49-F238E27FC236}">
                <a16:creationId xmlns:a16="http://schemas.microsoft.com/office/drawing/2014/main" id="{0F428D53-B588-06FD-9801-1CE5C7A48914}"/>
              </a:ext>
            </a:extLst>
          </p:cNvPr>
          <p:cNvCxnSpPr>
            <a:cxnSpLocks/>
          </p:cNvCxnSpPr>
          <p:nvPr/>
        </p:nvCxnSpPr>
        <p:spPr>
          <a:xfrm>
            <a:off x="4331716" y="5865513"/>
            <a:ext cx="1593190" cy="5941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Connecteur droit 66">
            <a:extLst>
              <a:ext uri="{FF2B5EF4-FFF2-40B4-BE49-F238E27FC236}">
                <a16:creationId xmlns:a16="http://schemas.microsoft.com/office/drawing/2014/main" id="{9DC34EEE-B5F5-F7DD-1D90-3139CF74D594}"/>
              </a:ext>
            </a:extLst>
          </p:cNvPr>
          <p:cNvCxnSpPr>
            <a:cxnSpLocks/>
          </p:cNvCxnSpPr>
          <p:nvPr/>
        </p:nvCxnSpPr>
        <p:spPr>
          <a:xfrm>
            <a:off x="4368026" y="5865513"/>
            <a:ext cx="1556880" cy="497973"/>
          </a:xfrm>
          <a:prstGeom prst="line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8" name="Image 6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ADA099C-9A84-1F99-36E9-62A6323F88BB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879641" y="1178724"/>
            <a:ext cx="576375" cy="524370"/>
          </a:xfrm>
          <a:prstGeom prst="rect">
            <a:avLst/>
          </a:prstGeom>
        </p:spPr>
      </p:pic>
      <p:pic>
        <p:nvPicPr>
          <p:cNvPr id="69" name="Image 6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FBACF34-DD3E-FFD0-C7FD-DCBB2A013879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11967" y="1668823"/>
            <a:ext cx="550374" cy="491870"/>
          </a:xfrm>
          <a:prstGeom prst="rect">
            <a:avLst/>
          </a:prstGeom>
        </p:spPr>
      </p:pic>
      <p:pic>
        <p:nvPicPr>
          <p:cNvPr id="70" name="Image 69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A6A9180-80B6-487F-731E-8400B6B3D270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879641" y="636170"/>
            <a:ext cx="559041" cy="524371"/>
          </a:xfrm>
          <a:prstGeom prst="rect">
            <a:avLst/>
          </a:prstGeom>
        </p:spPr>
      </p:pic>
      <p:pic>
        <p:nvPicPr>
          <p:cNvPr id="71" name="Image 70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35DBB023-944B-DC3E-113B-8E654B93861E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2805435"/>
            <a:ext cx="576375" cy="524370"/>
          </a:xfrm>
          <a:prstGeom prst="rect">
            <a:avLst/>
          </a:prstGeom>
        </p:spPr>
      </p:pic>
      <p:pic>
        <p:nvPicPr>
          <p:cNvPr id="72" name="Image 71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009BB34-C323-6335-2391-41779DA4C908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3295534"/>
            <a:ext cx="550374" cy="491870"/>
          </a:xfrm>
          <a:prstGeom prst="rect">
            <a:avLst/>
          </a:prstGeom>
        </p:spPr>
      </p:pic>
      <p:pic>
        <p:nvPicPr>
          <p:cNvPr id="73" name="Image 72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FF4FBCEA-87A5-52CC-CD89-BB6A2BEE923B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2262881"/>
            <a:ext cx="559041" cy="524371"/>
          </a:xfrm>
          <a:prstGeom prst="rect">
            <a:avLst/>
          </a:prstGeom>
        </p:spPr>
      </p:pic>
      <p:pic>
        <p:nvPicPr>
          <p:cNvPr id="74" name="Image 73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5965666E-019F-F222-6BE2-ECD391289D26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24906" y="4273015"/>
            <a:ext cx="576375" cy="524370"/>
          </a:xfrm>
          <a:prstGeom prst="rect">
            <a:avLst/>
          </a:prstGeom>
        </p:spPr>
      </p:pic>
      <p:pic>
        <p:nvPicPr>
          <p:cNvPr id="75" name="Image 74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6E0623B8-CA28-F7EB-169F-10D0D22130E5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57232" y="4763114"/>
            <a:ext cx="550374" cy="491870"/>
          </a:xfrm>
          <a:prstGeom prst="rect">
            <a:avLst/>
          </a:prstGeom>
        </p:spPr>
      </p:pic>
      <p:pic>
        <p:nvPicPr>
          <p:cNvPr id="76" name="Image 75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ED8F64BF-AD3A-D150-8228-1C2C9EDC8268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24906" y="3730461"/>
            <a:ext cx="559041" cy="524371"/>
          </a:xfrm>
          <a:prstGeom prst="rect">
            <a:avLst/>
          </a:prstGeom>
        </p:spPr>
      </p:pic>
      <p:pic>
        <p:nvPicPr>
          <p:cNvPr id="77" name="Image 76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CB1AEAC1-D333-C8E9-79AD-DAB42E071754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76" t="25833" r="68521" b="19451"/>
          <a:stretch/>
        </p:blipFill>
        <p:spPr>
          <a:xfrm>
            <a:off x="5959845" y="5740595"/>
            <a:ext cx="576375" cy="524370"/>
          </a:xfrm>
          <a:prstGeom prst="rect">
            <a:avLst/>
          </a:prstGeom>
        </p:spPr>
      </p:pic>
      <p:pic>
        <p:nvPicPr>
          <p:cNvPr id="78" name="Image 77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672395D-1D03-6E75-8398-9C6A658CC7F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824" t="23970" r="19582" b="24338"/>
          <a:stretch/>
        </p:blipFill>
        <p:spPr>
          <a:xfrm>
            <a:off x="5992171" y="6230694"/>
            <a:ext cx="550374" cy="491870"/>
          </a:xfrm>
          <a:prstGeom prst="rect">
            <a:avLst/>
          </a:prstGeom>
        </p:spPr>
      </p:pic>
      <p:pic>
        <p:nvPicPr>
          <p:cNvPr id="79" name="Image 78" descr="Une image contenant habits, Maillot de sport, manche&#10;&#10;Le contenu généré par l’IA peut être incorrect.">
            <a:extLst>
              <a:ext uri="{FF2B5EF4-FFF2-40B4-BE49-F238E27FC236}">
                <a16:creationId xmlns:a16="http://schemas.microsoft.com/office/drawing/2014/main" id="{DBFFEBC2-F55B-1DAE-2D24-741410C4C70A}"/>
              </a:ext>
            </a:extLst>
          </p:cNvPr>
          <p:cNvPicPr>
            <a:picLocks noChangeAspect="1"/>
          </p:cNvPicPr>
          <p:nvPr/>
        </p:nvPicPr>
        <p:blipFill>
          <a:blip r:embed="rId5">
            <a:biLevel thresh="5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9633" t="22072" r="44370" b="22608"/>
          <a:stretch/>
        </p:blipFill>
        <p:spPr>
          <a:xfrm>
            <a:off x="5959845" y="5198041"/>
            <a:ext cx="559041" cy="524371"/>
          </a:xfrm>
          <a:prstGeom prst="rect">
            <a:avLst/>
          </a:prstGeom>
        </p:spPr>
      </p:pic>
      <p:grpSp>
        <p:nvGrpSpPr>
          <p:cNvPr id="85" name="Groupe 84">
            <a:extLst>
              <a:ext uri="{FF2B5EF4-FFF2-40B4-BE49-F238E27FC236}">
                <a16:creationId xmlns:a16="http://schemas.microsoft.com/office/drawing/2014/main" id="{94924DB3-8931-E542-5113-F482750F4B24}"/>
              </a:ext>
            </a:extLst>
          </p:cNvPr>
          <p:cNvGrpSpPr/>
          <p:nvPr/>
        </p:nvGrpSpPr>
        <p:grpSpPr>
          <a:xfrm>
            <a:off x="6892840" y="447015"/>
            <a:ext cx="314409" cy="855924"/>
            <a:chOff x="7654840" y="835005"/>
            <a:chExt cx="634043" cy="1726073"/>
          </a:xfrm>
        </p:grpSpPr>
        <p:pic>
          <p:nvPicPr>
            <p:cNvPr id="81" name="Image 80" descr="Une image contenant habits, Maillot de sport, manche&#10;&#10;Le contenu généré par l’IA peut être incorrect.">
              <a:extLst>
                <a:ext uri="{FF2B5EF4-FFF2-40B4-BE49-F238E27FC236}">
                  <a16:creationId xmlns:a16="http://schemas.microsoft.com/office/drawing/2014/main" id="{A4BA758E-6B33-AC9F-9336-824EEBF8E072}"/>
                </a:ext>
              </a:extLst>
            </p:cNvPr>
            <p:cNvPicPr>
              <a:picLocks noChangeAspect="1"/>
            </p:cNvPicPr>
            <p:nvPr/>
          </p:nvPicPr>
          <p:blipFill>
            <a:blip r:embed="rId5">
              <a:biLevel thresh="5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9633" t="22072" r="44370" b="22608"/>
            <a:stretch/>
          </p:blipFill>
          <p:spPr>
            <a:xfrm>
              <a:off x="7654840" y="835005"/>
              <a:ext cx="559041" cy="524371"/>
            </a:xfrm>
            <a:prstGeom prst="rect">
              <a:avLst/>
            </a:prstGeom>
          </p:spPr>
        </p:pic>
        <p:pic>
          <p:nvPicPr>
            <p:cNvPr id="83" name="Image 82" descr="Une image contenant ciel, colonne, silhouette&#10;&#10;Le contenu généré par l’IA peut être incorrect.">
              <a:extLst>
                <a:ext uri="{FF2B5EF4-FFF2-40B4-BE49-F238E27FC236}">
                  <a16:creationId xmlns:a16="http://schemas.microsoft.com/office/drawing/2014/main" id="{25555C16-F151-22FF-FB72-A22A3CA1C296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saturation sat="3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33432" r="33136"/>
            <a:stretch/>
          </p:blipFill>
          <p:spPr>
            <a:xfrm>
              <a:off x="7698711" y="1178724"/>
              <a:ext cx="523549" cy="1044000"/>
            </a:xfrm>
            <a:prstGeom prst="rect">
              <a:avLst/>
            </a:prstGeom>
          </p:spPr>
        </p:pic>
        <p:pic>
          <p:nvPicPr>
            <p:cNvPr id="84" name="Image 83" descr="Une image contenant chaussures, chaussure&#10;&#10;Le contenu généré par l’IA peut être incorrect.">
              <a:extLst>
                <a:ext uri="{FF2B5EF4-FFF2-40B4-BE49-F238E27FC236}">
                  <a16:creationId xmlns:a16="http://schemas.microsoft.com/office/drawing/2014/main" id="{0A12D447-C618-C748-A670-25F919ECF07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>
              <a:grayscl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48483"/>
            <a:stretch/>
          </p:blipFill>
          <p:spPr>
            <a:xfrm>
              <a:off x="7729842" y="1837634"/>
              <a:ext cx="559041" cy="723444"/>
            </a:xfrm>
            <a:prstGeom prst="rect">
              <a:avLst/>
            </a:prstGeom>
          </p:spPr>
        </p:pic>
      </p:grpSp>
      <p:sp>
        <p:nvSpPr>
          <p:cNvPr id="86" name="Accolade fermante 85">
            <a:extLst>
              <a:ext uri="{FF2B5EF4-FFF2-40B4-BE49-F238E27FC236}">
                <a16:creationId xmlns:a16="http://schemas.microsoft.com/office/drawing/2014/main" id="{CC9EC22E-166E-D461-C8F6-8CFCAD37464D}"/>
              </a:ext>
            </a:extLst>
          </p:cNvPr>
          <p:cNvSpPr/>
          <p:nvPr/>
        </p:nvSpPr>
        <p:spPr>
          <a:xfrm>
            <a:off x="7509141" y="802061"/>
            <a:ext cx="652100" cy="5785086"/>
          </a:xfrm>
          <a:prstGeom prst="rightBrace">
            <a:avLst>
              <a:gd name="adj1" fmla="val 50378"/>
              <a:gd name="adj2" fmla="val 50000"/>
            </a:avLst>
          </a:prstGeom>
          <a:ln w="12700">
            <a:solidFill>
              <a:srgbClr val="C0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87" name="ZoneTexte 86">
            <a:extLst>
              <a:ext uri="{FF2B5EF4-FFF2-40B4-BE49-F238E27FC236}">
                <a16:creationId xmlns:a16="http://schemas.microsoft.com/office/drawing/2014/main" id="{0686B04C-960D-B9C7-D10C-69F97B4FCED3}"/>
              </a:ext>
            </a:extLst>
          </p:cNvPr>
          <p:cNvSpPr txBox="1"/>
          <p:nvPr/>
        </p:nvSpPr>
        <p:spPr>
          <a:xfrm>
            <a:off x="8094471" y="3349685"/>
            <a:ext cx="96635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  <a:sym typeface="Webdings" panose="05030102010509060703" pitchFamily="18" charset="2"/>
              </a:rPr>
              <a:t>12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629631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6" fill="hold">
                      <p:stCondLst>
                        <p:cond delay="indefinite"/>
                      </p:stCondLst>
                      <p:childTnLst>
                        <p:par>
                          <p:cTn id="107" fill="hold">
                            <p:stCondLst>
                              <p:cond delay="0"/>
                            </p:stCondLst>
                            <p:childTnLst>
                              <p:par>
                                <p:cTn id="10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6" fill="hold">
                      <p:stCondLst>
                        <p:cond delay="indefinite"/>
                      </p:stCondLst>
                      <p:childTnLst>
                        <p:par>
                          <p:cTn id="127" fill="hold">
                            <p:stCondLst>
                              <p:cond delay="0"/>
                            </p:stCondLst>
                            <p:childTnLst>
                              <p:par>
                                <p:cTn id="1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6" grpId="0" animBg="1"/>
      <p:bldP spid="8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Image 9">
            <a:extLst>
              <a:ext uri="{FF2B5EF4-FFF2-40B4-BE49-F238E27FC236}">
                <a16:creationId xmlns:a16="http://schemas.microsoft.com/office/drawing/2014/main" id="{F3FFF626-25AA-025B-5EA8-B819605EB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EFEFB"/>
              </a:clrFrom>
              <a:clrTo>
                <a:srgbClr val="FEFEFB">
                  <a:alpha val="0"/>
                </a:srgbClr>
              </a:clrTo>
            </a:clrChange>
          </a:blip>
          <a:stretch>
            <a:fillRect/>
          </a:stretch>
        </p:blipFill>
        <p:spPr>
          <a:xfrm rot="20077046">
            <a:off x="7295254" y="3922678"/>
            <a:ext cx="874977" cy="874977"/>
          </a:xfrm>
          <a:prstGeom prst="rect">
            <a:avLst/>
          </a:prstGeom>
        </p:spPr>
      </p:pic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Résous le problème. </a:t>
            </a:r>
          </a:p>
        </p:txBody>
      </p:sp>
      <p:sp>
        <p:nvSpPr>
          <p:cNvPr id="7" name="Espace réservé du texte 6">
            <a:extLst>
              <a:ext uri="{FF2B5EF4-FFF2-40B4-BE49-F238E27FC236}">
                <a16:creationId xmlns:a16="http://schemas.microsoft.com/office/drawing/2014/main" id="{ECC9E826-D808-0EFF-8A4E-673DEE3449E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6615E2B7-4DA7-2795-BAA1-512CE564B971}"/>
              </a:ext>
            </a:extLst>
          </p:cNvPr>
          <p:cNvSpPr txBox="1"/>
          <p:nvPr/>
        </p:nvSpPr>
        <p:spPr>
          <a:xfrm>
            <a:off x="305389" y="993843"/>
            <a:ext cx="8410123" cy="181588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Le glacier dispose de deux cornets différents, 4 gouts différents et deux sortes de biscuits.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Trouve le nombre total de combinaisons de glaces qu’il peut faire. </a:t>
            </a:r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7EF22778-7CAE-ADB4-3A78-AE5ED306B35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8582" y="4050747"/>
            <a:ext cx="1265583" cy="1265583"/>
          </a:xfrm>
          <a:prstGeom prst="rect">
            <a:avLst/>
          </a:prstGeom>
        </p:spPr>
      </p:pic>
      <p:pic>
        <p:nvPicPr>
          <p:cNvPr id="21" name="Image 20">
            <a:extLst>
              <a:ext uri="{FF2B5EF4-FFF2-40B4-BE49-F238E27FC236}">
                <a16:creationId xmlns:a16="http://schemas.microsoft.com/office/drawing/2014/main" id="{E0DA16B7-7337-E159-E5A1-0BD6A9EF06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42932" y="4099339"/>
            <a:ext cx="1412576" cy="914401"/>
          </a:xfrm>
          <a:prstGeom prst="rect">
            <a:avLst/>
          </a:prstGeom>
        </p:spPr>
      </p:pic>
      <p:pic>
        <p:nvPicPr>
          <p:cNvPr id="24" name="Image 23">
            <a:extLst>
              <a:ext uri="{FF2B5EF4-FFF2-40B4-BE49-F238E27FC236}">
                <a16:creationId xmlns:a16="http://schemas.microsoft.com/office/drawing/2014/main" id="{965CBC83-0001-6C62-F48D-176D57038135}"/>
              </a:ext>
            </a:extLst>
          </p:cNvPr>
          <p:cNvPicPr>
            <a:picLocks noChangeAspect="1"/>
          </p:cNvPicPr>
          <p:nvPr/>
        </p:nvPicPr>
        <p:blipFill>
          <a:blip r:embed="rId5">
            <a:duotone>
              <a:schemeClr val="accent4">
                <a:shade val="45000"/>
                <a:satMod val="135000"/>
              </a:schemeClr>
              <a:prstClr val="white"/>
            </a:duotone>
          </a:blip>
          <a:srcRect b="25990"/>
          <a:stretch/>
        </p:blipFill>
        <p:spPr>
          <a:xfrm>
            <a:off x="4824777" y="3653182"/>
            <a:ext cx="955261" cy="706985"/>
          </a:xfrm>
          <a:prstGeom prst="rect">
            <a:avLst/>
          </a:prstGeom>
        </p:spPr>
      </p:pic>
      <p:pic>
        <p:nvPicPr>
          <p:cNvPr id="26" name="Image 25">
            <a:extLst>
              <a:ext uri="{FF2B5EF4-FFF2-40B4-BE49-F238E27FC236}">
                <a16:creationId xmlns:a16="http://schemas.microsoft.com/office/drawing/2014/main" id="{D14A448C-4A67-F238-9760-B33A2DA6267A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4824777" y="4419244"/>
            <a:ext cx="955261" cy="706985"/>
          </a:xfrm>
          <a:prstGeom prst="rect">
            <a:avLst/>
          </a:prstGeom>
        </p:spPr>
      </p:pic>
      <p:pic>
        <p:nvPicPr>
          <p:cNvPr id="28" name="Image 27">
            <a:extLst>
              <a:ext uri="{FF2B5EF4-FFF2-40B4-BE49-F238E27FC236}">
                <a16:creationId xmlns:a16="http://schemas.microsoft.com/office/drawing/2014/main" id="{7D73CB18-845A-E6F8-ABAD-3D18D216FD55}"/>
              </a:ext>
            </a:extLst>
          </p:cNvPr>
          <p:cNvPicPr>
            <a:picLocks noChangeAspect="1"/>
          </p:cNvPicPr>
          <p:nvPr/>
        </p:nvPicPr>
        <p:blipFill>
          <a:blip r:embed="rId8"/>
          <a:srcRect l="-64" t="1" r="64" b="28824"/>
          <a:stretch/>
        </p:blipFill>
        <p:spPr>
          <a:xfrm>
            <a:off x="3724475" y="4419244"/>
            <a:ext cx="993298" cy="706985"/>
          </a:xfrm>
          <a:prstGeom prst="rect">
            <a:avLst/>
          </a:prstGeom>
        </p:spPr>
      </p:pic>
      <p:pic>
        <p:nvPicPr>
          <p:cNvPr id="29" name="Image 28">
            <a:extLst>
              <a:ext uri="{FF2B5EF4-FFF2-40B4-BE49-F238E27FC236}">
                <a16:creationId xmlns:a16="http://schemas.microsoft.com/office/drawing/2014/main" id="{C7718482-1EE5-EB8E-DC66-5F3633B61CC6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40000" contrast="40000"/>
                    </a14:imgEffect>
                  </a14:imgLayer>
                </a14:imgProps>
              </a:ext>
            </a:extLst>
          </a:blip>
          <a:srcRect l="-64" t="1" r="64" b="28824"/>
          <a:stretch/>
        </p:blipFill>
        <p:spPr>
          <a:xfrm>
            <a:off x="3655508" y="3617389"/>
            <a:ext cx="993298" cy="706985"/>
          </a:xfrm>
          <a:prstGeom prst="rect">
            <a:avLst/>
          </a:prstGeom>
        </p:spPr>
      </p:pic>
      <p:pic>
        <p:nvPicPr>
          <p:cNvPr id="5" name="Image 4">
            <a:extLst>
              <a:ext uri="{FF2B5EF4-FFF2-40B4-BE49-F238E27FC236}">
                <a16:creationId xmlns:a16="http://schemas.microsoft.com/office/drawing/2014/main" id="{D880338F-B1F4-2931-AAD3-A0A9C17E0EB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18019" y="5634805"/>
            <a:ext cx="874977" cy="874977"/>
          </a:xfrm>
          <a:prstGeom prst="rect">
            <a:avLst/>
          </a:prstGeom>
        </p:spPr>
      </p:pic>
      <p:pic>
        <p:nvPicPr>
          <p:cNvPr id="8" name="Image 7">
            <a:extLst>
              <a:ext uri="{FF2B5EF4-FFF2-40B4-BE49-F238E27FC236}">
                <a16:creationId xmlns:a16="http://schemas.microsoft.com/office/drawing/2014/main" id="{043CD3CA-3D50-F76B-80F8-B64A03E00B6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72396" y="4683538"/>
            <a:ext cx="1265583" cy="1265583"/>
          </a:xfrm>
          <a:prstGeom prst="rect">
            <a:avLst/>
          </a:prstGeom>
        </p:spPr>
      </p:pic>
      <p:pic>
        <p:nvPicPr>
          <p:cNvPr id="9" name="Image 8">
            <a:extLst>
              <a:ext uri="{FF2B5EF4-FFF2-40B4-BE49-F238E27FC236}">
                <a16:creationId xmlns:a16="http://schemas.microsoft.com/office/drawing/2014/main" id="{DECB0187-4D46-FE1C-3F27-83C8694C9C1D}"/>
              </a:ext>
            </a:extLst>
          </p:cNvPr>
          <p:cNvPicPr>
            <a:picLocks noChangeAspect="1"/>
          </p:cNvPicPr>
          <p:nvPr/>
        </p:nvPicPr>
        <p:blipFill>
          <a:blip r:embed="rId6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rightnessContrast bright="40000"/>
                    </a14:imgEffect>
                  </a14:imgLayer>
                </a14:imgProps>
              </a:ext>
            </a:extLst>
          </a:blip>
          <a:srcRect b="25990"/>
          <a:stretch/>
        </p:blipFill>
        <p:spPr>
          <a:xfrm>
            <a:off x="7127556" y="4235972"/>
            <a:ext cx="955261" cy="706985"/>
          </a:xfrm>
          <a:prstGeom prst="rect">
            <a:avLst/>
          </a:prstGeom>
        </p:spPr>
      </p:pic>
      <p:pic>
        <p:nvPicPr>
          <p:cNvPr id="12" name="Image 11">
            <a:extLst>
              <a:ext uri="{FF2B5EF4-FFF2-40B4-BE49-F238E27FC236}">
                <a16:creationId xmlns:a16="http://schemas.microsoft.com/office/drawing/2014/main" id="{9611B674-6A0D-22FC-FD45-894AF6E908E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644833" y="5478692"/>
            <a:ext cx="1058494" cy="1058494"/>
          </a:xfrm>
          <a:prstGeom prst="rect">
            <a:avLst/>
          </a:prstGeom>
        </p:spPr>
      </p:pic>
      <p:sp>
        <p:nvSpPr>
          <p:cNvPr id="13" name="ZoneTexte 12">
            <a:extLst>
              <a:ext uri="{FF2B5EF4-FFF2-40B4-BE49-F238E27FC236}">
                <a16:creationId xmlns:a16="http://schemas.microsoft.com/office/drawing/2014/main" id="{E1AE3E9B-0A79-1C9A-C838-79165137322E}"/>
              </a:ext>
            </a:extLst>
          </p:cNvPr>
          <p:cNvSpPr txBox="1"/>
          <p:nvPr/>
        </p:nvSpPr>
        <p:spPr>
          <a:xfrm>
            <a:off x="6528093" y="3013501"/>
            <a:ext cx="4374837" cy="83099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Exemple 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24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 combinaison : </a:t>
            </a:r>
            <a:endParaRPr kumimoji="0" lang="fr-FR" sz="24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868582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9A2E60-6948-57CB-CFD9-FE065779B9C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B178786D-6987-B1A4-1535-B12788933AB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72B5AC56-C5EA-B7AB-6C27-D2C293F88CC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21BF59A-79D3-8062-1752-C3B9003489C6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5635F860-1AF7-D756-7577-F7A73B87F6A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4E6B2557-83AC-32E0-7761-3635ECD39E11}"/>
              </a:ext>
            </a:extLst>
          </p:cNvPr>
          <p:cNvSpPr txBox="1"/>
          <p:nvPr/>
        </p:nvSpPr>
        <p:spPr>
          <a:xfrm>
            <a:off x="291997" y="1583376"/>
            <a:ext cx="8303079" cy="2492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</a:t>
            </a:r>
            <a:r>
              <a:rPr kumimoji="0" lang="fr-FR" sz="3200" b="1" i="0" u="none" strike="noStrike" kern="1200" cap="none" spc="0" normalizeH="0" baseline="3000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de</a:t>
            </a: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partie CE1 </a:t>
            </a: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endParaRPr lang="fr-FR" sz="3200" b="1" dirty="0">
              <a:solidFill>
                <a:prstClr val="white"/>
              </a:solidFill>
              <a:latin typeface="Calibri" panose="020F0502020204030204"/>
            </a:endParaRPr>
          </a:p>
          <a:p>
            <a:pPr marR="0" lvl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Je sais interpréter les données d’un tableau à double entrée et d’un diagramme</a:t>
            </a:r>
          </a:p>
        </p:txBody>
      </p:sp>
    </p:spTree>
    <p:extLst>
      <p:ext uri="{BB962C8B-B14F-4D97-AF65-F5344CB8AC3E}">
        <p14:creationId xmlns:p14="http://schemas.microsoft.com/office/powerpoint/2010/main" val="214093624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0" y="348218"/>
            <a:ext cx="7977331" cy="1935803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 </a:t>
            </a:r>
            <a:br>
              <a:rPr lang="fr-FR" dirty="0"/>
            </a:br>
            <a:r>
              <a:rPr lang="fr-FR" dirty="0"/>
              <a:t>On a fait une enquête auprès de 20 enfants pour savoir leur parfum préféré de glaces. </a:t>
            </a:r>
            <a:br>
              <a:rPr lang="fr-FR" dirty="0"/>
            </a:br>
            <a:endParaRPr lang="fr-FR" dirty="0"/>
          </a:p>
        </p:txBody>
      </p:sp>
      <p:graphicFrame>
        <p:nvGraphicFramePr>
          <p:cNvPr id="5" name="Tableau 4">
            <a:extLst>
              <a:ext uri="{FF2B5EF4-FFF2-40B4-BE49-F238E27FC236}">
                <a16:creationId xmlns:a16="http://schemas.microsoft.com/office/drawing/2014/main" id="{8421E582-D77F-9D06-6D9B-330816CB269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968900"/>
              </p:ext>
            </p:extLst>
          </p:nvPr>
        </p:nvGraphicFramePr>
        <p:xfrm>
          <a:off x="1666503" y="2822160"/>
          <a:ext cx="5070764" cy="3360925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3293424">
                  <a:extLst>
                    <a:ext uri="{9D8B030D-6E8A-4147-A177-3AD203B41FA5}">
                      <a16:colId xmlns:a16="http://schemas.microsoft.com/office/drawing/2014/main" val="195062220"/>
                    </a:ext>
                  </a:extLst>
                </a:gridCol>
                <a:gridCol w="1777340">
                  <a:extLst>
                    <a:ext uri="{9D8B030D-6E8A-4147-A177-3AD203B41FA5}">
                      <a16:colId xmlns:a16="http://schemas.microsoft.com/office/drawing/2014/main" val="2513880289"/>
                    </a:ext>
                  </a:extLst>
                </a:gridCol>
              </a:tblGrid>
              <a:tr h="67218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u="none" strike="noStrike" dirty="0">
                          <a:effectLst/>
                        </a:rPr>
                        <a:t>vanille</a:t>
                      </a:r>
                      <a:endParaRPr lang="fr-FR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3600" u="none" strike="noStrike" dirty="0">
                          <a:effectLst/>
                        </a:rPr>
                        <a:t>5</a:t>
                      </a:r>
                      <a:endParaRPr lang="fr-FR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859582599"/>
                  </a:ext>
                </a:extLst>
              </a:tr>
              <a:tr h="67218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u="none" strike="noStrike" dirty="0">
                          <a:effectLst/>
                        </a:rPr>
                        <a:t>chocolat</a:t>
                      </a:r>
                      <a:endParaRPr lang="fr-FR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3600" u="none" strike="noStrike" dirty="0">
                          <a:effectLst/>
                        </a:rPr>
                        <a:t>7</a:t>
                      </a:r>
                      <a:endParaRPr lang="fr-FR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336468250"/>
                  </a:ext>
                </a:extLst>
              </a:tr>
              <a:tr h="67218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u="none" strike="noStrike" dirty="0">
                          <a:effectLst/>
                        </a:rPr>
                        <a:t>pistache</a:t>
                      </a:r>
                      <a:endParaRPr lang="fr-FR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3600" u="none" strike="noStrike" dirty="0">
                          <a:effectLst/>
                        </a:rPr>
                        <a:t>2</a:t>
                      </a:r>
                      <a:endParaRPr lang="fr-FR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076331672"/>
                  </a:ext>
                </a:extLst>
              </a:tr>
              <a:tr h="67218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u="none" strike="noStrike" dirty="0">
                          <a:effectLst/>
                        </a:rPr>
                        <a:t>citron</a:t>
                      </a:r>
                      <a:endParaRPr lang="fr-FR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3600" u="none" strike="noStrike" dirty="0">
                          <a:effectLst/>
                        </a:rPr>
                        <a:t>3</a:t>
                      </a:r>
                      <a:endParaRPr lang="fr-FR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561966917"/>
                  </a:ext>
                </a:extLst>
              </a:tr>
              <a:tr h="672185">
                <a:tc>
                  <a:txBody>
                    <a:bodyPr/>
                    <a:lstStyle/>
                    <a:p>
                      <a:pPr algn="ctr" fontAlgn="b"/>
                      <a:r>
                        <a:rPr lang="fr-FR" sz="3200" u="none" strike="noStrike" dirty="0">
                          <a:effectLst/>
                        </a:rPr>
                        <a:t>caramel</a:t>
                      </a:r>
                      <a:endParaRPr lang="fr-FR" sz="3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fr-FR" sz="3600" u="none" strike="noStrike" dirty="0">
                          <a:effectLst/>
                        </a:rPr>
                        <a:t>3</a:t>
                      </a:r>
                      <a:endParaRPr lang="fr-FR" sz="36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6350" marR="6350" marT="635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</a:tcPr>
                </a:tc>
                <a:extLst>
                  <a:ext uri="{0D108BD9-81ED-4DB2-BD59-A6C34878D82A}">
                    <a16:rowId xmlns:a16="http://schemas.microsoft.com/office/drawing/2014/main" val="115492325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0" y="348219"/>
            <a:ext cx="7977331" cy="1104530"/>
          </a:xfrm>
        </p:spPr>
        <p:txBody>
          <a:bodyPr>
            <a:normAutofit/>
          </a:bodyPr>
          <a:lstStyle/>
          <a:p>
            <a:r>
              <a:rPr lang="fr-FR" dirty="0"/>
              <a:t>Diagramme en barres.</a:t>
            </a:r>
            <a:br>
              <a:rPr lang="fr-FR" dirty="0"/>
            </a:b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85192091-4859-AF0C-4FF8-E81EA9DDF555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576860" y="994399"/>
            <a:ext cx="8144840" cy="520452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3673530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0" y="348219"/>
            <a:ext cx="7977331" cy="1104530"/>
          </a:xfrm>
        </p:spPr>
        <p:txBody>
          <a:bodyPr>
            <a:normAutofit/>
          </a:bodyPr>
          <a:lstStyle/>
          <a:p>
            <a:r>
              <a:rPr lang="fr-FR" dirty="0"/>
              <a:t>Diagramme en barres.</a:t>
            </a:r>
            <a:br>
              <a:rPr lang="fr-FR" dirty="0"/>
            </a:br>
            <a:endParaRPr lang="fr-FR" dirty="0"/>
          </a:p>
        </p:txBody>
      </p:sp>
      <p:pic>
        <p:nvPicPr>
          <p:cNvPr id="6" name="Image 5">
            <a:extLst>
              <a:ext uri="{FF2B5EF4-FFF2-40B4-BE49-F238E27FC236}">
                <a16:creationId xmlns:a16="http://schemas.microsoft.com/office/drawing/2014/main" id="{090A1206-A41E-357E-E04C-F6029F76EE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6417" y="1139908"/>
            <a:ext cx="8251165" cy="51500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226884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1363</TotalTime>
  <Words>179</Words>
  <Application>Microsoft Office PowerPoint</Application>
  <PresentationFormat>Affichage à l'écran (4:3)</PresentationFormat>
  <Paragraphs>39</Paragraphs>
  <Slides>9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4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9</vt:i4>
      </vt:variant>
    </vt:vector>
  </HeadingPairs>
  <TitlesOfParts>
    <vt:vector size="14" baseType="lpstr">
      <vt:lpstr>Arial</vt:lpstr>
      <vt:lpstr>Calibri</vt:lpstr>
      <vt:lpstr>Calibri Light</vt:lpstr>
      <vt:lpstr>Webdings</vt:lpstr>
      <vt:lpstr>Thème Office</vt:lpstr>
      <vt:lpstr>Présentation PowerPoint</vt:lpstr>
      <vt:lpstr>Présentation PowerPoint</vt:lpstr>
      <vt:lpstr>Lis le problème. </vt:lpstr>
      <vt:lpstr>Correction</vt:lpstr>
      <vt:lpstr>Résous le problème. </vt:lpstr>
      <vt:lpstr>Présentation PowerPoint</vt:lpstr>
      <vt:lpstr>Observe.  On a fait une enquête auprès de 20 enfants pour savoir leur parfum préféré de glaces.  </vt:lpstr>
      <vt:lpstr>Diagramme en barres. </vt:lpstr>
      <vt:lpstr>Diagramme en barres. 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Emmanuelle Petit</cp:lastModifiedBy>
  <cp:revision>63</cp:revision>
  <dcterms:created xsi:type="dcterms:W3CDTF">2023-02-07T14:55:57Z</dcterms:created>
  <dcterms:modified xsi:type="dcterms:W3CDTF">2026-02-22T14:32:27Z</dcterms:modified>
</cp:coreProperties>
</file>