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293" r:id="rId2"/>
    <p:sldId id="274" r:id="rId3"/>
    <p:sldId id="277" r:id="rId4"/>
    <p:sldId id="278" r:id="rId5"/>
    <p:sldId id="279" r:id="rId6"/>
    <p:sldId id="287" r:id="rId7"/>
    <p:sldId id="288" r:id="rId8"/>
    <p:sldId id="289" r:id="rId9"/>
    <p:sldId id="290" r:id="rId10"/>
    <p:sldId id="291" r:id="rId11"/>
    <p:sldId id="29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ebp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039580-FF80-056F-1493-6D32426505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4D2A808-A494-9B89-5119-0DBF800C0D1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B29BFAA-534D-EF9E-278C-6154F4246513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B357898-FB09-835E-E1B9-741362BAA7F5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D11FB31-A2C3-CAAD-73E8-AA646D9F76C1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multiplicatif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E8B4F70-C3DE-5A81-6884-C829FCA5B1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3009833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3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1C26A9-9306-02D8-F50A-2913D0457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60" y="1686914"/>
            <a:ext cx="3960000" cy="363528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47E85AD5-9052-F53E-03B4-7769660598FE}"/>
              </a:ext>
            </a:extLst>
          </p:cNvPr>
          <p:cNvSpPr txBox="1"/>
          <p:nvPr/>
        </p:nvSpPr>
        <p:spPr>
          <a:xfrm>
            <a:off x="4735242" y="3856543"/>
            <a:ext cx="2657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9</a:t>
            </a:r>
            <a:r>
              <a:rPr lang="fr-FR" sz="4400" dirty="0"/>
              <a:t> × 3 = 27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0375759-A2CF-07CF-3B39-CF669F67EF6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1170832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4</a:t>
            </a:r>
            <a:endParaRPr lang="fr-FR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77508ED-856A-053E-84E3-379C42F7D6A6}"/>
              </a:ext>
            </a:extLst>
          </p:cNvPr>
          <p:cNvSpPr txBox="1"/>
          <p:nvPr/>
        </p:nvSpPr>
        <p:spPr>
          <a:xfrm>
            <a:off x="4646048" y="3209845"/>
            <a:ext cx="396000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ursive standard" pitchFamily="2" charset="0"/>
              </a:rPr>
              <a:t>Chaque enfant reçoit </a:t>
            </a:r>
            <a:r>
              <a:rPr lang="fr-FR" sz="4000">
                <a:latin typeface="Cursive standard" pitchFamily="2" charset="0"/>
              </a:rPr>
              <a:t>9 tomates</a:t>
            </a:r>
            <a:r>
              <a:rPr lang="fr-FR" sz="4000" dirty="0">
                <a:latin typeface="Cursive standard" pitchFamily="2" charset="0"/>
              </a:rPr>
              <a:t>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797F388-4513-0404-C50E-00838E68C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25" y="2135135"/>
            <a:ext cx="3960000" cy="3161708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D9BE9DD-738A-2453-07B8-BE8401EA587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897811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494804" y="1084613"/>
            <a:ext cx="7216239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Pour le barbecue, on fait cuire 18 saucisses. </a:t>
            </a:r>
          </a:p>
          <a:p>
            <a:r>
              <a:rPr lang="fr-FR" sz="3200" dirty="0">
                <a:solidFill>
                  <a:schemeClr val="tx1"/>
                </a:solidFill>
              </a:rPr>
              <a:t>Il y a 6 personnes à table.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de saucisses peut-on donner à chaque personne ? 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D153C3F1-B7B2-58AF-B42F-5EE5A04812D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6101345" y="4314702"/>
            <a:ext cx="3004561" cy="2410691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D9BB8D7-D9F0-9A3A-1577-49009AF5F7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75352" y="6577234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1</a:t>
            </a:r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ECBF856-2BC2-DBD9-C07D-AA3E986AAE28}"/>
              </a:ext>
            </a:extLst>
          </p:cNvPr>
          <p:cNvSpPr txBox="1"/>
          <p:nvPr/>
        </p:nvSpPr>
        <p:spPr>
          <a:xfrm>
            <a:off x="4671001" y="2587226"/>
            <a:ext cx="43233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  <a:sym typeface="Wingdings" panose="05000000000000000000" pitchFamily="2" charset="2"/>
              </a:rPr>
              <a:t> </a:t>
            </a:r>
            <a:r>
              <a:rPr lang="fr-FR" sz="3600" b="1" dirty="0">
                <a:solidFill>
                  <a:srgbClr val="C00000"/>
                </a:solidFill>
              </a:rPr>
              <a:t>On cherche </a:t>
            </a:r>
            <a:r>
              <a:rPr lang="fr-FR" sz="3600" dirty="0">
                <a:solidFill>
                  <a:srgbClr val="C00000"/>
                </a:solidFill>
              </a:rPr>
              <a:t>le nombre de saucisses qu’on peut donner. 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EE625C5-9419-E057-9125-FF9720026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93" y="1866671"/>
            <a:ext cx="3960000" cy="3124657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605A3F-E0B1-F74C-77E1-BB9E006415D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333049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2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3CCDE09-7B27-CA6B-A96D-557E1F02B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89" y="1786416"/>
            <a:ext cx="3960000" cy="3415155"/>
          </a:xfrm>
          <a:prstGeom prst="rect">
            <a:avLst/>
          </a:prstGeom>
        </p:spPr>
      </p:pic>
      <p:sp>
        <p:nvSpPr>
          <p:cNvPr id="41" name="ZoneTexte 40">
            <a:extLst>
              <a:ext uri="{FF2B5EF4-FFF2-40B4-BE49-F238E27FC236}">
                <a16:creationId xmlns:a16="http://schemas.microsoft.com/office/drawing/2014/main" id="{A2FFDAB1-EAFB-1585-F564-CB55898A9163}"/>
              </a:ext>
            </a:extLst>
          </p:cNvPr>
          <p:cNvSpPr txBox="1"/>
          <p:nvPr/>
        </p:nvSpPr>
        <p:spPr>
          <a:xfrm>
            <a:off x="4476480" y="2644170"/>
            <a:ext cx="39665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cherche combien de fois 6 donne 18.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D7FB5407-4965-8252-F572-1DE3344BD0EC}"/>
              </a:ext>
            </a:extLst>
          </p:cNvPr>
          <p:cNvSpPr txBox="1"/>
          <p:nvPr/>
        </p:nvSpPr>
        <p:spPr>
          <a:xfrm>
            <a:off x="4735242" y="3856543"/>
            <a:ext cx="2657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…</a:t>
            </a:r>
            <a:r>
              <a:rPr lang="fr-FR" sz="4400" dirty="0"/>
              <a:t> × 6 = 18 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AEA1DE47-14BC-FEC0-18A1-99964E06164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7717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3</a:t>
            </a:r>
            <a:endParaRPr lang="fr-FR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B1C26A9-9306-02D8-F50A-2913D04575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160" y="1686914"/>
            <a:ext cx="3960000" cy="3635280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7D7DD50A-1D1E-EA0A-8F4D-98488856C2A7}"/>
              </a:ext>
            </a:extLst>
          </p:cNvPr>
          <p:cNvSpPr txBox="1"/>
          <p:nvPr/>
        </p:nvSpPr>
        <p:spPr>
          <a:xfrm>
            <a:off x="4612530" y="3365696"/>
            <a:ext cx="2657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/>
              <a:t>18 = </a:t>
            </a:r>
            <a:r>
              <a:rPr lang="fr-FR" sz="4400" dirty="0">
                <a:solidFill>
                  <a:srgbClr val="C00000"/>
                </a:solidFill>
              </a:rPr>
              <a:t>3</a:t>
            </a:r>
            <a:r>
              <a:rPr lang="fr-FR" sz="4400" dirty="0"/>
              <a:t> × 6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5F20407-F0F5-D830-A1BA-157521AA82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2576273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4</a:t>
            </a:r>
            <a:endParaRPr lang="fr-FR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77508ED-856A-053E-84E3-379C42F7D6A6}"/>
              </a:ext>
            </a:extLst>
          </p:cNvPr>
          <p:cNvSpPr txBox="1"/>
          <p:nvPr/>
        </p:nvSpPr>
        <p:spPr>
          <a:xfrm>
            <a:off x="4370119" y="3378220"/>
            <a:ext cx="440970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latin typeface="Cursive standard" pitchFamily="2" charset="0"/>
              </a:rPr>
              <a:t>On peut donner 3 saucisses à chacun.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797F388-4513-0404-C50E-00838E68C3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825" y="2135135"/>
            <a:ext cx="3960000" cy="3161708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1577E83-1A8C-828A-259F-F640EE75EBA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</p:spTree>
    <p:extLst>
      <p:ext uri="{BB962C8B-B14F-4D97-AF65-F5344CB8AC3E}">
        <p14:creationId xmlns:p14="http://schemas.microsoft.com/office/powerpoint/2010/main" val="27049929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494805" y="1096488"/>
            <a:ext cx="7042068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Pour le barbecue, je partage  27 tomates cerise entre les trois enfants. 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chaque enfant reçoit-il de tomates ?</a:t>
            </a:r>
            <a:endParaRPr lang="fr-FR" sz="3200" b="1" dirty="0"/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A83DFE00-B8A2-88E4-961C-B63E5A11676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26825" y="4589120"/>
            <a:ext cx="3517175" cy="2344783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8B6143-04FA-703A-7CCD-4A995EBBAE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519178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415382253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1</a:t>
            </a:r>
            <a:endParaRPr lang="fr-FR" dirty="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5ECBF856-2BC2-DBD9-C07D-AA3E986AAE28}"/>
              </a:ext>
            </a:extLst>
          </p:cNvPr>
          <p:cNvSpPr txBox="1"/>
          <p:nvPr/>
        </p:nvSpPr>
        <p:spPr>
          <a:xfrm>
            <a:off x="4671001" y="2587226"/>
            <a:ext cx="432338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  <a:sym typeface="Wingdings" panose="05000000000000000000" pitchFamily="2" charset="2"/>
              </a:rPr>
              <a:t> </a:t>
            </a:r>
            <a:r>
              <a:rPr lang="fr-FR" sz="3600" b="1" dirty="0">
                <a:solidFill>
                  <a:srgbClr val="C00000"/>
                </a:solidFill>
              </a:rPr>
              <a:t>On cherche </a:t>
            </a:r>
            <a:r>
              <a:rPr lang="fr-FR" sz="3600" dirty="0">
                <a:solidFill>
                  <a:srgbClr val="C00000"/>
                </a:solidFill>
              </a:rPr>
              <a:t>le nombre de tomates reçues par un enfant.</a:t>
            </a:r>
          </a:p>
        </p:txBody>
      </p:sp>
      <p:pic>
        <p:nvPicPr>
          <p:cNvPr id="11" name="Image 10">
            <a:extLst>
              <a:ext uri="{FF2B5EF4-FFF2-40B4-BE49-F238E27FC236}">
                <a16:creationId xmlns:a16="http://schemas.microsoft.com/office/drawing/2014/main" id="{EEE625C5-9419-E057-9125-FF97200268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993" y="1866671"/>
            <a:ext cx="3960000" cy="3124657"/>
          </a:xfrm>
          <a:prstGeom prst="rect">
            <a:avLst/>
          </a:prstGeom>
        </p:spPr>
      </p:pic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84D50A6-FF43-AA0E-4BF0-E2012D3AC09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2749136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Étape 2</a:t>
            </a:r>
            <a:endParaRPr lang="fr-FR" dirty="0"/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23CCDE09-7B27-CA6B-A96D-557E1F02B1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889" y="1786416"/>
            <a:ext cx="3960000" cy="3415155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E4D48211-AC14-E1BF-0C4C-E5D46841AE72}"/>
              </a:ext>
            </a:extLst>
          </p:cNvPr>
          <p:cNvSpPr txBox="1"/>
          <p:nvPr/>
        </p:nvSpPr>
        <p:spPr>
          <a:xfrm>
            <a:off x="4476480" y="2644170"/>
            <a:ext cx="3966583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cherche combien de fois 3 donne 27.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2838B664-A1A4-8DC3-0269-AE5EC551089B}"/>
              </a:ext>
            </a:extLst>
          </p:cNvPr>
          <p:cNvSpPr txBox="1"/>
          <p:nvPr/>
        </p:nvSpPr>
        <p:spPr>
          <a:xfrm>
            <a:off x="4735242" y="3856543"/>
            <a:ext cx="265792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400" dirty="0">
                <a:solidFill>
                  <a:srgbClr val="C00000"/>
                </a:solidFill>
              </a:rPr>
              <a:t>…</a:t>
            </a:r>
            <a:r>
              <a:rPr lang="fr-FR" sz="4400" dirty="0"/>
              <a:t> × 3 = 27</a:t>
            </a:r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822C8AB5-1569-CB90-18D8-6DEEE3B57E0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</p:spTree>
    <p:extLst>
      <p:ext uri="{BB962C8B-B14F-4D97-AF65-F5344CB8AC3E}">
        <p14:creationId xmlns:p14="http://schemas.microsoft.com/office/powerpoint/2010/main" val="23339978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2776</TotalTime>
  <Words>162</Words>
  <Application>Microsoft Office PowerPoint</Application>
  <PresentationFormat>Affichage à l'écran (4:3)</PresentationFormat>
  <Paragraphs>37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8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Lisons le problème.</vt:lpstr>
      <vt:lpstr>Étape 1</vt:lpstr>
      <vt:lpstr>Étape 2</vt:lpstr>
      <vt:lpstr>Étape 3</vt:lpstr>
      <vt:lpstr>Étape 4</vt:lpstr>
      <vt:lpstr>Lisons le problème.</vt:lpstr>
      <vt:lpstr>Étape 1</vt:lpstr>
      <vt:lpstr>Étape 2</vt:lpstr>
      <vt:lpstr>Étape 3</vt:lpstr>
      <vt:lpstr>Étape 4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79</cp:revision>
  <dcterms:created xsi:type="dcterms:W3CDTF">2023-02-07T14:55:57Z</dcterms:created>
  <dcterms:modified xsi:type="dcterms:W3CDTF">2025-09-14T13:41:24Z</dcterms:modified>
</cp:coreProperties>
</file>